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9144000" cy="6858000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739264" y="1753869"/>
            <a:ext cx="2649854" cy="4439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0066B3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639180" y="2545207"/>
            <a:ext cx="3200400" cy="3693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66B3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29627" y="877315"/>
            <a:ext cx="934720" cy="666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6996" y="3045079"/>
            <a:ext cx="3659504" cy="2976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jpg"/><Relationship Id="rId10" Type="http://schemas.openxmlformats.org/officeDocument/2006/relationships/image" Target="../media/image8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Relationship Id="rId3" Type="http://schemas.openxmlformats.org/officeDocument/2006/relationships/image" Target="../media/image102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g"/><Relationship Id="rId3" Type="http://schemas.openxmlformats.org/officeDocument/2006/relationships/image" Target="../media/image104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Relationship Id="rId3" Type="http://schemas.openxmlformats.org/officeDocument/2006/relationships/image" Target="../media/image106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Relationship Id="rId3" Type="http://schemas.openxmlformats.org/officeDocument/2006/relationships/image" Target="../media/image108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Relationship Id="rId3" Type="http://schemas.openxmlformats.org/officeDocument/2006/relationships/image" Target="../media/image11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Relationship Id="rId3" Type="http://schemas.openxmlformats.org/officeDocument/2006/relationships/image" Target="../media/image114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Relationship Id="rId3" Type="http://schemas.openxmlformats.org/officeDocument/2006/relationships/image" Target="../media/image116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g"/><Relationship Id="rId3" Type="http://schemas.openxmlformats.org/officeDocument/2006/relationships/image" Target="../media/image118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g"/><Relationship Id="rId3" Type="http://schemas.openxmlformats.org/officeDocument/2006/relationships/image" Target="../media/image120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g"/><Relationship Id="rId3" Type="http://schemas.openxmlformats.org/officeDocument/2006/relationships/image" Target="../media/image122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g"/><Relationship Id="rId3" Type="http://schemas.openxmlformats.org/officeDocument/2006/relationships/image" Target="../media/image124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Relationship Id="rId3" Type="http://schemas.openxmlformats.org/officeDocument/2006/relationships/image" Target="../media/image128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image" Target="../media/image130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g"/><Relationship Id="rId3" Type="http://schemas.openxmlformats.org/officeDocument/2006/relationships/image" Target="../media/image124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image" Target="../media/image132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image" Target="../media/image133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image" Target="../media/image134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jpg"/><Relationship Id="rId3" Type="http://schemas.openxmlformats.org/officeDocument/2006/relationships/image" Target="../media/image136.jp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hyperlink" Target="http://investomsk.ru/" TargetMode="External"/><Relationship Id="rId8" Type="http://schemas.openxmlformats.org/officeDocument/2006/relationships/hyperlink" Target="http://tarsk.omskportal.ru/omsu/tarsk-3-52-254-1/otrasl/econom-raz/investic" TargetMode="External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3" Type="http://schemas.openxmlformats.org/officeDocument/2006/relationships/hyperlink" Target="mailto:tarsk@mr.omskportal.ru" TargetMode="External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hyperlink" Target="mailto:econom_tara@mail.ru" TargetMode="External"/><Relationship Id="rId7" Type="http://schemas.openxmlformats.org/officeDocument/2006/relationships/image" Target="../media/image14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jpg"/><Relationship Id="rId6" Type="http://schemas.openxmlformats.org/officeDocument/2006/relationships/image" Target="../media/image43.png"/><Relationship Id="rId7" Type="http://schemas.openxmlformats.org/officeDocument/2006/relationships/image" Target="../media/image44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453" y="595655"/>
            <a:ext cx="9137015" cy="3956685"/>
            <a:chOff x="7453" y="595655"/>
            <a:chExt cx="9137015" cy="3956685"/>
          </a:xfrm>
        </p:grpSpPr>
        <p:sp>
          <p:nvSpPr>
            <p:cNvPr id="3" name="object 3" descr=""/>
            <p:cNvSpPr/>
            <p:nvPr/>
          </p:nvSpPr>
          <p:spPr>
            <a:xfrm>
              <a:off x="13803" y="602005"/>
              <a:ext cx="7871459" cy="394970"/>
            </a:xfrm>
            <a:custGeom>
              <a:avLst/>
              <a:gdLst/>
              <a:ahLst/>
              <a:cxnLst/>
              <a:rect l="l" t="t" r="r" b="b"/>
              <a:pathLst>
                <a:path w="7871459" h="394969">
                  <a:moveTo>
                    <a:pt x="7871333" y="0"/>
                  </a:moveTo>
                  <a:lnTo>
                    <a:pt x="0" y="0"/>
                  </a:lnTo>
                  <a:lnTo>
                    <a:pt x="0" y="394817"/>
                  </a:lnTo>
                  <a:lnTo>
                    <a:pt x="7871333" y="394817"/>
                  </a:lnTo>
                  <a:lnTo>
                    <a:pt x="7871333" y="0"/>
                  </a:lnTo>
                  <a:close/>
                </a:path>
              </a:pathLst>
            </a:custGeom>
            <a:solidFill>
              <a:srgbClr val="0066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3803" y="602005"/>
              <a:ext cx="7871459" cy="394970"/>
            </a:xfrm>
            <a:custGeom>
              <a:avLst/>
              <a:gdLst/>
              <a:ahLst/>
              <a:cxnLst/>
              <a:rect l="l" t="t" r="r" b="b"/>
              <a:pathLst>
                <a:path w="7871459" h="394969">
                  <a:moveTo>
                    <a:pt x="0" y="394817"/>
                  </a:moveTo>
                  <a:lnTo>
                    <a:pt x="7871333" y="394817"/>
                  </a:lnTo>
                  <a:lnTo>
                    <a:pt x="7871333" y="0"/>
                  </a:lnTo>
                  <a:lnTo>
                    <a:pt x="0" y="0"/>
                  </a:lnTo>
                  <a:lnTo>
                    <a:pt x="0" y="394817"/>
                  </a:lnTo>
                  <a:close/>
                </a:path>
              </a:pathLst>
            </a:custGeom>
            <a:ln w="12700">
              <a:solidFill>
                <a:srgbClr val="0066B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8498" y="776605"/>
              <a:ext cx="3635502" cy="377532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8399" y="2070100"/>
              <a:ext cx="1725676" cy="136525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4497704" y="4951857"/>
            <a:ext cx="426720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66B3"/>
                </a:solidFill>
                <a:latin typeface="Arial"/>
                <a:cs typeface="Arial"/>
              </a:rPr>
              <a:t>ТАРСКИЙ</a:t>
            </a:r>
            <a:r>
              <a:rPr dirty="0" sz="1800" spc="-70" b="1">
                <a:solidFill>
                  <a:srgbClr val="0066B3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66B3"/>
                </a:solidFill>
                <a:latin typeface="Arial"/>
                <a:cs typeface="Arial"/>
              </a:rPr>
              <a:t>МУНИЦИПАЛЬНЫЙ</a:t>
            </a:r>
            <a:r>
              <a:rPr dirty="0" sz="1800" spc="-60" b="1">
                <a:solidFill>
                  <a:srgbClr val="0066B3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66B3"/>
                </a:solidFill>
                <a:latin typeface="Arial"/>
                <a:cs typeface="Arial"/>
              </a:rPr>
              <a:t>РАЙОН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1202690">
              <a:lnSpc>
                <a:spcPct val="100000"/>
              </a:lnSpc>
            </a:pPr>
            <a:r>
              <a:rPr dirty="0" sz="1800" spc="65">
                <a:solidFill>
                  <a:srgbClr val="0066B3"/>
                </a:solidFill>
                <a:latin typeface="Microsoft Sans Serif"/>
                <a:cs typeface="Microsoft Sans Serif"/>
              </a:rPr>
              <a:t>Инвестиционный</a:t>
            </a:r>
            <a:r>
              <a:rPr dirty="0" sz="1800" spc="170">
                <a:solidFill>
                  <a:srgbClr val="0066B3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50">
                <a:solidFill>
                  <a:srgbClr val="0066B3"/>
                </a:solidFill>
                <a:latin typeface="Microsoft Sans Serif"/>
                <a:cs typeface="Microsoft Sans Serif"/>
              </a:rPr>
              <a:t>профиль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0" y="2441549"/>
            <a:ext cx="8763000" cy="4018279"/>
            <a:chOff x="0" y="2441549"/>
            <a:chExt cx="8763000" cy="4018279"/>
          </a:xfrm>
        </p:grpSpPr>
        <p:sp>
          <p:nvSpPr>
            <p:cNvPr id="9" name="object 9" descr=""/>
            <p:cNvSpPr/>
            <p:nvPr/>
          </p:nvSpPr>
          <p:spPr>
            <a:xfrm>
              <a:off x="1905000" y="5334000"/>
              <a:ext cx="6858000" cy="0"/>
            </a:xfrm>
            <a:custGeom>
              <a:avLst/>
              <a:gdLst/>
              <a:ahLst/>
              <a:cxnLst/>
              <a:rect l="l" t="t" r="r" b="b"/>
              <a:pathLst>
                <a:path w="6858000" h="0">
                  <a:moveTo>
                    <a:pt x="0" y="0"/>
                  </a:moveTo>
                  <a:lnTo>
                    <a:pt x="6858000" y="0"/>
                  </a:lnTo>
                </a:path>
              </a:pathLst>
            </a:custGeom>
            <a:ln w="9525">
              <a:solidFill>
                <a:srgbClr val="94B3D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441549"/>
              <a:ext cx="5291074" cy="401802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1200" y="3751707"/>
              <a:ext cx="1239735" cy="1391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750" y="383565"/>
            <a:ext cx="8983980" cy="394970"/>
          </a:xfrm>
          <a:prstGeom prst="rect"/>
          <a:solidFill>
            <a:srgbClr val="0066B3"/>
          </a:solidFill>
        </p:spPr>
        <p:txBody>
          <a:bodyPr wrap="square" lIns="0" tIns="1905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15"/>
              </a:spcBef>
            </a:pPr>
            <a:r>
              <a:rPr dirty="0" sz="2500" spc="-70" b="1">
                <a:latin typeface="Arial"/>
                <a:cs typeface="Arial"/>
              </a:rPr>
              <a:t>Ключевые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55" b="1">
                <a:latin typeface="Arial"/>
                <a:cs typeface="Arial"/>
              </a:rPr>
              <a:t>организации</a:t>
            </a:r>
            <a:r>
              <a:rPr dirty="0" sz="2500" spc="-95" b="1">
                <a:latin typeface="Arial"/>
                <a:cs typeface="Arial"/>
              </a:rPr>
              <a:t> </a:t>
            </a:r>
            <a:r>
              <a:rPr dirty="0" sz="2500" b="1">
                <a:latin typeface="Arial"/>
                <a:cs typeface="Arial"/>
              </a:rPr>
              <a:t>на</a:t>
            </a:r>
            <a:r>
              <a:rPr dirty="0" sz="2500" spc="-125" b="1">
                <a:latin typeface="Arial"/>
                <a:cs typeface="Arial"/>
              </a:rPr>
              <a:t> </a:t>
            </a:r>
            <a:r>
              <a:rPr dirty="0" sz="2500" spc="-55" b="1">
                <a:latin typeface="Arial"/>
                <a:cs typeface="Arial"/>
              </a:rPr>
              <a:t>территории</a:t>
            </a:r>
            <a:r>
              <a:rPr dirty="0" sz="2500" spc="-75" b="1">
                <a:latin typeface="Arial"/>
                <a:cs typeface="Arial"/>
              </a:rPr>
              <a:t> </a:t>
            </a:r>
            <a:r>
              <a:rPr dirty="0" sz="2500" spc="-65" b="1">
                <a:latin typeface="Arial"/>
                <a:cs typeface="Arial"/>
              </a:rPr>
              <a:t>Тарского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района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5940425" y="2852940"/>
            <a:ext cx="3203575" cy="576580"/>
          </a:xfrm>
          <a:custGeom>
            <a:avLst/>
            <a:gdLst/>
            <a:ahLst/>
            <a:cxnLst/>
            <a:rect l="l" t="t" r="r" b="b"/>
            <a:pathLst>
              <a:path w="3203575" h="576579">
                <a:moveTo>
                  <a:pt x="3203575" y="0"/>
                </a:moveTo>
                <a:lnTo>
                  <a:pt x="0" y="0"/>
                </a:lnTo>
                <a:lnTo>
                  <a:pt x="0" y="576059"/>
                </a:lnTo>
                <a:lnTo>
                  <a:pt x="3203575" y="576059"/>
                </a:lnTo>
                <a:lnTo>
                  <a:pt x="320357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6045200" y="2880486"/>
            <a:ext cx="2995930" cy="5143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299"/>
              </a:lnSpc>
              <a:spcBef>
                <a:spcPts val="95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ООО</a:t>
            </a:r>
            <a:r>
              <a:rPr dirty="0" sz="12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«Гидротранссервис»</a:t>
            </a:r>
            <a:r>
              <a:rPr dirty="0" sz="12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315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Тарский</a:t>
            </a:r>
            <a:r>
              <a:rPr dirty="0" sz="12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порт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(производство</a:t>
            </a:r>
            <a:r>
              <a:rPr dirty="0" sz="1000" spc="-1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тяжелого</a:t>
            </a:r>
            <a:r>
              <a:rPr dirty="0" sz="10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бетона,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 поставка строительных</a:t>
            </a:r>
            <a:r>
              <a:rPr dirty="0" sz="1000" spc="-2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материалов,</a:t>
            </a:r>
            <a:r>
              <a:rPr dirty="0" sz="1000" spc="-1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добыча</a:t>
            </a:r>
            <a:r>
              <a:rPr dirty="0" sz="1000" spc="-3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песка)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152400" y="5948934"/>
            <a:ext cx="2895600" cy="623570"/>
          </a:xfrm>
          <a:custGeom>
            <a:avLst/>
            <a:gdLst/>
            <a:ahLst/>
            <a:cxnLst/>
            <a:rect l="l" t="t" r="r" b="b"/>
            <a:pathLst>
              <a:path w="2895600" h="623570">
                <a:moveTo>
                  <a:pt x="2895600" y="0"/>
                </a:moveTo>
                <a:lnTo>
                  <a:pt x="0" y="0"/>
                </a:lnTo>
                <a:lnTo>
                  <a:pt x="0" y="623341"/>
                </a:lnTo>
                <a:lnTo>
                  <a:pt x="2895600" y="623341"/>
                </a:lnTo>
                <a:lnTo>
                  <a:pt x="28956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492353" y="5985764"/>
            <a:ext cx="221361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АО</a:t>
            </a:r>
            <a:r>
              <a:rPr dirty="0" sz="12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«Дорожное</a:t>
            </a:r>
            <a:r>
              <a:rPr dirty="0" sz="12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ремонтно- строительное</a:t>
            </a:r>
            <a:r>
              <a:rPr dirty="0" sz="120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управление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№5"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(ремонт</a:t>
            </a:r>
            <a:r>
              <a:rPr dirty="0" sz="1000" spc="26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автомобильных</a:t>
            </a:r>
            <a:r>
              <a:rPr dirty="0" sz="1000" spc="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дорог)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3197225" y="5948934"/>
            <a:ext cx="2743200" cy="623570"/>
          </a:xfrm>
          <a:custGeom>
            <a:avLst/>
            <a:gdLst/>
            <a:ahLst/>
            <a:cxnLst/>
            <a:rect l="l" t="t" r="r" b="b"/>
            <a:pathLst>
              <a:path w="2743200" h="623570">
                <a:moveTo>
                  <a:pt x="2743200" y="0"/>
                </a:moveTo>
                <a:lnTo>
                  <a:pt x="0" y="0"/>
                </a:lnTo>
                <a:lnTo>
                  <a:pt x="0" y="623341"/>
                </a:lnTo>
                <a:lnTo>
                  <a:pt x="2743200" y="623341"/>
                </a:lnTo>
                <a:lnTo>
                  <a:pt x="27432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3449573" y="6001003"/>
            <a:ext cx="2237740" cy="514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ИП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Максимов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Н.П.</a:t>
            </a:r>
            <a:endParaRPr sz="1200">
              <a:latin typeface="Microsoft Sans Serif"/>
              <a:cs typeface="Microsoft Sans Serif"/>
            </a:endParaRPr>
          </a:p>
          <a:p>
            <a:pPr algn="ctr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(изготовление</a:t>
            </a:r>
            <a:r>
              <a:rPr dirty="0" sz="1000" spc="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тротуарной</a:t>
            </a:r>
            <a:r>
              <a:rPr dirty="0" sz="1000" spc="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плитки,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пеноблоков,</a:t>
            </a:r>
            <a:r>
              <a:rPr dirty="0" sz="1000" spc="-5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кованых</a:t>
            </a:r>
            <a:r>
              <a:rPr dirty="0" sz="1000" spc="-3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изделий)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3048000" y="2852940"/>
            <a:ext cx="2819400" cy="576580"/>
          </a:xfrm>
          <a:custGeom>
            <a:avLst/>
            <a:gdLst/>
            <a:ahLst/>
            <a:cxnLst/>
            <a:rect l="l" t="t" r="r" b="b"/>
            <a:pathLst>
              <a:path w="2819400" h="576579">
                <a:moveTo>
                  <a:pt x="2819400" y="0"/>
                </a:moveTo>
                <a:lnTo>
                  <a:pt x="0" y="0"/>
                </a:lnTo>
                <a:lnTo>
                  <a:pt x="0" y="576059"/>
                </a:lnTo>
                <a:lnTo>
                  <a:pt x="2819400" y="576059"/>
                </a:lnTo>
                <a:lnTo>
                  <a:pt x="28194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3195066" y="2880486"/>
            <a:ext cx="2560955" cy="514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2667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ИП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«Кнапп</a:t>
            </a:r>
            <a:r>
              <a:rPr dirty="0" sz="12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С.В.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(осуществление</a:t>
            </a:r>
            <a:r>
              <a:rPr dirty="0" sz="1000" spc="4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пассажирских</a:t>
            </a:r>
            <a:r>
              <a:rPr dirty="0" sz="1000" spc="5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перевозок,</a:t>
            </a:r>
            <a:endParaRPr sz="1000">
              <a:latin typeface="Arial"/>
              <a:cs typeface="Arial"/>
            </a:endParaRPr>
          </a:p>
          <a:p>
            <a:pPr algn="ctr" marR="27305">
              <a:lnSpc>
                <a:spcPct val="100000"/>
              </a:lnSpc>
            </a:pP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автомастерская,</a:t>
            </a:r>
            <a:r>
              <a:rPr dirty="0" sz="1000" spc="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автомойка)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152400" y="2852940"/>
            <a:ext cx="2743200" cy="576580"/>
          </a:xfrm>
          <a:custGeom>
            <a:avLst/>
            <a:gdLst/>
            <a:ahLst/>
            <a:cxnLst/>
            <a:rect l="l" t="t" r="r" b="b"/>
            <a:pathLst>
              <a:path w="2743200" h="576579">
                <a:moveTo>
                  <a:pt x="2743200" y="0"/>
                </a:moveTo>
                <a:lnTo>
                  <a:pt x="0" y="0"/>
                </a:lnTo>
                <a:lnTo>
                  <a:pt x="0" y="576059"/>
                </a:lnTo>
                <a:lnTo>
                  <a:pt x="2743200" y="576059"/>
                </a:lnTo>
                <a:lnTo>
                  <a:pt x="27432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239369" y="2956686"/>
            <a:ext cx="2566670" cy="361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ОАО</a:t>
            </a:r>
            <a:r>
              <a:rPr dirty="0" sz="12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«Тарское</a:t>
            </a:r>
            <a:r>
              <a:rPr dirty="0" sz="1200" spc="-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АТП»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(осуществление</a:t>
            </a:r>
            <a:r>
              <a:rPr dirty="0" sz="10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пассажирских</a:t>
            </a:r>
            <a:r>
              <a:rPr dirty="0" sz="1000" spc="1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перевозок)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792971" y="6554520"/>
            <a:ext cx="25717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888888"/>
                </a:solidFill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065523" y="1859102"/>
            <a:ext cx="861694" cy="148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spc="-10">
                <a:latin typeface="Microsoft Sans Serif"/>
                <a:cs typeface="Microsoft Sans Serif"/>
              </a:rPr>
              <a:t>Фото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или</a:t>
            </a:r>
            <a:r>
              <a:rPr dirty="0" sz="800" spc="-20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логотип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114158" y="1859102"/>
            <a:ext cx="861694" cy="148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spc="-10">
                <a:latin typeface="Microsoft Sans Serif"/>
                <a:cs typeface="Microsoft Sans Serif"/>
              </a:rPr>
              <a:t>Фото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или</a:t>
            </a:r>
            <a:r>
              <a:rPr dirty="0" sz="800" spc="-20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логотип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6118225" y="5942329"/>
            <a:ext cx="2743200" cy="630555"/>
          </a:xfrm>
          <a:custGeom>
            <a:avLst/>
            <a:gdLst/>
            <a:ahLst/>
            <a:cxnLst/>
            <a:rect l="l" t="t" r="r" b="b"/>
            <a:pathLst>
              <a:path w="2743200" h="630554">
                <a:moveTo>
                  <a:pt x="2743200" y="0"/>
                </a:moveTo>
                <a:lnTo>
                  <a:pt x="0" y="0"/>
                </a:lnTo>
                <a:lnTo>
                  <a:pt x="0" y="629945"/>
                </a:lnTo>
                <a:lnTo>
                  <a:pt x="2743200" y="629945"/>
                </a:lnTo>
                <a:lnTo>
                  <a:pt x="27432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6299453" y="5874996"/>
            <a:ext cx="2424430" cy="728345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algn="ctr" marR="34925">
              <a:lnSpc>
                <a:spcPct val="100000"/>
              </a:lnSpc>
              <a:spcBef>
                <a:spcPts val="345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ИП</a:t>
            </a:r>
            <a:r>
              <a:rPr dirty="0" sz="12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Скиллер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В.А.</a:t>
            </a:r>
            <a:endParaRPr sz="1200">
              <a:latin typeface="Microsoft Sans Serif"/>
              <a:cs typeface="Microsoft Sans Serif"/>
            </a:endParaRPr>
          </a:p>
          <a:p>
            <a:pPr algn="ctr" marL="12700" marR="5080">
              <a:lnSpc>
                <a:spcPct val="102000"/>
              </a:lnSpc>
              <a:spcBef>
                <a:spcPts val="175"/>
              </a:spcBef>
            </a:pP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(поставка</a:t>
            </a:r>
            <a:r>
              <a:rPr dirty="0" sz="1000" spc="-2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сжиженного</a:t>
            </a:r>
            <a:r>
              <a:rPr dirty="0" sz="1000" spc="-3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баллонного</a:t>
            </a:r>
            <a:r>
              <a:rPr dirty="0" sz="1000" spc="-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FFFFFF"/>
                </a:solidFill>
                <a:latin typeface="Arial"/>
                <a:cs typeface="Arial"/>
              </a:rPr>
              <a:t>газа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населению,</a:t>
            </a:r>
            <a:r>
              <a:rPr dirty="0" sz="1000" spc="-4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газовая</a:t>
            </a:r>
            <a:r>
              <a:rPr dirty="0" sz="100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АЗС,</a:t>
            </a:r>
            <a:r>
              <a:rPr dirty="0" sz="1000" spc="-2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услуги общественного</a:t>
            </a:r>
            <a:r>
              <a:rPr dirty="0" sz="1000" spc="4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питания)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48767" y="804672"/>
            <a:ext cx="9058910" cy="2105025"/>
            <a:chOff x="48767" y="804672"/>
            <a:chExt cx="9058910" cy="210502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5227" y="804672"/>
              <a:ext cx="3092196" cy="20848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67" y="804672"/>
              <a:ext cx="2950464" cy="21046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7416" y="804672"/>
              <a:ext cx="3096768" cy="2084831"/>
            </a:xfrm>
            <a:prstGeom prst="rect">
              <a:avLst/>
            </a:prstGeom>
          </p:spPr>
        </p:pic>
      </p:grpSp>
      <p:grpSp>
        <p:nvGrpSpPr>
          <p:cNvPr id="22" name="object 22" descr=""/>
          <p:cNvGrpSpPr/>
          <p:nvPr/>
        </p:nvGrpSpPr>
        <p:grpSpPr>
          <a:xfrm>
            <a:off x="96011" y="3916679"/>
            <a:ext cx="5948680" cy="2083435"/>
            <a:chOff x="96011" y="3916679"/>
            <a:chExt cx="5948680" cy="2083435"/>
          </a:xfrm>
        </p:grpSpPr>
        <p:pic>
          <p:nvPicPr>
            <p:cNvPr id="23" name="object 2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011" y="3919727"/>
              <a:ext cx="3008376" cy="20787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5535" y="3916679"/>
              <a:ext cx="2898648" cy="2083308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11240" y="3915155"/>
            <a:ext cx="2737104" cy="21031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51320" y="4114800"/>
            <a:ext cx="2808605" cy="457200"/>
          </a:xfrm>
          <a:prstGeom prst="rect">
            <a:avLst/>
          </a:prstGeom>
          <a:solidFill>
            <a:srgbClr val="4F81BC"/>
          </a:solidFill>
        </p:spPr>
        <p:txBody>
          <a:bodyPr wrap="square" lIns="0" tIns="101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dirty="0" sz="1400" spc="-10">
                <a:solidFill>
                  <a:srgbClr val="FFFFFF"/>
                </a:solidFill>
                <a:latin typeface="Microsoft Sans Serif"/>
                <a:cs typeface="Microsoft Sans Serif"/>
              </a:rPr>
              <a:t>Строительство</a:t>
            </a:r>
            <a:r>
              <a:rPr dirty="0" sz="14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Microsoft Sans Serif"/>
                <a:cs typeface="Microsoft Sans Serif"/>
              </a:rPr>
              <a:t>торгово-</a:t>
            </a:r>
            <a:endParaRPr sz="14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офисных</a:t>
            </a:r>
            <a:r>
              <a:rPr dirty="0" sz="14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Microsoft Sans Serif"/>
                <a:cs typeface="Microsoft Sans Serif"/>
              </a:rPr>
              <a:t>зданий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442452" y="6351523"/>
            <a:ext cx="2571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888888"/>
                </a:solidFill>
                <a:latin typeface="Calibri"/>
                <a:cs typeface="Calibri"/>
              </a:rPr>
              <a:t>11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400" y="457225"/>
            <a:ext cx="8990330" cy="394970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88265">
              <a:lnSpc>
                <a:spcPct val="100000"/>
              </a:lnSpc>
              <a:spcBef>
                <a:spcPts val="35"/>
              </a:spcBef>
            </a:pPr>
            <a:r>
              <a:rPr dirty="0" sz="2500" spc="-65" b="1">
                <a:latin typeface="Arial"/>
                <a:cs typeface="Arial"/>
              </a:rPr>
              <a:t>Реализованные</a:t>
            </a:r>
            <a:r>
              <a:rPr dirty="0" sz="2500" spc="-90" b="1">
                <a:latin typeface="Arial"/>
                <a:cs typeface="Arial"/>
              </a:rPr>
              <a:t> </a:t>
            </a:r>
            <a:r>
              <a:rPr dirty="0" sz="2500" spc="-60" b="1">
                <a:latin typeface="Arial"/>
                <a:cs typeface="Arial"/>
              </a:rPr>
              <a:t>инвестиционные </a:t>
            </a:r>
            <a:r>
              <a:rPr dirty="0" sz="2500" spc="-10" b="1">
                <a:latin typeface="Arial"/>
                <a:cs typeface="Arial"/>
              </a:rPr>
              <a:t>проекты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57224" y="1500124"/>
            <a:ext cx="1295400" cy="228600"/>
          </a:xfrm>
          <a:prstGeom prst="rect">
            <a:avLst/>
          </a:prstGeom>
          <a:ln w="12700">
            <a:solidFill>
              <a:srgbClr val="385D89"/>
            </a:solidFill>
          </a:ln>
        </p:spPr>
        <p:txBody>
          <a:bodyPr wrap="square" lIns="0" tIns="52704" rIns="0" bIns="0" rtlCol="0" vert="horz">
            <a:spAutoFit/>
          </a:bodyPr>
          <a:lstStyle/>
          <a:p>
            <a:pPr marL="284480">
              <a:lnSpc>
                <a:spcPct val="100000"/>
              </a:lnSpc>
              <a:spcBef>
                <a:spcPts val="414"/>
              </a:spcBef>
            </a:pPr>
            <a:r>
              <a:rPr dirty="0" sz="1100" b="1">
                <a:solidFill>
                  <a:srgbClr val="FF0000"/>
                </a:solidFill>
                <a:latin typeface="Arial"/>
                <a:cs typeface="Arial"/>
              </a:rPr>
              <a:t>85</a:t>
            </a:r>
            <a:r>
              <a:rPr dirty="0" sz="1100" spc="1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FF0000"/>
                </a:solidFill>
                <a:latin typeface="Arial"/>
                <a:cs typeface="Arial"/>
              </a:rPr>
              <a:t>млн.</a:t>
            </a:r>
            <a:r>
              <a:rPr dirty="0" sz="1100" spc="6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FF0000"/>
                </a:solidFill>
                <a:latin typeface="Arial"/>
                <a:cs typeface="Arial"/>
              </a:rPr>
              <a:t>руб.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28371" y="4677917"/>
            <a:ext cx="2654300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Microsoft Sans Serif"/>
                <a:cs typeface="Microsoft Sans Serif"/>
              </a:rPr>
              <a:t>Строительство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и </a:t>
            </a:r>
            <a:r>
              <a:rPr dirty="0" sz="1050" spc="-10">
                <a:latin typeface="Microsoft Sans Serif"/>
                <a:cs typeface="Microsoft Sans Serif"/>
              </a:rPr>
              <a:t>реконструкция</a:t>
            </a:r>
            <a:endParaRPr sz="1050">
              <a:latin typeface="Microsoft Sans Serif"/>
              <a:cs typeface="Microsoft Sans Serif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050" spc="-20">
                <a:latin typeface="Microsoft Sans Serif"/>
                <a:cs typeface="Microsoft Sans Serif"/>
              </a:rPr>
              <a:t>коммерческой </a:t>
            </a:r>
            <a:r>
              <a:rPr dirty="0" sz="1050" spc="-10">
                <a:latin typeface="Microsoft Sans Serif"/>
                <a:cs typeface="Microsoft Sans Serif"/>
              </a:rPr>
              <a:t>недвижимости: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в</a:t>
            </a:r>
            <a:r>
              <a:rPr dirty="0" sz="1050" spc="2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2022</a:t>
            </a:r>
            <a:r>
              <a:rPr dirty="0" sz="1050" spc="5">
                <a:latin typeface="Microsoft Sans Serif"/>
                <a:cs typeface="Microsoft Sans Serif"/>
              </a:rPr>
              <a:t> </a:t>
            </a:r>
            <a:r>
              <a:rPr dirty="0" sz="1050" spc="-20">
                <a:latin typeface="Microsoft Sans Serif"/>
                <a:cs typeface="Microsoft Sans Serif"/>
              </a:rPr>
              <a:t>году </a:t>
            </a:r>
            <a:r>
              <a:rPr dirty="0" sz="1050">
                <a:latin typeface="Microsoft Sans Serif"/>
                <a:cs typeface="Microsoft Sans Serif"/>
              </a:rPr>
              <a:t>введено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в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эксплуатацию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3 </a:t>
            </a:r>
            <a:r>
              <a:rPr dirty="0" sz="1050" spc="-10">
                <a:latin typeface="Microsoft Sans Serif"/>
                <a:cs typeface="Microsoft Sans Serif"/>
              </a:rPr>
              <a:t>объекта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 spc="-20">
                <a:latin typeface="Microsoft Sans Serif"/>
                <a:cs typeface="Microsoft Sans Serif"/>
              </a:rPr>
              <a:t>общей </a:t>
            </a:r>
            <a:r>
              <a:rPr dirty="0" sz="1050">
                <a:latin typeface="Microsoft Sans Serif"/>
                <a:cs typeface="Microsoft Sans Serif"/>
              </a:rPr>
              <a:t>площадью</a:t>
            </a:r>
            <a:r>
              <a:rPr dirty="0" sz="1050" spc="-4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940,2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 spc="-20">
                <a:latin typeface="Microsoft Sans Serif"/>
                <a:cs typeface="Microsoft Sans Serif"/>
              </a:rPr>
              <a:t>кв.м.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314065" y="4081703"/>
            <a:ext cx="2438400" cy="523875"/>
          </a:xfrm>
          <a:prstGeom prst="rect">
            <a:avLst/>
          </a:prstGeom>
          <a:solidFill>
            <a:srgbClr val="4F81BC"/>
          </a:solidFill>
        </p:spPr>
        <p:txBody>
          <a:bodyPr wrap="square" lIns="0" tIns="149860" rIns="0" bIns="0" rtlCol="0" vert="horz">
            <a:spAutoFit/>
          </a:bodyPr>
          <a:lstStyle/>
          <a:p>
            <a:pPr marL="505459">
              <a:lnSpc>
                <a:spcPct val="100000"/>
              </a:lnSpc>
              <a:spcBef>
                <a:spcPts val="1180"/>
              </a:spcBef>
            </a:pP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ИП</a:t>
            </a:r>
            <a:r>
              <a:rPr dirty="0" sz="14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Microsoft Sans Serif"/>
                <a:cs typeface="Microsoft Sans Serif"/>
              </a:rPr>
              <a:t>Муткова</a:t>
            </a:r>
            <a:r>
              <a:rPr dirty="0" sz="14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Ж.</a:t>
            </a:r>
            <a:r>
              <a:rPr dirty="0" sz="14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309620" y="4672964"/>
            <a:ext cx="2476500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123189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latin typeface="Microsoft Sans Serif"/>
                <a:cs typeface="Microsoft Sans Serif"/>
              </a:rPr>
              <a:t>Организация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цеха</a:t>
            </a:r>
            <a:r>
              <a:rPr dirty="0" sz="1050" spc="-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по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производству быстрозамороженных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полуфабрикатов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928998" y="1500124"/>
            <a:ext cx="1295400" cy="228600"/>
          </a:xfrm>
          <a:prstGeom prst="rect">
            <a:avLst/>
          </a:prstGeom>
          <a:ln w="12700">
            <a:solidFill>
              <a:srgbClr val="385D89"/>
            </a:solidFill>
          </a:ln>
        </p:spPr>
        <p:txBody>
          <a:bodyPr wrap="square" lIns="0" tIns="52704" rIns="0" bIns="0" rtlCol="0" vert="horz">
            <a:spAutoFit/>
          </a:bodyPr>
          <a:lstStyle/>
          <a:p>
            <a:pPr marL="232410">
              <a:lnSpc>
                <a:spcPct val="100000"/>
              </a:lnSpc>
              <a:spcBef>
                <a:spcPts val="414"/>
              </a:spcBef>
            </a:pPr>
            <a:r>
              <a:rPr dirty="0" sz="1100" b="1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dirty="0" sz="1100" spc="10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FF0000"/>
                </a:solidFill>
                <a:latin typeface="Arial"/>
                <a:cs typeface="Arial"/>
              </a:rPr>
              <a:t>млн.</a:t>
            </a:r>
            <a:r>
              <a:rPr dirty="0" sz="1100" spc="6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FF0000"/>
                </a:solidFill>
                <a:latin typeface="Arial"/>
                <a:cs typeface="Arial"/>
              </a:rPr>
              <a:t>руб.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7796" y="1999477"/>
            <a:ext cx="2880359" cy="1937021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6142609" y="4058335"/>
            <a:ext cx="2438400" cy="523875"/>
          </a:xfrm>
          <a:prstGeom prst="rect">
            <a:avLst/>
          </a:prstGeom>
          <a:solidFill>
            <a:srgbClr val="4F81BC"/>
          </a:solidFill>
        </p:spPr>
        <p:txBody>
          <a:bodyPr wrap="square" lIns="0" tIns="150495" rIns="0" bIns="0" rtlCol="0" vert="horz">
            <a:spAutoFit/>
          </a:bodyPr>
          <a:lstStyle/>
          <a:p>
            <a:pPr marL="541020">
              <a:lnSpc>
                <a:spcPct val="100000"/>
              </a:lnSpc>
              <a:spcBef>
                <a:spcPts val="1185"/>
              </a:spcBef>
            </a:pP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ИП</a:t>
            </a:r>
            <a:r>
              <a:rPr dirty="0" sz="1400" spc="-25">
                <a:solidFill>
                  <a:srgbClr val="FFFFFF"/>
                </a:solidFill>
                <a:latin typeface="Microsoft Sans Serif"/>
                <a:cs typeface="Microsoft Sans Serif"/>
              </a:rPr>
              <a:t> Газарян</a:t>
            </a:r>
            <a:r>
              <a:rPr dirty="0" sz="14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Microsoft Sans Serif"/>
                <a:cs typeface="Microsoft Sans Serif"/>
              </a:rPr>
              <a:t>С.А.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382258" y="4677917"/>
            <a:ext cx="2224405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  <a:spcBef>
                <a:spcPts val="105"/>
              </a:spcBef>
            </a:pPr>
            <a:r>
              <a:rPr dirty="0" sz="1050" spc="-20">
                <a:latin typeface="Microsoft Sans Serif"/>
                <a:cs typeface="Microsoft Sans Serif"/>
              </a:rPr>
              <a:t>Реконструкция</a:t>
            </a:r>
            <a:r>
              <a:rPr dirty="0" sz="1050" spc="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объекта</a:t>
            </a:r>
            <a:r>
              <a:rPr dirty="0" sz="1050" spc="4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культурно- исторического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наследия.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Открытие </a:t>
            </a:r>
            <a:r>
              <a:rPr dirty="0" sz="1050">
                <a:latin typeface="Microsoft Sans Serif"/>
                <a:cs typeface="Microsoft Sans Serif"/>
              </a:rPr>
              <a:t>ресторана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«Жемчужина»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 spc="-50">
                <a:latin typeface="Microsoft Sans Serif"/>
                <a:cs typeface="Microsoft Sans Serif"/>
              </a:rPr>
              <a:t>в</a:t>
            </a:r>
            <a:endParaRPr sz="1050">
              <a:latin typeface="Microsoft Sans Serif"/>
              <a:cs typeface="Microsoft Sans Serif"/>
            </a:endParaRPr>
          </a:p>
          <a:p>
            <a:pPr algn="ctr" marL="1270">
              <a:lnSpc>
                <a:spcPct val="100000"/>
              </a:lnSpc>
            </a:pPr>
            <a:r>
              <a:rPr dirty="0" sz="1050" spc="-10">
                <a:latin typeface="Microsoft Sans Serif"/>
                <a:cs typeface="Microsoft Sans Serif"/>
              </a:rPr>
              <a:t>историческом</a:t>
            </a:r>
            <a:r>
              <a:rPr dirty="0" sz="1050" spc="-4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центре</a:t>
            </a:r>
            <a:r>
              <a:rPr dirty="0" sz="1050" spc="-4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города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 spc="-20">
                <a:latin typeface="Microsoft Sans Serif"/>
                <a:cs typeface="Microsoft Sans Serif"/>
              </a:rPr>
              <a:t>Тара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786626" y="1500124"/>
            <a:ext cx="1295400" cy="228600"/>
          </a:xfrm>
          <a:prstGeom prst="rect">
            <a:avLst/>
          </a:prstGeom>
          <a:ln w="12700">
            <a:solidFill>
              <a:srgbClr val="385D89"/>
            </a:solidFill>
          </a:ln>
        </p:spPr>
        <p:txBody>
          <a:bodyPr wrap="square" lIns="0" tIns="52704" rIns="0" bIns="0" rtlCol="0" vert="horz">
            <a:spAutoFit/>
          </a:bodyPr>
          <a:lstStyle/>
          <a:p>
            <a:pPr marL="191770">
              <a:lnSpc>
                <a:spcPct val="100000"/>
              </a:lnSpc>
              <a:spcBef>
                <a:spcPts val="414"/>
              </a:spcBef>
            </a:pPr>
            <a:r>
              <a:rPr dirty="0" sz="1100" b="1">
                <a:solidFill>
                  <a:srgbClr val="FF0000"/>
                </a:solidFill>
                <a:latin typeface="Arial"/>
                <a:cs typeface="Arial"/>
              </a:rPr>
              <a:t>10</a:t>
            </a:r>
            <a:r>
              <a:rPr dirty="0" sz="1100" spc="1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FF0000"/>
                </a:solidFill>
                <a:latin typeface="Arial"/>
                <a:cs typeface="Arial"/>
              </a:rPr>
              <a:t>млн.</a:t>
            </a:r>
            <a:r>
              <a:rPr dirty="0" sz="1100" spc="6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FF0000"/>
                </a:solidFill>
                <a:latin typeface="Arial"/>
                <a:cs typeface="Arial"/>
              </a:rPr>
              <a:t>руб.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642" y="1954931"/>
            <a:ext cx="2542032" cy="2035652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9067" y="2005573"/>
            <a:ext cx="2529867" cy="19644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324" y="1688583"/>
            <a:ext cx="2240279" cy="232106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9414" y="1719072"/>
            <a:ext cx="2865136" cy="1906524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220586" y="4005122"/>
            <a:ext cx="2743200" cy="523875"/>
          </a:xfrm>
          <a:prstGeom prst="rect">
            <a:avLst/>
          </a:prstGeom>
          <a:solidFill>
            <a:srgbClr val="4F81BC"/>
          </a:solidFill>
        </p:spPr>
        <p:txBody>
          <a:bodyPr wrap="square" lIns="0" tIns="150495" rIns="0" bIns="0" rtlCol="0" vert="horz">
            <a:spAutoFit/>
          </a:bodyPr>
          <a:lstStyle/>
          <a:p>
            <a:pPr marL="655320">
              <a:lnSpc>
                <a:spcPct val="100000"/>
              </a:lnSpc>
              <a:spcBef>
                <a:spcPts val="1185"/>
              </a:spcBef>
            </a:pP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ИП</a:t>
            </a:r>
            <a:r>
              <a:rPr dirty="0" sz="14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Моторин</a:t>
            </a:r>
            <a:r>
              <a:rPr dirty="0" sz="14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Microsoft Sans Serif"/>
                <a:cs typeface="Microsoft Sans Serif"/>
              </a:rPr>
              <a:t>А.О.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442452" y="6351523"/>
            <a:ext cx="2571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888888"/>
                </a:solidFill>
                <a:latin typeface="Calibri"/>
                <a:cs typeface="Calibri"/>
              </a:rPr>
              <a:t>12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400" y="457225"/>
            <a:ext cx="8990330" cy="394970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88265">
              <a:lnSpc>
                <a:spcPct val="100000"/>
              </a:lnSpc>
              <a:spcBef>
                <a:spcPts val="35"/>
              </a:spcBef>
            </a:pPr>
            <a:r>
              <a:rPr dirty="0" sz="2500" spc="-65" b="1">
                <a:latin typeface="Arial"/>
                <a:cs typeface="Arial"/>
              </a:rPr>
              <a:t>Реализованные</a:t>
            </a:r>
            <a:r>
              <a:rPr dirty="0" sz="2500" spc="-90" b="1">
                <a:latin typeface="Arial"/>
                <a:cs typeface="Arial"/>
              </a:rPr>
              <a:t> </a:t>
            </a:r>
            <a:r>
              <a:rPr dirty="0" sz="2500" spc="-60" b="1">
                <a:latin typeface="Arial"/>
                <a:cs typeface="Arial"/>
              </a:rPr>
              <a:t>инвестиционные </a:t>
            </a:r>
            <a:r>
              <a:rPr dirty="0" sz="2500" spc="-10" b="1">
                <a:latin typeface="Arial"/>
                <a:cs typeface="Arial"/>
              </a:rPr>
              <a:t>проекты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715125" y="1357249"/>
            <a:ext cx="1295400" cy="228600"/>
          </a:xfrm>
          <a:prstGeom prst="rect">
            <a:avLst/>
          </a:prstGeom>
          <a:ln w="12700">
            <a:solidFill>
              <a:srgbClr val="385D89"/>
            </a:solidFill>
          </a:ln>
        </p:spPr>
        <p:txBody>
          <a:bodyPr wrap="square" lIns="0" tIns="52704" rIns="0" bIns="0" rtlCol="0" vert="horz">
            <a:spAutoFit/>
          </a:bodyPr>
          <a:lstStyle/>
          <a:p>
            <a:pPr marL="191770">
              <a:lnSpc>
                <a:spcPct val="100000"/>
              </a:lnSpc>
              <a:spcBef>
                <a:spcPts val="414"/>
              </a:spcBef>
            </a:pPr>
            <a:r>
              <a:rPr dirty="0" sz="1100" b="1">
                <a:solidFill>
                  <a:srgbClr val="FF0000"/>
                </a:solidFill>
                <a:latin typeface="Arial"/>
                <a:cs typeface="Arial"/>
              </a:rPr>
              <a:t>20</a:t>
            </a:r>
            <a:r>
              <a:rPr dirty="0" sz="1100" spc="1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FF0000"/>
                </a:solidFill>
                <a:latin typeface="Arial"/>
                <a:cs typeface="Arial"/>
              </a:rPr>
              <a:t>млн.</a:t>
            </a:r>
            <a:r>
              <a:rPr dirty="0" sz="1100" spc="7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FF0000"/>
                </a:solidFill>
                <a:latin typeface="Arial"/>
                <a:cs typeface="Arial"/>
              </a:rPr>
              <a:t>руб.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728586" y="4606289"/>
            <a:ext cx="1764664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3302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Microsoft Sans Serif"/>
                <a:cs typeface="Microsoft Sans Serif"/>
              </a:rPr>
              <a:t>Цех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по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производству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 spc="-20">
                <a:latin typeface="Microsoft Sans Serif"/>
                <a:cs typeface="Microsoft Sans Serif"/>
              </a:rPr>
              <a:t>пива </a:t>
            </a:r>
            <a:r>
              <a:rPr dirty="0" sz="1050" spc="-10">
                <a:latin typeface="Microsoft Sans Serif"/>
                <a:cs typeface="Microsoft Sans Serif"/>
              </a:rPr>
              <a:t>мощностью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192</a:t>
            </a:r>
            <a:r>
              <a:rPr dirty="0" sz="1050" spc="1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тонны</a:t>
            </a:r>
            <a:r>
              <a:rPr dirty="0" sz="1050" spc="-4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в</a:t>
            </a:r>
            <a:r>
              <a:rPr dirty="0" sz="1050" spc="10">
                <a:latin typeface="Microsoft Sans Serif"/>
                <a:cs typeface="Microsoft Sans Serif"/>
              </a:rPr>
              <a:t> </a:t>
            </a:r>
            <a:r>
              <a:rPr dirty="0" sz="1050" spc="-25">
                <a:latin typeface="Microsoft Sans Serif"/>
                <a:cs typeface="Microsoft Sans Serif"/>
              </a:rPr>
              <a:t>год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28600" y="4005122"/>
            <a:ext cx="2438400" cy="523875"/>
          </a:xfrm>
          <a:prstGeom prst="rect">
            <a:avLst/>
          </a:prstGeom>
          <a:solidFill>
            <a:srgbClr val="4F81BC"/>
          </a:solidFill>
        </p:spPr>
        <p:txBody>
          <a:bodyPr wrap="square" lIns="0" tIns="150495" rIns="0" bIns="0" rtlCol="0" vert="horz">
            <a:spAutoFit/>
          </a:bodyPr>
          <a:lstStyle/>
          <a:p>
            <a:pPr marL="306705">
              <a:lnSpc>
                <a:spcPct val="100000"/>
              </a:lnSpc>
              <a:spcBef>
                <a:spcPts val="1185"/>
              </a:spcBef>
            </a:pP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ООО</a:t>
            </a:r>
            <a:r>
              <a:rPr dirty="0" sz="14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«Новые</a:t>
            </a:r>
            <a:r>
              <a:rPr dirty="0" sz="1400" spc="-10">
                <a:solidFill>
                  <a:srgbClr val="FFFFFF"/>
                </a:solidFill>
                <a:latin typeface="Microsoft Sans Serif"/>
                <a:cs typeface="Microsoft Sans Serif"/>
              </a:rPr>
              <a:t> дороги»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30809" y="4582414"/>
            <a:ext cx="2233295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19685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Microsoft Sans Serif"/>
                <a:cs typeface="Microsoft Sans Serif"/>
              </a:rPr>
              <a:t>Строительство</a:t>
            </a:r>
            <a:r>
              <a:rPr dirty="0" sz="1050" spc="-10">
                <a:latin typeface="Microsoft Sans Serif"/>
                <a:cs typeface="Microsoft Sans Serif"/>
              </a:rPr>
              <a:t> асфальтобетонной установки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мощностью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105</a:t>
            </a:r>
            <a:r>
              <a:rPr dirty="0" sz="1050" spc="1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тонн/час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71474" y="1357249"/>
            <a:ext cx="1295400" cy="228600"/>
          </a:xfrm>
          <a:prstGeom prst="rect">
            <a:avLst/>
          </a:prstGeom>
          <a:ln w="12700">
            <a:solidFill>
              <a:srgbClr val="385D89"/>
            </a:solidFill>
          </a:ln>
        </p:spPr>
        <p:txBody>
          <a:bodyPr wrap="square" lIns="0" tIns="52704" rIns="0" bIns="0" rtlCol="0" vert="horz">
            <a:spAutoFit/>
          </a:bodyPr>
          <a:lstStyle/>
          <a:p>
            <a:pPr marL="190500">
              <a:lnSpc>
                <a:spcPct val="100000"/>
              </a:lnSpc>
              <a:spcBef>
                <a:spcPts val="414"/>
              </a:spcBef>
            </a:pPr>
            <a:r>
              <a:rPr dirty="0" sz="1100" b="1">
                <a:solidFill>
                  <a:srgbClr val="FF0000"/>
                </a:solidFill>
                <a:latin typeface="Arial"/>
                <a:cs typeface="Arial"/>
              </a:rPr>
              <a:t>35</a:t>
            </a:r>
            <a:r>
              <a:rPr dirty="0" sz="1100" spc="1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FF0000"/>
                </a:solidFill>
                <a:latin typeface="Arial"/>
                <a:cs typeface="Arial"/>
              </a:rPr>
              <a:t>млн.</a:t>
            </a:r>
            <a:r>
              <a:rPr dirty="0" sz="1100" spc="7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FF0000"/>
                </a:solidFill>
                <a:latin typeface="Arial"/>
                <a:cs typeface="Arial"/>
              </a:rPr>
              <a:t>руб.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02234" y="1738769"/>
            <a:ext cx="2816850" cy="2006581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3021838" y="4005122"/>
            <a:ext cx="2743200" cy="523875"/>
          </a:xfrm>
          <a:prstGeom prst="rect">
            <a:avLst/>
          </a:prstGeom>
          <a:solidFill>
            <a:srgbClr val="4F81BC"/>
          </a:solidFill>
        </p:spPr>
        <p:txBody>
          <a:bodyPr wrap="square" lIns="0" tIns="150495" rIns="0" bIns="0" rtlCol="0" vert="horz">
            <a:spAutoFit/>
          </a:bodyPr>
          <a:lstStyle/>
          <a:p>
            <a:pPr marL="485775">
              <a:lnSpc>
                <a:spcPct val="100000"/>
              </a:lnSpc>
              <a:spcBef>
                <a:spcPts val="1185"/>
              </a:spcBef>
            </a:pP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ООО</a:t>
            </a:r>
            <a:r>
              <a:rPr dirty="0" sz="14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«Арт</a:t>
            </a:r>
            <a:r>
              <a:rPr dirty="0" sz="14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Microsoft Sans Serif"/>
                <a:cs typeface="Microsoft Sans Serif"/>
              </a:rPr>
              <a:t>Ремстрой"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296792" y="4682489"/>
            <a:ext cx="2193290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85495" marR="5080" indent="-77343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Microsoft Sans Serif"/>
                <a:cs typeface="Microsoft Sans Serif"/>
              </a:rPr>
              <a:t>Строительство</a:t>
            </a:r>
            <a:r>
              <a:rPr dirty="0" sz="1050" spc="-10">
                <a:latin typeface="Microsoft Sans Serif"/>
                <a:cs typeface="Microsoft Sans Serif"/>
              </a:rPr>
              <a:t> асфальтобетонной установки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000500" y="1357249"/>
            <a:ext cx="1295400" cy="228600"/>
          </a:xfrm>
          <a:prstGeom prst="rect">
            <a:avLst/>
          </a:prstGeom>
          <a:ln w="12700">
            <a:solidFill>
              <a:srgbClr val="385D89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242570">
              <a:lnSpc>
                <a:spcPct val="100000"/>
              </a:lnSpc>
              <a:spcBef>
                <a:spcPts val="350"/>
              </a:spcBef>
            </a:pPr>
            <a:r>
              <a:rPr dirty="0" sz="1150" b="1">
                <a:solidFill>
                  <a:srgbClr val="FF0000"/>
                </a:solidFill>
                <a:latin typeface="Arial"/>
                <a:cs typeface="Arial"/>
              </a:rPr>
              <a:t>60</a:t>
            </a:r>
            <a:r>
              <a:rPr dirty="0" sz="1150" spc="10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50" b="1">
                <a:solidFill>
                  <a:srgbClr val="FF0000"/>
                </a:solidFill>
                <a:latin typeface="Arial"/>
                <a:cs typeface="Arial"/>
              </a:rPr>
              <a:t>млн.</a:t>
            </a:r>
            <a:r>
              <a:rPr dirty="0" sz="1150" spc="9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50" spc="-20" b="1">
                <a:solidFill>
                  <a:srgbClr val="FF0000"/>
                </a:solidFill>
                <a:latin typeface="Arial"/>
                <a:cs typeface="Arial"/>
              </a:rPr>
              <a:t>руб</a:t>
            </a:r>
            <a:r>
              <a:rPr dirty="0" sz="1150" spc="-20">
                <a:latin typeface="Microsoft Sans Serif"/>
                <a:cs typeface="Microsoft Sans Serif"/>
              </a:rPr>
              <a:t>.</a:t>
            </a:r>
            <a:endParaRPr sz="11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6885940" cy="382270"/>
          </a:xfrm>
          <a:prstGeom prst="rect"/>
          <a:solidFill>
            <a:srgbClr val="0066B3"/>
          </a:solidFill>
        </p:spPr>
        <p:txBody>
          <a:bodyPr wrap="square" lIns="0" tIns="19685" rIns="0" bIns="0" rtlCol="0" vert="horz">
            <a:spAutoFit/>
          </a:bodyPr>
          <a:lstStyle/>
          <a:p>
            <a:pPr marL="364490">
              <a:lnSpc>
                <a:spcPct val="100000"/>
              </a:lnSpc>
              <a:spcBef>
                <a:spcPts val="155"/>
              </a:spcBef>
            </a:pPr>
            <a:r>
              <a:rPr dirty="0" sz="1900" b="1">
                <a:latin typeface="Arial"/>
                <a:cs typeface="Arial"/>
              </a:rPr>
              <a:t>Перспективные</a:t>
            </a:r>
            <a:r>
              <a:rPr dirty="0" sz="1900" spc="20" b="1">
                <a:latin typeface="Arial"/>
                <a:cs typeface="Arial"/>
              </a:rPr>
              <a:t> </a:t>
            </a:r>
            <a:r>
              <a:rPr dirty="0" sz="1900" b="1">
                <a:latin typeface="Arial"/>
                <a:cs typeface="Arial"/>
              </a:rPr>
              <a:t>отрасли</a:t>
            </a:r>
            <a:r>
              <a:rPr dirty="0" sz="1900" spc="15" b="1">
                <a:latin typeface="Arial"/>
                <a:cs typeface="Arial"/>
              </a:rPr>
              <a:t> </a:t>
            </a:r>
            <a:r>
              <a:rPr dirty="0" sz="1900" spc="-10" b="1">
                <a:latin typeface="Arial"/>
                <a:cs typeface="Arial"/>
              </a:rPr>
              <a:t>инвестирования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228600" y="2494279"/>
            <a:ext cx="1602740" cy="1493520"/>
            <a:chOff x="228600" y="2494279"/>
            <a:chExt cx="1602740" cy="1493520"/>
          </a:xfrm>
        </p:grpSpPr>
        <p:sp>
          <p:nvSpPr>
            <p:cNvPr id="4" name="object 4" descr=""/>
            <p:cNvSpPr/>
            <p:nvPr/>
          </p:nvSpPr>
          <p:spPr>
            <a:xfrm>
              <a:off x="228600" y="2494279"/>
              <a:ext cx="1602740" cy="1493520"/>
            </a:xfrm>
            <a:custGeom>
              <a:avLst/>
              <a:gdLst/>
              <a:ahLst/>
              <a:cxnLst/>
              <a:rect l="l" t="t" r="r" b="b"/>
              <a:pathLst>
                <a:path w="1602739" h="1493520">
                  <a:moveTo>
                    <a:pt x="801141" y="0"/>
                  </a:moveTo>
                  <a:lnTo>
                    <a:pt x="752347" y="1397"/>
                  </a:lnTo>
                  <a:lnTo>
                    <a:pt x="704316" y="5461"/>
                  </a:lnTo>
                  <a:lnTo>
                    <a:pt x="657136" y="12065"/>
                  </a:lnTo>
                  <a:lnTo>
                    <a:pt x="610908" y="21209"/>
                  </a:lnTo>
                  <a:lnTo>
                    <a:pt x="565696" y="32766"/>
                  </a:lnTo>
                  <a:lnTo>
                    <a:pt x="521601" y="46736"/>
                  </a:lnTo>
                  <a:lnTo>
                    <a:pt x="478701" y="62992"/>
                  </a:lnTo>
                  <a:lnTo>
                    <a:pt x="437070" y="81407"/>
                  </a:lnTo>
                  <a:lnTo>
                    <a:pt x="396798" y="101981"/>
                  </a:lnTo>
                  <a:lnTo>
                    <a:pt x="357962" y="124587"/>
                  </a:lnTo>
                  <a:lnTo>
                    <a:pt x="320662" y="149225"/>
                  </a:lnTo>
                  <a:lnTo>
                    <a:pt x="284975" y="175641"/>
                  </a:lnTo>
                  <a:lnTo>
                    <a:pt x="250990" y="203962"/>
                  </a:lnTo>
                  <a:lnTo>
                    <a:pt x="218770" y="233934"/>
                  </a:lnTo>
                  <a:lnTo>
                    <a:pt x="188417" y="265684"/>
                  </a:lnTo>
                  <a:lnTo>
                    <a:pt x="160020" y="298958"/>
                  </a:lnTo>
                  <a:lnTo>
                    <a:pt x="133642" y="333629"/>
                  </a:lnTo>
                  <a:lnTo>
                    <a:pt x="109385" y="369824"/>
                  </a:lnTo>
                  <a:lnTo>
                    <a:pt x="87312" y="407416"/>
                  </a:lnTo>
                  <a:lnTo>
                    <a:pt x="67538" y="446150"/>
                  </a:lnTo>
                  <a:lnTo>
                    <a:pt x="50126" y="486156"/>
                  </a:lnTo>
                  <a:lnTo>
                    <a:pt x="35153" y="527304"/>
                  </a:lnTo>
                  <a:lnTo>
                    <a:pt x="22720" y="569468"/>
                  </a:lnTo>
                  <a:lnTo>
                    <a:pt x="12903" y="612521"/>
                  </a:lnTo>
                  <a:lnTo>
                    <a:pt x="5791" y="656463"/>
                  </a:lnTo>
                  <a:lnTo>
                    <a:pt x="1460" y="701294"/>
                  </a:lnTo>
                  <a:lnTo>
                    <a:pt x="0" y="746760"/>
                  </a:lnTo>
                  <a:lnTo>
                    <a:pt x="1460" y="792226"/>
                  </a:lnTo>
                  <a:lnTo>
                    <a:pt x="5791" y="836930"/>
                  </a:lnTo>
                  <a:lnTo>
                    <a:pt x="12903" y="880999"/>
                  </a:lnTo>
                  <a:lnTo>
                    <a:pt x="22720" y="924052"/>
                  </a:lnTo>
                  <a:lnTo>
                    <a:pt x="35153" y="966216"/>
                  </a:lnTo>
                  <a:lnTo>
                    <a:pt x="50126" y="1007237"/>
                  </a:lnTo>
                  <a:lnTo>
                    <a:pt x="67538" y="1047242"/>
                  </a:lnTo>
                  <a:lnTo>
                    <a:pt x="87312" y="1086104"/>
                  </a:lnTo>
                  <a:lnTo>
                    <a:pt x="109385" y="1123569"/>
                  </a:lnTo>
                  <a:lnTo>
                    <a:pt x="133642" y="1159764"/>
                  </a:lnTo>
                  <a:lnTo>
                    <a:pt x="160020" y="1194562"/>
                  </a:lnTo>
                  <a:lnTo>
                    <a:pt x="188417" y="1227836"/>
                  </a:lnTo>
                  <a:lnTo>
                    <a:pt x="218770" y="1259459"/>
                  </a:lnTo>
                  <a:lnTo>
                    <a:pt x="250990" y="1289558"/>
                  </a:lnTo>
                  <a:lnTo>
                    <a:pt x="284975" y="1317879"/>
                  </a:lnTo>
                  <a:lnTo>
                    <a:pt x="320662" y="1344295"/>
                  </a:lnTo>
                  <a:lnTo>
                    <a:pt x="357962" y="1368933"/>
                  </a:lnTo>
                  <a:lnTo>
                    <a:pt x="396798" y="1391539"/>
                  </a:lnTo>
                  <a:lnTo>
                    <a:pt x="437070" y="1412113"/>
                  </a:lnTo>
                  <a:lnTo>
                    <a:pt x="478701" y="1430528"/>
                  </a:lnTo>
                  <a:lnTo>
                    <a:pt x="521601" y="1446657"/>
                  </a:lnTo>
                  <a:lnTo>
                    <a:pt x="565696" y="1460627"/>
                  </a:lnTo>
                  <a:lnTo>
                    <a:pt x="610908" y="1472311"/>
                  </a:lnTo>
                  <a:lnTo>
                    <a:pt x="657136" y="1481455"/>
                  </a:lnTo>
                  <a:lnTo>
                    <a:pt x="704316" y="1488059"/>
                  </a:lnTo>
                  <a:lnTo>
                    <a:pt x="752347" y="1492123"/>
                  </a:lnTo>
                  <a:lnTo>
                    <a:pt x="801141" y="1493393"/>
                  </a:lnTo>
                  <a:lnTo>
                    <a:pt x="849947" y="1492123"/>
                  </a:lnTo>
                  <a:lnTo>
                    <a:pt x="897978" y="1488059"/>
                  </a:lnTo>
                  <a:lnTo>
                    <a:pt x="945146" y="1481455"/>
                  </a:lnTo>
                  <a:lnTo>
                    <a:pt x="991387" y="1472311"/>
                  </a:lnTo>
                  <a:lnTo>
                    <a:pt x="1036586" y="1460627"/>
                  </a:lnTo>
                  <a:lnTo>
                    <a:pt x="1080643" y="1446657"/>
                  </a:lnTo>
                  <a:lnTo>
                    <a:pt x="1123569" y="1430528"/>
                  </a:lnTo>
                  <a:lnTo>
                    <a:pt x="1165225" y="1412113"/>
                  </a:lnTo>
                  <a:lnTo>
                    <a:pt x="1205484" y="1391539"/>
                  </a:lnTo>
                  <a:lnTo>
                    <a:pt x="1244346" y="1368933"/>
                  </a:lnTo>
                  <a:lnTo>
                    <a:pt x="1281684" y="1344295"/>
                  </a:lnTo>
                  <a:lnTo>
                    <a:pt x="1317371" y="1317879"/>
                  </a:lnTo>
                  <a:lnTo>
                    <a:pt x="1351280" y="1289558"/>
                  </a:lnTo>
                  <a:lnTo>
                    <a:pt x="1383538" y="1259459"/>
                  </a:lnTo>
                  <a:lnTo>
                    <a:pt x="1413891" y="1227836"/>
                  </a:lnTo>
                  <a:lnTo>
                    <a:pt x="1442339" y="1194562"/>
                  </a:lnTo>
                  <a:lnTo>
                    <a:pt x="1468627" y="1159764"/>
                  </a:lnTo>
                  <a:lnTo>
                    <a:pt x="1492885" y="1123569"/>
                  </a:lnTo>
                  <a:lnTo>
                    <a:pt x="1514983" y="1086104"/>
                  </a:lnTo>
                  <a:lnTo>
                    <a:pt x="1534795" y="1047242"/>
                  </a:lnTo>
                  <a:lnTo>
                    <a:pt x="1552194" y="1007237"/>
                  </a:lnTo>
                  <a:lnTo>
                    <a:pt x="1567180" y="966216"/>
                  </a:lnTo>
                  <a:lnTo>
                    <a:pt x="1579626" y="924052"/>
                  </a:lnTo>
                  <a:lnTo>
                    <a:pt x="1589405" y="880999"/>
                  </a:lnTo>
                  <a:lnTo>
                    <a:pt x="1596517" y="836930"/>
                  </a:lnTo>
                  <a:lnTo>
                    <a:pt x="1600835" y="792226"/>
                  </a:lnTo>
                  <a:lnTo>
                    <a:pt x="1602232" y="746760"/>
                  </a:lnTo>
                  <a:lnTo>
                    <a:pt x="1600835" y="701294"/>
                  </a:lnTo>
                  <a:lnTo>
                    <a:pt x="1596517" y="656463"/>
                  </a:lnTo>
                  <a:lnTo>
                    <a:pt x="1589405" y="612521"/>
                  </a:lnTo>
                  <a:lnTo>
                    <a:pt x="1579626" y="569468"/>
                  </a:lnTo>
                  <a:lnTo>
                    <a:pt x="1567180" y="527304"/>
                  </a:lnTo>
                  <a:lnTo>
                    <a:pt x="1552194" y="486156"/>
                  </a:lnTo>
                  <a:lnTo>
                    <a:pt x="1534795" y="446150"/>
                  </a:lnTo>
                  <a:lnTo>
                    <a:pt x="1514983" y="407416"/>
                  </a:lnTo>
                  <a:lnTo>
                    <a:pt x="1492885" y="369824"/>
                  </a:lnTo>
                  <a:lnTo>
                    <a:pt x="1468627" y="333629"/>
                  </a:lnTo>
                  <a:lnTo>
                    <a:pt x="1442339" y="298958"/>
                  </a:lnTo>
                  <a:lnTo>
                    <a:pt x="1413891" y="265684"/>
                  </a:lnTo>
                  <a:lnTo>
                    <a:pt x="1383538" y="233934"/>
                  </a:lnTo>
                  <a:lnTo>
                    <a:pt x="1351280" y="203962"/>
                  </a:lnTo>
                  <a:lnTo>
                    <a:pt x="1317371" y="175641"/>
                  </a:lnTo>
                  <a:lnTo>
                    <a:pt x="1281684" y="149225"/>
                  </a:lnTo>
                  <a:lnTo>
                    <a:pt x="1244346" y="124587"/>
                  </a:lnTo>
                  <a:lnTo>
                    <a:pt x="1205484" y="101981"/>
                  </a:lnTo>
                  <a:lnTo>
                    <a:pt x="1165225" y="81407"/>
                  </a:lnTo>
                  <a:lnTo>
                    <a:pt x="1123569" y="62992"/>
                  </a:lnTo>
                  <a:lnTo>
                    <a:pt x="1080643" y="46736"/>
                  </a:lnTo>
                  <a:lnTo>
                    <a:pt x="1036586" y="32766"/>
                  </a:lnTo>
                  <a:lnTo>
                    <a:pt x="991387" y="21209"/>
                  </a:lnTo>
                  <a:lnTo>
                    <a:pt x="945146" y="12065"/>
                  </a:lnTo>
                  <a:lnTo>
                    <a:pt x="897978" y="5461"/>
                  </a:lnTo>
                  <a:lnTo>
                    <a:pt x="849947" y="1397"/>
                  </a:lnTo>
                  <a:lnTo>
                    <a:pt x="801141" y="0"/>
                  </a:lnTo>
                  <a:close/>
                </a:path>
              </a:pathLst>
            </a:custGeom>
            <a:solidFill>
              <a:srgbClr val="FFF1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8726" y="2836786"/>
              <a:ext cx="836942" cy="836942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152400" y="696722"/>
            <a:ext cx="4456430" cy="1595120"/>
            <a:chOff x="152400" y="696722"/>
            <a:chExt cx="4456430" cy="1595120"/>
          </a:xfrm>
        </p:grpSpPr>
        <p:sp>
          <p:nvSpPr>
            <p:cNvPr id="7" name="object 7" descr=""/>
            <p:cNvSpPr/>
            <p:nvPr/>
          </p:nvSpPr>
          <p:spPr>
            <a:xfrm>
              <a:off x="152400" y="696722"/>
              <a:ext cx="1595120" cy="1595120"/>
            </a:xfrm>
            <a:custGeom>
              <a:avLst/>
              <a:gdLst/>
              <a:ahLst/>
              <a:cxnLst/>
              <a:rect l="l" t="t" r="r" b="b"/>
              <a:pathLst>
                <a:path w="1595120" h="1595120">
                  <a:moveTo>
                    <a:pt x="797306" y="0"/>
                  </a:moveTo>
                  <a:lnTo>
                    <a:pt x="748741" y="1524"/>
                  </a:lnTo>
                  <a:lnTo>
                    <a:pt x="700938" y="5714"/>
                  </a:lnTo>
                  <a:lnTo>
                    <a:pt x="653986" y="12826"/>
                  </a:lnTo>
                  <a:lnTo>
                    <a:pt x="607974" y="22605"/>
                  </a:lnTo>
                  <a:lnTo>
                    <a:pt x="562991" y="35051"/>
                  </a:lnTo>
                  <a:lnTo>
                    <a:pt x="519099" y="49911"/>
                  </a:lnTo>
                  <a:lnTo>
                    <a:pt x="476402" y="67182"/>
                  </a:lnTo>
                  <a:lnTo>
                    <a:pt x="434975" y="86867"/>
                  </a:lnTo>
                  <a:lnTo>
                    <a:pt x="394893" y="108838"/>
                  </a:lnTo>
                  <a:lnTo>
                    <a:pt x="356247" y="132968"/>
                  </a:lnTo>
                  <a:lnTo>
                    <a:pt x="319125" y="159257"/>
                  </a:lnTo>
                  <a:lnTo>
                    <a:pt x="283616" y="187578"/>
                  </a:lnTo>
                  <a:lnTo>
                    <a:pt x="249783" y="217677"/>
                  </a:lnTo>
                  <a:lnTo>
                    <a:pt x="217728" y="249808"/>
                  </a:lnTo>
                  <a:lnTo>
                    <a:pt x="187515" y="283590"/>
                  </a:lnTo>
                  <a:lnTo>
                    <a:pt x="159245" y="319150"/>
                  </a:lnTo>
                  <a:lnTo>
                    <a:pt x="132994" y="356235"/>
                  </a:lnTo>
                  <a:lnTo>
                    <a:pt x="108851" y="394842"/>
                  </a:lnTo>
                  <a:lnTo>
                    <a:pt x="86893" y="434975"/>
                  </a:lnTo>
                  <a:lnTo>
                    <a:pt x="67208" y="476376"/>
                  </a:lnTo>
                  <a:lnTo>
                    <a:pt x="49885" y="519049"/>
                  </a:lnTo>
                  <a:lnTo>
                    <a:pt x="34988" y="562990"/>
                  </a:lnTo>
                  <a:lnTo>
                    <a:pt x="22618" y="607949"/>
                  </a:lnTo>
                  <a:lnTo>
                    <a:pt x="12839" y="653923"/>
                  </a:lnTo>
                  <a:lnTo>
                    <a:pt x="5765" y="700913"/>
                  </a:lnTo>
                  <a:lnTo>
                    <a:pt x="1447" y="748791"/>
                  </a:lnTo>
                  <a:lnTo>
                    <a:pt x="0" y="797305"/>
                  </a:lnTo>
                  <a:lnTo>
                    <a:pt x="1447" y="845819"/>
                  </a:lnTo>
                  <a:lnTo>
                    <a:pt x="5765" y="893699"/>
                  </a:lnTo>
                  <a:lnTo>
                    <a:pt x="12839" y="940562"/>
                  </a:lnTo>
                  <a:lnTo>
                    <a:pt x="22618" y="986663"/>
                  </a:lnTo>
                  <a:lnTo>
                    <a:pt x="34988" y="1031620"/>
                  </a:lnTo>
                  <a:lnTo>
                    <a:pt x="49885" y="1075563"/>
                  </a:lnTo>
                  <a:lnTo>
                    <a:pt x="67208" y="1118235"/>
                  </a:lnTo>
                  <a:lnTo>
                    <a:pt x="86893" y="1159637"/>
                  </a:lnTo>
                  <a:lnTo>
                    <a:pt x="108851" y="1199768"/>
                  </a:lnTo>
                  <a:lnTo>
                    <a:pt x="132994" y="1238377"/>
                  </a:lnTo>
                  <a:lnTo>
                    <a:pt x="159245" y="1275461"/>
                  </a:lnTo>
                  <a:lnTo>
                    <a:pt x="187515" y="1311020"/>
                  </a:lnTo>
                  <a:lnTo>
                    <a:pt x="217728" y="1344802"/>
                  </a:lnTo>
                  <a:lnTo>
                    <a:pt x="249783" y="1376933"/>
                  </a:lnTo>
                  <a:lnTo>
                    <a:pt x="283616" y="1407032"/>
                  </a:lnTo>
                  <a:lnTo>
                    <a:pt x="319125" y="1435353"/>
                  </a:lnTo>
                  <a:lnTo>
                    <a:pt x="356247" y="1461642"/>
                  </a:lnTo>
                  <a:lnTo>
                    <a:pt x="394893" y="1485773"/>
                  </a:lnTo>
                  <a:lnTo>
                    <a:pt x="434975" y="1507743"/>
                  </a:lnTo>
                  <a:lnTo>
                    <a:pt x="476402" y="1527428"/>
                  </a:lnTo>
                  <a:lnTo>
                    <a:pt x="519099" y="1544701"/>
                  </a:lnTo>
                  <a:lnTo>
                    <a:pt x="562991" y="1559560"/>
                  </a:lnTo>
                  <a:lnTo>
                    <a:pt x="607974" y="1572005"/>
                  </a:lnTo>
                  <a:lnTo>
                    <a:pt x="653986" y="1581785"/>
                  </a:lnTo>
                  <a:lnTo>
                    <a:pt x="700938" y="1588897"/>
                  </a:lnTo>
                  <a:lnTo>
                    <a:pt x="748741" y="1593214"/>
                  </a:lnTo>
                  <a:lnTo>
                    <a:pt x="797306" y="1594612"/>
                  </a:lnTo>
                  <a:lnTo>
                    <a:pt x="845870" y="1593214"/>
                  </a:lnTo>
                  <a:lnTo>
                    <a:pt x="893673" y="1588897"/>
                  </a:lnTo>
                  <a:lnTo>
                    <a:pt x="940612" y="1581785"/>
                  </a:lnTo>
                  <a:lnTo>
                    <a:pt x="986624" y="1572005"/>
                  </a:lnTo>
                  <a:lnTo>
                    <a:pt x="1031621" y="1559560"/>
                  </a:lnTo>
                  <a:lnTo>
                    <a:pt x="1075512" y="1544701"/>
                  </a:lnTo>
                  <a:lnTo>
                    <a:pt x="1118235" y="1527428"/>
                  </a:lnTo>
                  <a:lnTo>
                    <a:pt x="1159637" y="1507743"/>
                  </a:lnTo>
                  <a:lnTo>
                    <a:pt x="1199769" y="1485773"/>
                  </a:lnTo>
                  <a:lnTo>
                    <a:pt x="1238377" y="1461642"/>
                  </a:lnTo>
                  <a:lnTo>
                    <a:pt x="1275461" y="1435353"/>
                  </a:lnTo>
                  <a:lnTo>
                    <a:pt x="1311021" y="1407032"/>
                  </a:lnTo>
                  <a:lnTo>
                    <a:pt x="1344803" y="1376933"/>
                  </a:lnTo>
                  <a:lnTo>
                    <a:pt x="1376934" y="1344802"/>
                  </a:lnTo>
                  <a:lnTo>
                    <a:pt x="1407033" y="1311020"/>
                  </a:lnTo>
                  <a:lnTo>
                    <a:pt x="1435354" y="1275461"/>
                  </a:lnTo>
                  <a:lnTo>
                    <a:pt x="1461643" y="1238377"/>
                  </a:lnTo>
                  <a:lnTo>
                    <a:pt x="1485773" y="1199768"/>
                  </a:lnTo>
                  <a:lnTo>
                    <a:pt x="1507744" y="1159637"/>
                  </a:lnTo>
                  <a:lnTo>
                    <a:pt x="1527429" y="1118235"/>
                  </a:lnTo>
                  <a:lnTo>
                    <a:pt x="1544701" y="1075563"/>
                  </a:lnTo>
                  <a:lnTo>
                    <a:pt x="1559560" y="1031620"/>
                  </a:lnTo>
                  <a:lnTo>
                    <a:pt x="1572006" y="986663"/>
                  </a:lnTo>
                  <a:lnTo>
                    <a:pt x="1581785" y="940562"/>
                  </a:lnTo>
                  <a:lnTo>
                    <a:pt x="1588770" y="893699"/>
                  </a:lnTo>
                  <a:lnTo>
                    <a:pt x="1593088" y="845819"/>
                  </a:lnTo>
                  <a:lnTo>
                    <a:pt x="1594612" y="797305"/>
                  </a:lnTo>
                  <a:lnTo>
                    <a:pt x="1593088" y="748791"/>
                  </a:lnTo>
                  <a:lnTo>
                    <a:pt x="1588770" y="700913"/>
                  </a:lnTo>
                  <a:lnTo>
                    <a:pt x="1581785" y="653923"/>
                  </a:lnTo>
                  <a:lnTo>
                    <a:pt x="1572006" y="607949"/>
                  </a:lnTo>
                  <a:lnTo>
                    <a:pt x="1559560" y="562990"/>
                  </a:lnTo>
                  <a:lnTo>
                    <a:pt x="1544701" y="519049"/>
                  </a:lnTo>
                  <a:lnTo>
                    <a:pt x="1527429" y="476376"/>
                  </a:lnTo>
                  <a:lnTo>
                    <a:pt x="1507744" y="434975"/>
                  </a:lnTo>
                  <a:lnTo>
                    <a:pt x="1485773" y="394842"/>
                  </a:lnTo>
                  <a:lnTo>
                    <a:pt x="1461643" y="356235"/>
                  </a:lnTo>
                  <a:lnTo>
                    <a:pt x="1435354" y="319150"/>
                  </a:lnTo>
                  <a:lnTo>
                    <a:pt x="1407033" y="283590"/>
                  </a:lnTo>
                  <a:lnTo>
                    <a:pt x="1376934" y="249808"/>
                  </a:lnTo>
                  <a:lnTo>
                    <a:pt x="1344803" y="217677"/>
                  </a:lnTo>
                  <a:lnTo>
                    <a:pt x="1311021" y="187578"/>
                  </a:lnTo>
                  <a:lnTo>
                    <a:pt x="1275461" y="159257"/>
                  </a:lnTo>
                  <a:lnTo>
                    <a:pt x="1238377" y="132968"/>
                  </a:lnTo>
                  <a:lnTo>
                    <a:pt x="1199769" y="108838"/>
                  </a:lnTo>
                  <a:lnTo>
                    <a:pt x="1159637" y="86867"/>
                  </a:lnTo>
                  <a:lnTo>
                    <a:pt x="1118235" y="67182"/>
                  </a:lnTo>
                  <a:lnTo>
                    <a:pt x="1075512" y="49911"/>
                  </a:lnTo>
                  <a:lnTo>
                    <a:pt x="1031621" y="35051"/>
                  </a:lnTo>
                  <a:lnTo>
                    <a:pt x="986624" y="22605"/>
                  </a:lnTo>
                  <a:lnTo>
                    <a:pt x="940612" y="12826"/>
                  </a:lnTo>
                  <a:lnTo>
                    <a:pt x="893673" y="5714"/>
                  </a:lnTo>
                  <a:lnTo>
                    <a:pt x="845870" y="1524"/>
                  </a:lnTo>
                  <a:lnTo>
                    <a:pt x="797306" y="0"/>
                  </a:lnTo>
                  <a:close/>
                </a:path>
              </a:pathLst>
            </a:custGeom>
            <a:solidFill>
              <a:srgbClr val="40AC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100" y="943419"/>
              <a:ext cx="678103" cy="35490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03" y="943165"/>
              <a:ext cx="339051" cy="71037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100" y="1298003"/>
              <a:ext cx="678103" cy="71037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5659" y="1653476"/>
              <a:ext cx="339051" cy="35490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7203" y="943102"/>
              <a:ext cx="3511550" cy="682625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6841363" y="2818637"/>
            <a:ext cx="7556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0066B3"/>
                </a:solidFill>
                <a:latin typeface="Arial"/>
                <a:cs typeface="Arial"/>
              </a:rPr>
              <a:t>Туризм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831339" y="2725038"/>
            <a:ext cx="2402205" cy="76136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43180" marR="5080" indent="-30480">
              <a:lnSpc>
                <a:spcPct val="100899"/>
              </a:lnSpc>
              <a:spcBef>
                <a:spcPts val="75"/>
              </a:spcBef>
            </a:pPr>
            <a:r>
              <a:rPr dirty="0" sz="1600" spc="-10" b="1">
                <a:solidFill>
                  <a:srgbClr val="0066B3"/>
                </a:solidFill>
                <a:latin typeface="Arial"/>
                <a:cs typeface="Arial"/>
              </a:rPr>
              <a:t>Переработка сельскохозяйственной продукции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1147572" y="628141"/>
            <a:ext cx="7325995" cy="5993765"/>
            <a:chOff x="1147572" y="628141"/>
            <a:chExt cx="7325995" cy="5993765"/>
          </a:xfrm>
        </p:grpSpPr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7572" y="3966971"/>
              <a:ext cx="7325868" cy="265480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11013" y="2217674"/>
              <a:ext cx="1856739" cy="182092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76418" y="628141"/>
              <a:ext cx="1663700" cy="1663700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6747764" y="1089786"/>
            <a:ext cx="202755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006FC0"/>
                </a:solidFill>
                <a:latin typeface="Calibri"/>
                <a:cs typeface="Calibri"/>
              </a:rPr>
              <a:t>Добыча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 spc="-10" b="1">
                <a:solidFill>
                  <a:srgbClr val="006FC0"/>
                </a:solidFill>
                <a:latin typeface="Calibri"/>
                <a:cs typeface="Calibri"/>
              </a:rPr>
              <a:t>полезных</a:t>
            </a:r>
            <a:r>
              <a:rPr dirty="0" sz="1600" spc="-25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006FC0"/>
                </a:solidFill>
                <a:latin typeface="Calibri"/>
                <a:cs typeface="Calibri"/>
              </a:rPr>
              <a:t>ископаемых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425"/>
            <a:ext cx="7613650" cy="394970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85" b="1">
                <a:latin typeface="Arial"/>
                <a:cs typeface="Arial"/>
              </a:rPr>
              <a:t>Проекты,</a:t>
            </a:r>
            <a:r>
              <a:rPr dirty="0" sz="2500" spc="-40" b="1">
                <a:latin typeface="Arial"/>
                <a:cs typeface="Arial"/>
              </a:rPr>
              <a:t> </a:t>
            </a:r>
            <a:r>
              <a:rPr dirty="0" sz="2500" spc="-85" b="1">
                <a:latin typeface="Arial"/>
                <a:cs typeface="Arial"/>
              </a:rPr>
              <a:t>требующие</a:t>
            </a:r>
            <a:r>
              <a:rPr dirty="0" sz="2500" spc="-35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финансирования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357428" y="2906776"/>
            <a:ext cx="2667000" cy="914400"/>
          </a:xfrm>
          <a:custGeom>
            <a:avLst/>
            <a:gdLst/>
            <a:ahLst/>
            <a:cxnLst/>
            <a:rect l="l" t="t" r="r" b="b"/>
            <a:pathLst>
              <a:path w="2667000" h="914400">
                <a:moveTo>
                  <a:pt x="2667000" y="0"/>
                </a:moveTo>
                <a:lnTo>
                  <a:pt x="0" y="0"/>
                </a:lnTo>
                <a:lnTo>
                  <a:pt x="0" y="914400"/>
                </a:lnTo>
                <a:lnTo>
                  <a:pt x="2667000" y="914400"/>
                </a:lnTo>
                <a:lnTo>
                  <a:pt x="2667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436270" y="2981705"/>
            <a:ext cx="25088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383030" algn="l"/>
                <a:tab pos="2054860" algn="l"/>
                <a:tab pos="2330450" algn="l"/>
              </a:tabLst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Строительство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	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горно-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обогатительного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комплекса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30">
                <a:solidFill>
                  <a:srgbClr val="FFFFFF"/>
                </a:solidFill>
                <a:latin typeface="Microsoft Sans Serif"/>
                <a:cs typeface="Microsoft Sans Serif"/>
              </a:rPr>
              <a:t>по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36270" y="3347720"/>
            <a:ext cx="25088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22630" algn="l"/>
                <a:tab pos="983615" algn="l"/>
                <a:tab pos="2053589" algn="l"/>
              </a:tabLst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добыче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5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переработке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титан-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циркониевых</a:t>
            </a:r>
            <a:r>
              <a:rPr dirty="0" sz="12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руд</a:t>
            </a:r>
            <a:r>
              <a:rPr dirty="0" sz="120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(1</a:t>
            </a:r>
            <a:r>
              <a:rPr dirty="0" sz="120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млрд.</a:t>
            </a:r>
            <a:r>
              <a:rPr dirty="0" sz="12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рублей)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3205098" y="2906826"/>
            <a:ext cx="2667000" cy="951230"/>
          </a:xfrm>
          <a:custGeom>
            <a:avLst/>
            <a:gdLst/>
            <a:ahLst/>
            <a:cxnLst/>
            <a:rect l="l" t="t" r="r" b="b"/>
            <a:pathLst>
              <a:path w="2667000" h="951229">
                <a:moveTo>
                  <a:pt x="2667000" y="0"/>
                </a:moveTo>
                <a:lnTo>
                  <a:pt x="0" y="0"/>
                </a:lnTo>
                <a:lnTo>
                  <a:pt x="0" y="950798"/>
                </a:lnTo>
                <a:lnTo>
                  <a:pt x="2667000" y="950798"/>
                </a:lnTo>
                <a:lnTo>
                  <a:pt x="2667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3284346" y="2946654"/>
            <a:ext cx="1704975" cy="3613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100" spc="-10">
                <a:solidFill>
                  <a:srgbClr val="FFFFFF"/>
                </a:solidFill>
                <a:latin typeface="Microsoft Sans Serif"/>
                <a:cs typeface="Microsoft Sans Serif"/>
              </a:rPr>
              <a:t>Строительство деревообрабатывающего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284346" y="3281933"/>
            <a:ext cx="2510155" cy="3613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1064260" algn="l"/>
                <a:tab pos="1605280" algn="l"/>
                <a:tab pos="2163445" algn="l"/>
              </a:tabLst>
            </a:pPr>
            <a:r>
              <a:rPr dirty="0" sz="1100" spc="-10">
                <a:solidFill>
                  <a:srgbClr val="FFFFFF"/>
                </a:solidFill>
                <a:latin typeface="Microsoft Sans Serif"/>
                <a:cs typeface="Microsoft Sans Serif"/>
              </a:rPr>
              <a:t>производства</a:t>
            </a:r>
            <a:r>
              <a:rPr dirty="0" sz="11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100" spc="-10">
                <a:solidFill>
                  <a:srgbClr val="FFFFFF"/>
                </a:solidFill>
                <a:latin typeface="Microsoft Sans Serif"/>
                <a:cs typeface="Microsoft Sans Serif"/>
              </a:rPr>
              <a:t>(производство</a:t>
            </a:r>
            <a:r>
              <a:rPr dirty="0" sz="11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100" spc="-40">
                <a:solidFill>
                  <a:srgbClr val="FFFFFF"/>
                </a:solidFill>
                <a:latin typeface="Microsoft Sans Serif"/>
                <a:cs typeface="Microsoft Sans Serif"/>
              </a:rPr>
              <a:t>ДСП, </a:t>
            </a:r>
            <a:r>
              <a:rPr dirty="0" sz="1100" spc="-10">
                <a:solidFill>
                  <a:srgbClr val="FFFFFF"/>
                </a:solidFill>
                <a:latin typeface="Microsoft Sans Serif"/>
                <a:cs typeface="Microsoft Sans Serif"/>
              </a:rPr>
              <a:t>ЛДСП,</a:t>
            </a:r>
            <a:r>
              <a:rPr dirty="0" sz="1100">
                <a:solidFill>
                  <a:srgbClr val="FFFFFF"/>
                </a:solidFill>
                <a:latin typeface="Microsoft Sans Serif"/>
                <a:cs typeface="Microsoft Sans Serif"/>
              </a:rPr>
              <a:t>		</a:t>
            </a:r>
            <a:r>
              <a:rPr dirty="0" sz="1100" spc="-10">
                <a:solidFill>
                  <a:srgbClr val="FFFFFF"/>
                </a:solidFill>
                <a:latin typeface="Microsoft Sans Serif"/>
                <a:cs typeface="Microsoft Sans Serif"/>
              </a:rPr>
              <a:t>производство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284346" y="3617214"/>
            <a:ext cx="23158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Microsoft Sans Serif"/>
                <a:cs typeface="Microsoft Sans Serif"/>
              </a:rPr>
              <a:t>пиломатериалов</a:t>
            </a:r>
            <a:r>
              <a:rPr dirty="0" sz="11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Sans Serif"/>
                <a:cs typeface="Microsoft Sans Serif"/>
              </a:rPr>
              <a:t>5,5</a:t>
            </a:r>
            <a:r>
              <a:rPr dirty="0" sz="11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Sans Serif"/>
                <a:cs typeface="Microsoft Sans Serif"/>
              </a:rPr>
              <a:t>млрд.</a:t>
            </a:r>
            <a:r>
              <a:rPr dirty="0" sz="11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Microsoft Sans Serif"/>
                <a:cs typeface="Microsoft Sans Serif"/>
              </a:rPr>
              <a:t>рублей)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3043427" y="5591175"/>
            <a:ext cx="2667000" cy="914400"/>
          </a:xfrm>
          <a:custGeom>
            <a:avLst/>
            <a:gdLst/>
            <a:ahLst/>
            <a:cxnLst/>
            <a:rect l="l" t="t" r="r" b="b"/>
            <a:pathLst>
              <a:path w="2667000" h="914400">
                <a:moveTo>
                  <a:pt x="2667000" y="0"/>
                </a:moveTo>
                <a:lnTo>
                  <a:pt x="0" y="0"/>
                </a:lnTo>
                <a:lnTo>
                  <a:pt x="0" y="914400"/>
                </a:lnTo>
                <a:lnTo>
                  <a:pt x="2667000" y="914400"/>
                </a:lnTo>
                <a:lnTo>
                  <a:pt x="2667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3122802" y="5758078"/>
            <a:ext cx="25095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Строительство</a:t>
            </a:r>
            <a:r>
              <a:rPr dirty="0" sz="1200" spc="1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доильного</a:t>
            </a:r>
            <a:r>
              <a:rPr dirty="0" sz="1200" spc="10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зала</a:t>
            </a:r>
            <a:r>
              <a:rPr dirty="0" sz="1200" spc="10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на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1000</a:t>
            </a:r>
            <a:r>
              <a:rPr dirty="0" sz="1200" spc="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голов</a:t>
            </a:r>
            <a:r>
              <a:rPr dirty="0" sz="1200" spc="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dirty="0" sz="1200" spc="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ОПХ</a:t>
            </a:r>
            <a:r>
              <a:rPr dirty="0" sz="12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dirty="0" sz="1200" spc="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Фрунзе</a:t>
            </a:r>
            <a:r>
              <a:rPr dirty="0" sz="1200" spc="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(350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млн.</a:t>
            </a:r>
            <a:r>
              <a:rPr dirty="0" sz="12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рублей)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228600" y="5562600"/>
            <a:ext cx="2667000" cy="914400"/>
          </a:xfrm>
          <a:custGeom>
            <a:avLst/>
            <a:gdLst/>
            <a:ahLst/>
            <a:cxnLst/>
            <a:rect l="l" t="t" r="r" b="b"/>
            <a:pathLst>
              <a:path w="2667000" h="914400">
                <a:moveTo>
                  <a:pt x="2667000" y="0"/>
                </a:moveTo>
                <a:lnTo>
                  <a:pt x="0" y="0"/>
                </a:lnTo>
                <a:lnTo>
                  <a:pt x="0" y="914400"/>
                </a:lnTo>
                <a:lnTo>
                  <a:pt x="2667000" y="914400"/>
                </a:lnTo>
                <a:lnTo>
                  <a:pt x="2667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307340" y="5821171"/>
            <a:ext cx="25088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Строительство</a:t>
            </a:r>
            <a:r>
              <a:rPr dirty="0" sz="1200" spc="2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убойного</a:t>
            </a:r>
            <a:r>
              <a:rPr dirty="0" sz="1200" spc="2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цеха</a:t>
            </a:r>
            <a:r>
              <a:rPr dirty="0" sz="1200" spc="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(50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млн.</a:t>
            </a:r>
            <a:r>
              <a:rPr dirty="0" sz="12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рублей)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5913628" y="5619750"/>
            <a:ext cx="2667000" cy="914400"/>
          </a:xfrm>
          <a:custGeom>
            <a:avLst/>
            <a:gdLst/>
            <a:ahLst/>
            <a:cxnLst/>
            <a:rect l="l" t="t" r="r" b="b"/>
            <a:pathLst>
              <a:path w="2667000" h="914400">
                <a:moveTo>
                  <a:pt x="2667000" y="0"/>
                </a:moveTo>
                <a:lnTo>
                  <a:pt x="0" y="0"/>
                </a:lnTo>
                <a:lnTo>
                  <a:pt x="0" y="914400"/>
                </a:lnTo>
                <a:lnTo>
                  <a:pt x="2667000" y="914400"/>
                </a:lnTo>
                <a:lnTo>
                  <a:pt x="2667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5993384" y="5786729"/>
            <a:ext cx="9194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Создание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переработке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7052818" y="5786729"/>
            <a:ext cx="9931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7804" marR="5080" indent="-20574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кооператива 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картофеля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312022" y="5786729"/>
            <a:ext cx="1898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1440" marR="5080" indent="-79375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FFFFFF"/>
                </a:solidFill>
                <a:latin typeface="Microsoft Sans Serif"/>
                <a:cs typeface="Microsoft Sans Serif"/>
              </a:rPr>
              <a:t>по </a:t>
            </a:r>
            <a:r>
              <a:rPr dirty="0" sz="1200" spc="-5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993384" y="6152489"/>
            <a:ext cx="19831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дикоросов</a:t>
            </a:r>
            <a:r>
              <a:rPr dirty="0" sz="12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(21</a:t>
            </a:r>
            <a:r>
              <a:rPr dirty="0" sz="12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млн.</a:t>
            </a:r>
            <a:r>
              <a:rPr dirty="0" sz="12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рублей)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6019800" y="2906776"/>
            <a:ext cx="2667000" cy="914400"/>
          </a:xfrm>
          <a:custGeom>
            <a:avLst/>
            <a:gdLst/>
            <a:ahLst/>
            <a:cxnLst/>
            <a:rect l="l" t="t" r="r" b="b"/>
            <a:pathLst>
              <a:path w="2667000" h="914400">
                <a:moveTo>
                  <a:pt x="2667000" y="0"/>
                </a:moveTo>
                <a:lnTo>
                  <a:pt x="0" y="0"/>
                </a:lnTo>
                <a:lnTo>
                  <a:pt x="0" y="914400"/>
                </a:lnTo>
                <a:lnTo>
                  <a:pt x="2667000" y="914400"/>
                </a:lnTo>
                <a:lnTo>
                  <a:pt x="2667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7840471" y="2890265"/>
            <a:ext cx="768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комплекса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099809" y="2890265"/>
            <a:ext cx="114109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Реконструкция водозаборных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млн.</a:t>
            </a:r>
            <a:r>
              <a:rPr dirty="0" sz="1200" spc="4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рублей</a:t>
            </a:r>
            <a:r>
              <a:rPr dirty="0" sz="1200" spc="4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312914" y="3073146"/>
            <a:ext cx="12966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685" marR="5080" indent="-7620">
              <a:lnSpc>
                <a:spcPct val="100000"/>
              </a:lnSpc>
              <a:spcBef>
                <a:spcPts val="100"/>
              </a:spcBef>
              <a:tabLst>
                <a:tab pos="1062355" algn="l"/>
              </a:tabLst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сооружений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(90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канализационных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6099809" y="3439159"/>
            <a:ext cx="25095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очистных</a:t>
            </a:r>
            <a:r>
              <a:rPr dirty="0" sz="1200" spc="1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сооружений</a:t>
            </a:r>
            <a:r>
              <a:rPr dirty="0" sz="1200" spc="1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dirty="0" sz="1200" spc="1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г.</a:t>
            </a:r>
            <a:r>
              <a:rPr dirty="0" sz="1200" spc="1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Тара</a:t>
            </a:r>
            <a:r>
              <a:rPr dirty="0" sz="1200" spc="1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(1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млрд.</a:t>
            </a:r>
            <a:r>
              <a:rPr dirty="0" sz="1200" spc="-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рублей)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24" name="object 2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947" y="3867911"/>
            <a:ext cx="2493264" cy="1816608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9508" y="3915155"/>
            <a:ext cx="2625851" cy="1845564"/>
          </a:xfrm>
          <a:prstGeom prst="rect">
            <a:avLst/>
          </a:prstGeom>
        </p:spPr>
      </p:pic>
      <p:grpSp>
        <p:nvGrpSpPr>
          <p:cNvPr id="26" name="object 26" descr=""/>
          <p:cNvGrpSpPr/>
          <p:nvPr/>
        </p:nvGrpSpPr>
        <p:grpSpPr>
          <a:xfrm>
            <a:off x="382524" y="914400"/>
            <a:ext cx="8282940" cy="4802505"/>
            <a:chOff x="382524" y="914400"/>
            <a:chExt cx="8282940" cy="4802505"/>
          </a:xfrm>
        </p:grpSpPr>
        <p:pic>
          <p:nvPicPr>
            <p:cNvPr id="27" name="object 2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2524" y="915923"/>
              <a:ext cx="2616708" cy="206044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1507" y="915923"/>
              <a:ext cx="3086099" cy="2051303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41135" y="914400"/>
              <a:ext cx="2624327" cy="205282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12007" y="3843527"/>
              <a:ext cx="2538984" cy="18729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425"/>
            <a:ext cx="7613650" cy="394970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85" b="1">
                <a:latin typeface="Arial"/>
                <a:cs typeface="Arial"/>
              </a:rPr>
              <a:t>Проекты,</a:t>
            </a:r>
            <a:r>
              <a:rPr dirty="0" sz="2500" spc="-40" b="1">
                <a:latin typeface="Arial"/>
                <a:cs typeface="Arial"/>
              </a:rPr>
              <a:t> </a:t>
            </a:r>
            <a:r>
              <a:rPr dirty="0" sz="2500" spc="-85" b="1">
                <a:latin typeface="Arial"/>
                <a:cs typeface="Arial"/>
              </a:rPr>
              <a:t>требующие</a:t>
            </a:r>
            <a:r>
              <a:rPr dirty="0" sz="2500" spc="-35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финансирования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3143250" y="2811398"/>
            <a:ext cx="2667000" cy="914400"/>
          </a:xfrm>
          <a:custGeom>
            <a:avLst/>
            <a:gdLst/>
            <a:ahLst/>
            <a:cxnLst/>
            <a:rect l="l" t="t" r="r" b="b"/>
            <a:pathLst>
              <a:path w="2667000" h="914400">
                <a:moveTo>
                  <a:pt x="2667000" y="0"/>
                </a:moveTo>
                <a:lnTo>
                  <a:pt x="0" y="0"/>
                </a:lnTo>
                <a:lnTo>
                  <a:pt x="0" y="914400"/>
                </a:lnTo>
                <a:lnTo>
                  <a:pt x="2667000" y="914400"/>
                </a:lnTo>
                <a:lnTo>
                  <a:pt x="2667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3222498" y="2886202"/>
            <a:ext cx="251079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Реконструкция</a:t>
            </a:r>
            <a:r>
              <a:rPr dirty="0" sz="1200" spc="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3-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х</a:t>
            </a:r>
            <a:r>
              <a:rPr dirty="0" sz="1200" spc="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общежитий</a:t>
            </a:r>
            <a:r>
              <a:rPr dirty="0" sz="1200" spc="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под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многоквартирные</a:t>
            </a:r>
            <a:r>
              <a:rPr dirty="0" sz="1200" spc="1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жилые</a:t>
            </a:r>
            <a:r>
              <a:rPr dirty="0" sz="1200" spc="1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дома</a:t>
            </a:r>
            <a:r>
              <a:rPr dirty="0" sz="1200" spc="1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dirty="0" sz="1200" spc="1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Microsoft Sans Serif"/>
                <a:cs typeface="Microsoft Sans Serif"/>
              </a:rPr>
              <a:t>г.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Таре</a:t>
            </a:r>
            <a:r>
              <a:rPr dirty="0" sz="1200" spc="135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dirty="0" sz="1200" spc="14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ул.</a:t>
            </a:r>
            <a:r>
              <a:rPr dirty="0" sz="1200" spc="135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Спасская,</a:t>
            </a:r>
            <a:r>
              <a:rPr dirty="0" sz="1200" spc="135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6/1,</a:t>
            </a:r>
            <a:r>
              <a:rPr dirty="0" sz="1200" spc="135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ул.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Спасская,</a:t>
            </a:r>
            <a:r>
              <a:rPr dirty="0" sz="12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6,</a:t>
            </a:r>
            <a:r>
              <a:rPr dirty="0" sz="12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ул.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8-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r>
              <a:rPr dirty="0" sz="12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Линия,</a:t>
            </a:r>
            <a:r>
              <a:rPr dirty="0" sz="12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93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107504" y="2811398"/>
            <a:ext cx="2667000" cy="914400"/>
          </a:xfrm>
          <a:custGeom>
            <a:avLst/>
            <a:gdLst/>
            <a:ahLst/>
            <a:cxnLst/>
            <a:rect l="l" t="t" r="r" b="b"/>
            <a:pathLst>
              <a:path w="2667000" h="914400">
                <a:moveTo>
                  <a:pt x="2667000" y="0"/>
                </a:moveTo>
                <a:lnTo>
                  <a:pt x="0" y="0"/>
                </a:lnTo>
                <a:lnTo>
                  <a:pt x="0" y="914400"/>
                </a:lnTo>
                <a:lnTo>
                  <a:pt x="2667000" y="914400"/>
                </a:lnTo>
                <a:lnTo>
                  <a:pt x="2667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186334" y="3160521"/>
            <a:ext cx="24199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Строительство</a:t>
            </a:r>
            <a:r>
              <a:rPr dirty="0" sz="12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бассейна</a:t>
            </a:r>
            <a:r>
              <a:rPr dirty="0" sz="12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dirty="0" sz="1200" spc="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0">
                <a:solidFill>
                  <a:srgbClr val="FFFFFF"/>
                </a:solidFill>
                <a:latin typeface="Microsoft Sans Serif"/>
                <a:cs typeface="Microsoft Sans Serif"/>
              </a:rPr>
              <a:t>г.</a:t>
            </a:r>
            <a:r>
              <a:rPr dirty="0" sz="1200" spc="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Тара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1517522" y="5548274"/>
            <a:ext cx="2667000" cy="914400"/>
          </a:xfrm>
          <a:custGeom>
            <a:avLst/>
            <a:gdLst/>
            <a:ahLst/>
            <a:cxnLst/>
            <a:rect l="l" t="t" r="r" b="b"/>
            <a:pathLst>
              <a:path w="2667000" h="914400">
                <a:moveTo>
                  <a:pt x="2667000" y="0"/>
                </a:moveTo>
                <a:lnTo>
                  <a:pt x="0" y="0"/>
                </a:lnTo>
                <a:lnTo>
                  <a:pt x="0" y="914399"/>
                </a:lnTo>
                <a:lnTo>
                  <a:pt x="2667000" y="914399"/>
                </a:lnTo>
                <a:lnTo>
                  <a:pt x="2667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3290061" y="5715406"/>
            <a:ext cx="8153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7790" marR="5080" indent="-85725">
              <a:lnSpc>
                <a:spcPct val="100000"/>
              </a:lnSpc>
              <a:spcBef>
                <a:spcPts val="100"/>
              </a:spcBef>
              <a:tabLst>
                <a:tab pos="481965" algn="l"/>
              </a:tabLst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масличных 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(25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млн.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596644" y="5715406"/>
            <a:ext cx="164147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02945" algn="l"/>
                <a:tab pos="1073150" algn="l"/>
              </a:tabLst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Организация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посева культур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(лён-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кудряш)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рублей)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6130671" y="2853220"/>
            <a:ext cx="2667000" cy="827405"/>
          </a:xfrm>
          <a:custGeom>
            <a:avLst/>
            <a:gdLst/>
            <a:ahLst/>
            <a:cxnLst/>
            <a:rect l="l" t="t" r="r" b="b"/>
            <a:pathLst>
              <a:path w="2667000" h="827404">
                <a:moveTo>
                  <a:pt x="2667000" y="0"/>
                </a:moveTo>
                <a:lnTo>
                  <a:pt x="0" y="0"/>
                </a:lnTo>
                <a:lnTo>
                  <a:pt x="0" y="827366"/>
                </a:lnTo>
                <a:lnTo>
                  <a:pt x="2667000" y="827366"/>
                </a:lnTo>
                <a:lnTo>
                  <a:pt x="2667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7352156" y="2976117"/>
            <a:ext cx="13677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12395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многоквартирных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dirty="0" sz="1200" spc="11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г.</a:t>
            </a:r>
            <a:r>
              <a:rPr dirty="0" sz="1200" spc="114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Таре</a:t>
            </a:r>
            <a:r>
              <a:rPr dirty="0" sz="1200" spc="114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dirty="0" sz="1200" spc="114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dirty="0" sz="1200" spc="-40">
                <a:solidFill>
                  <a:srgbClr val="FFFFFF"/>
                </a:solidFill>
                <a:latin typeface="Microsoft Sans Serif"/>
                <a:cs typeface="Microsoft Sans Serif"/>
              </a:rPr>
              <a:t>ул.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210680" y="2976117"/>
            <a:ext cx="10934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Строительство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жилых</a:t>
            </a:r>
            <a:r>
              <a:rPr dirty="0" sz="1200" spc="105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домов Радищева, 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14а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112" y="1011936"/>
            <a:ext cx="2820924" cy="1920239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6380" y="3875532"/>
            <a:ext cx="2738627" cy="189433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27420" y="1045463"/>
            <a:ext cx="2849879" cy="1929383"/>
          </a:xfrm>
          <a:prstGeom prst="rect">
            <a:avLst/>
          </a:prstGeom>
        </p:spPr>
      </p:pic>
      <p:sp>
        <p:nvSpPr>
          <p:cNvPr id="16" name="object 16" descr=""/>
          <p:cNvSpPr/>
          <p:nvPr/>
        </p:nvSpPr>
        <p:spPr>
          <a:xfrm>
            <a:off x="4735195" y="5647842"/>
            <a:ext cx="2667000" cy="914400"/>
          </a:xfrm>
          <a:custGeom>
            <a:avLst/>
            <a:gdLst/>
            <a:ahLst/>
            <a:cxnLst/>
            <a:rect l="l" t="t" r="r" b="b"/>
            <a:pathLst>
              <a:path w="2667000" h="914400">
                <a:moveTo>
                  <a:pt x="2667000" y="0"/>
                </a:moveTo>
                <a:lnTo>
                  <a:pt x="0" y="0"/>
                </a:lnTo>
                <a:lnTo>
                  <a:pt x="0" y="914400"/>
                </a:lnTo>
                <a:lnTo>
                  <a:pt x="2667000" y="914400"/>
                </a:lnTo>
                <a:lnTo>
                  <a:pt x="2667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4814696" y="5814771"/>
            <a:ext cx="25095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99210" algn="l"/>
                <a:tab pos="1611630" algn="l"/>
              </a:tabLst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Строительство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5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организация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4814696" y="5997651"/>
            <a:ext cx="251015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26769" algn="l"/>
                <a:tab pos="2151380" algn="l"/>
              </a:tabLst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работы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туристической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200" spc="-40">
                <a:solidFill>
                  <a:srgbClr val="FFFFFF"/>
                </a:solidFill>
                <a:latin typeface="Microsoft Sans Serif"/>
                <a:cs typeface="Microsoft Sans Serif"/>
              </a:rPr>
              <a:t>базы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отдыха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45535" y="1011936"/>
            <a:ext cx="2631948" cy="193395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25923" y="3848100"/>
            <a:ext cx="2744724" cy="20025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425"/>
            <a:ext cx="7613650" cy="394970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Меры</a:t>
            </a:r>
            <a:r>
              <a:rPr dirty="0" sz="2500" spc="-95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поддержки</a:t>
            </a:r>
            <a:endParaRPr sz="2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8559" y="1131404"/>
            <a:ext cx="706832" cy="70683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02437" y="1913635"/>
            <a:ext cx="24244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Финансовая</a:t>
            </a:r>
            <a:r>
              <a:rPr dirty="0" sz="1800" spc="-8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поддержка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32" y="2348903"/>
            <a:ext cx="3096387" cy="341630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402437" y="2373248"/>
            <a:ext cx="2940050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-4445">
              <a:lnSpc>
                <a:spcPct val="100000"/>
              </a:lnSpc>
              <a:spcBef>
                <a:spcPts val="100"/>
              </a:spcBef>
              <a:buSzPct val="91666"/>
              <a:buAutoNum type="arabicPeriod"/>
              <a:tabLst>
                <a:tab pos="127635" algn="l"/>
              </a:tabLst>
            </a:pPr>
            <a:r>
              <a:rPr dirty="0" sz="1200">
                <a:latin typeface="Calibri"/>
                <a:cs typeface="Calibri"/>
              </a:rPr>
              <a:t>	</a:t>
            </a:r>
            <a:r>
              <a:rPr dirty="0" sz="1200">
                <a:latin typeface="Calibri"/>
                <a:cs typeface="Calibri"/>
              </a:rPr>
              <a:t>Предоставление</a:t>
            </a:r>
            <a:r>
              <a:rPr dirty="0" sz="1200" spc="345">
                <a:latin typeface="Calibri"/>
                <a:cs typeface="Calibri"/>
              </a:rPr>
              <a:t>   </a:t>
            </a:r>
            <a:r>
              <a:rPr dirty="0" sz="1200">
                <a:latin typeface="Calibri"/>
                <a:cs typeface="Calibri"/>
              </a:rPr>
              <a:t>грантов</a:t>
            </a:r>
            <a:r>
              <a:rPr dirty="0" sz="1200" spc="340">
                <a:latin typeface="Calibri"/>
                <a:cs typeface="Calibri"/>
              </a:rPr>
              <a:t>   </a:t>
            </a:r>
            <a:r>
              <a:rPr dirty="0" sz="1200">
                <a:latin typeface="Calibri"/>
                <a:cs typeface="Calibri"/>
              </a:rPr>
              <a:t>в</a:t>
            </a:r>
            <a:r>
              <a:rPr dirty="0" sz="1200" spc="345">
                <a:latin typeface="Calibri"/>
                <a:cs typeface="Calibri"/>
              </a:rPr>
              <a:t>   </a:t>
            </a:r>
            <a:r>
              <a:rPr dirty="0" sz="1200" spc="-20">
                <a:latin typeface="Calibri"/>
                <a:cs typeface="Calibri"/>
              </a:rPr>
              <a:t>форме </a:t>
            </a:r>
            <a:r>
              <a:rPr dirty="0" sz="1200">
                <a:latin typeface="Calibri"/>
                <a:cs typeface="Calibri"/>
              </a:rPr>
              <a:t>субсидий</a:t>
            </a:r>
            <a:r>
              <a:rPr dirty="0" sz="1200" spc="409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начинающим</a:t>
            </a:r>
            <a:r>
              <a:rPr dirty="0" sz="1200" spc="40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субъектам</a:t>
            </a:r>
            <a:r>
              <a:rPr dirty="0" sz="1200" spc="4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малого </a:t>
            </a:r>
            <a:r>
              <a:rPr dirty="0" sz="1200">
                <a:latin typeface="Calibri"/>
                <a:cs typeface="Calibri"/>
              </a:rPr>
              <a:t>предпринимательства</a:t>
            </a:r>
            <a:r>
              <a:rPr dirty="0" sz="1200" spc="430">
                <a:latin typeface="Calibri"/>
                <a:cs typeface="Calibri"/>
              </a:rPr>
              <a:t>   </a:t>
            </a:r>
            <a:r>
              <a:rPr dirty="0" sz="1200">
                <a:latin typeface="Calibri"/>
                <a:cs typeface="Calibri"/>
              </a:rPr>
              <a:t>на</a:t>
            </a:r>
            <a:r>
              <a:rPr dirty="0" sz="1200" spc="434">
                <a:latin typeface="Calibri"/>
                <a:cs typeface="Calibri"/>
              </a:rPr>
              <a:t>   </a:t>
            </a:r>
            <a:r>
              <a:rPr dirty="0" sz="1200" spc="-10">
                <a:latin typeface="Calibri"/>
                <a:cs typeface="Calibri"/>
              </a:rPr>
              <a:t>территории </a:t>
            </a:r>
            <a:r>
              <a:rPr dirty="0" sz="1200" spc="-20">
                <a:latin typeface="Calibri"/>
                <a:cs typeface="Calibri"/>
              </a:rPr>
              <a:t>Тарского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муниципального</a:t>
            </a:r>
            <a:r>
              <a:rPr dirty="0" sz="1200" spc="4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района.</a:t>
            </a:r>
            <a:endParaRPr sz="1200">
              <a:latin typeface="Calibri"/>
              <a:cs typeface="Calibri"/>
            </a:endParaRPr>
          </a:p>
          <a:p>
            <a:pPr algn="just" marL="12700" marR="6985" indent="437515">
              <a:lnSpc>
                <a:spcPct val="100000"/>
              </a:lnSpc>
              <a:spcBef>
                <a:spcPts val="1440"/>
              </a:spcBef>
              <a:buSzPct val="91666"/>
              <a:buAutoNum type="arabicPeriod"/>
              <a:tabLst>
                <a:tab pos="450215" algn="l"/>
              </a:tabLst>
            </a:pPr>
            <a:r>
              <a:rPr dirty="0" sz="1200">
                <a:latin typeface="Calibri"/>
                <a:cs typeface="Calibri"/>
              </a:rPr>
              <a:t>Предоставление</a:t>
            </a:r>
            <a:r>
              <a:rPr dirty="0" sz="1200" spc="340">
                <a:latin typeface="Calibri"/>
                <a:cs typeface="Calibri"/>
              </a:rPr>
              <a:t>    </a:t>
            </a:r>
            <a:r>
              <a:rPr dirty="0" sz="1200">
                <a:latin typeface="Calibri"/>
                <a:cs typeface="Calibri"/>
              </a:rPr>
              <a:t>субсидий</a:t>
            </a:r>
            <a:r>
              <a:rPr dirty="0" sz="1200" spc="345">
                <a:latin typeface="Calibri"/>
                <a:cs typeface="Calibri"/>
              </a:rPr>
              <a:t>    </a:t>
            </a:r>
            <a:r>
              <a:rPr dirty="0" sz="1200" spc="-25">
                <a:latin typeface="Calibri"/>
                <a:cs typeface="Calibri"/>
              </a:rPr>
              <a:t>на </a:t>
            </a:r>
            <a:r>
              <a:rPr dirty="0" sz="1200">
                <a:latin typeface="Calibri"/>
                <a:cs typeface="Calibri"/>
              </a:rPr>
              <a:t>возмещение</a:t>
            </a:r>
            <a:r>
              <a:rPr dirty="0" sz="1200" spc="185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части</a:t>
            </a:r>
            <a:r>
              <a:rPr dirty="0" sz="1200" spc="190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затрат</a:t>
            </a:r>
            <a:r>
              <a:rPr dirty="0" sz="1200" spc="185">
                <a:latin typeface="Calibri"/>
                <a:cs typeface="Calibri"/>
              </a:rPr>
              <a:t>  </a:t>
            </a:r>
            <a:r>
              <a:rPr dirty="0" sz="1200" spc="-10">
                <a:latin typeface="Calibri"/>
                <a:cs typeface="Calibri"/>
              </a:rPr>
              <a:t>организациям,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095880" y="3653790"/>
            <a:ext cx="12439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предпринимателя,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731391" y="3836670"/>
            <a:ext cx="16097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7744" algn="l"/>
                <a:tab pos="1260475" algn="l"/>
              </a:tabLst>
            </a:pPr>
            <a:r>
              <a:rPr dirty="0" sz="1200" spc="-10">
                <a:latin typeface="Calibri"/>
                <a:cs typeface="Calibri"/>
              </a:rPr>
              <a:t>переработку</a:t>
            </a:r>
            <a:r>
              <a:rPr dirty="0" sz="1200">
                <a:latin typeface="Calibri"/>
                <a:cs typeface="Calibri"/>
              </a:rPr>
              <a:t>	</a:t>
            </a:r>
            <a:r>
              <a:rPr dirty="0" sz="1200" spc="-50">
                <a:latin typeface="Calibri"/>
                <a:cs typeface="Calibri"/>
              </a:rPr>
              <a:t>и</a:t>
            </a:r>
            <a:r>
              <a:rPr dirty="0" sz="1200">
                <a:latin typeface="Calibri"/>
                <a:cs typeface="Calibri"/>
              </a:rPr>
              <a:t>	</a:t>
            </a:r>
            <a:r>
              <a:rPr dirty="0" sz="1200" spc="-20">
                <a:latin typeface="Calibri"/>
                <a:cs typeface="Calibri"/>
              </a:rPr>
              <a:t>(или)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02437" y="3653790"/>
            <a:ext cx="118300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индивидуальным осуществляющим производство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850517" y="4019499"/>
            <a:ext cx="148971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сельскохозяйственной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02437" y="4202683"/>
            <a:ext cx="2938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продукции,</a:t>
            </a:r>
            <a:r>
              <a:rPr dirty="0" sz="1200" spc="1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на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переподготовку,</a:t>
            </a:r>
            <a:r>
              <a:rPr dirty="0" sz="1200" spc="17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повышение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554607" y="4385564"/>
            <a:ext cx="17862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40410">
              <a:lnSpc>
                <a:spcPct val="100000"/>
              </a:lnSpc>
              <a:spcBef>
                <a:spcPts val="100"/>
              </a:spcBef>
              <a:tabLst>
                <a:tab pos="353695" algn="l"/>
                <a:tab pos="1146175" algn="l"/>
              </a:tabLst>
            </a:pPr>
            <a:r>
              <a:rPr dirty="0" sz="1200" spc="-10">
                <a:latin typeface="Calibri"/>
                <a:cs typeface="Calibri"/>
              </a:rPr>
              <a:t>руководителей, </a:t>
            </a:r>
            <a:r>
              <a:rPr dirty="0" sz="1200" spc="-50">
                <a:latin typeface="Calibri"/>
                <a:cs typeface="Calibri"/>
              </a:rPr>
              <a:t>и</a:t>
            </a:r>
            <a:r>
              <a:rPr dirty="0" sz="1200">
                <a:latin typeface="Calibri"/>
                <a:cs typeface="Calibri"/>
              </a:rPr>
              <a:t>	</a:t>
            </a:r>
            <a:r>
              <a:rPr dirty="0" sz="1200" spc="-10">
                <a:latin typeface="Calibri"/>
                <a:cs typeface="Calibri"/>
              </a:rPr>
              <a:t>рабочих</a:t>
            </a:r>
            <a:r>
              <a:rPr dirty="0" sz="1200">
                <a:latin typeface="Calibri"/>
                <a:cs typeface="Calibri"/>
              </a:rPr>
              <a:t>	</a:t>
            </a:r>
            <a:r>
              <a:rPr dirty="0" sz="1200" spc="-10">
                <a:latin typeface="Calibri"/>
                <a:cs typeface="Calibri"/>
              </a:rPr>
              <a:t>массовых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02437" y="4385564"/>
            <a:ext cx="96964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квалификации специалистов профессий.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02437" y="5117083"/>
            <a:ext cx="293878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  <a:tabLst>
                <a:tab pos="1448435" algn="l"/>
              </a:tabLst>
            </a:pPr>
            <a:r>
              <a:rPr dirty="0" sz="1200">
                <a:latin typeface="Calibri"/>
                <a:cs typeface="Calibri"/>
              </a:rPr>
              <a:t>3.</a:t>
            </a:r>
            <a:r>
              <a:rPr dirty="0" sz="1200" spc="3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Заключение</a:t>
            </a:r>
            <a:r>
              <a:rPr dirty="0" sz="1200" spc="35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социальных</a:t>
            </a:r>
            <a:r>
              <a:rPr dirty="0" sz="1200" spc="35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контрактов</a:t>
            </a:r>
            <a:r>
              <a:rPr dirty="0" sz="1200" spc="360">
                <a:latin typeface="Calibri"/>
                <a:cs typeface="Calibri"/>
              </a:rPr>
              <a:t> </a:t>
            </a:r>
            <a:r>
              <a:rPr dirty="0" sz="1200" spc="-25">
                <a:latin typeface="Calibri"/>
                <a:cs typeface="Calibri"/>
              </a:rPr>
              <a:t>на </a:t>
            </a:r>
            <a:r>
              <a:rPr dirty="0" sz="1200" spc="-10">
                <a:latin typeface="Calibri"/>
                <a:cs typeface="Calibri"/>
              </a:rPr>
              <a:t>ведение</a:t>
            </a:r>
            <a:r>
              <a:rPr dirty="0" sz="1200">
                <a:latin typeface="Calibri"/>
                <a:cs typeface="Calibri"/>
              </a:rPr>
              <a:t>	</a:t>
            </a:r>
            <a:r>
              <a:rPr dirty="0" sz="1200" spc="-10">
                <a:latin typeface="Calibri"/>
                <a:cs typeface="Calibri"/>
              </a:rPr>
              <a:t>предпринимательской деятельности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и </a:t>
            </a:r>
            <a:r>
              <a:rPr dirty="0" sz="1200" spc="-10">
                <a:latin typeface="Calibri"/>
                <a:cs typeface="Calibri"/>
              </a:rPr>
              <a:t>самозанятости.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96547" y="1123813"/>
            <a:ext cx="763238" cy="763238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5443854" y="1899665"/>
            <a:ext cx="28130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Calibri"/>
                <a:cs typeface="Calibri"/>
              </a:rPr>
              <a:t>Имущественная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поддержка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44490" y="2264752"/>
            <a:ext cx="3443986" cy="830999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5024120" y="2289175"/>
            <a:ext cx="3288029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  <a:tabLst>
                <a:tab pos="1170940" algn="l"/>
                <a:tab pos="2117090" algn="l"/>
                <a:tab pos="2679700" algn="l"/>
              </a:tabLst>
            </a:pPr>
            <a:r>
              <a:rPr dirty="0" sz="1200">
                <a:latin typeface="Calibri"/>
                <a:cs typeface="Calibri"/>
              </a:rPr>
              <a:t>1.</a:t>
            </a:r>
            <a:r>
              <a:rPr dirty="0" sz="1200" spc="260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Предоставление</a:t>
            </a:r>
            <a:r>
              <a:rPr dirty="0" sz="1200" spc="265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имущества</a:t>
            </a:r>
            <a:r>
              <a:rPr dirty="0" sz="1200" spc="260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и</a:t>
            </a:r>
            <a:r>
              <a:rPr dirty="0" sz="1200" spc="265">
                <a:latin typeface="Calibri"/>
                <a:cs typeface="Calibri"/>
              </a:rPr>
              <a:t>  </a:t>
            </a:r>
            <a:r>
              <a:rPr dirty="0" sz="1200" spc="-10">
                <a:latin typeface="Calibri"/>
                <a:cs typeface="Calibri"/>
              </a:rPr>
              <a:t>земельных </a:t>
            </a:r>
            <a:r>
              <a:rPr dirty="0" sz="1200">
                <a:latin typeface="Calibri"/>
                <a:cs typeface="Calibri"/>
              </a:rPr>
              <a:t>участков</a:t>
            </a:r>
            <a:r>
              <a:rPr dirty="0" sz="1200" spc="240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во</a:t>
            </a:r>
            <a:r>
              <a:rPr dirty="0" sz="1200" spc="245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владение</a:t>
            </a:r>
            <a:r>
              <a:rPr dirty="0" sz="1200" spc="240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и</a:t>
            </a:r>
            <a:r>
              <a:rPr dirty="0" sz="1200" spc="245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(или)</a:t>
            </a:r>
            <a:r>
              <a:rPr dirty="0" sz="1200" spc="235">
                <a:latin typeface="Calibri"/>
                <a:cs typeface="Calibri"/>
              </a:rPr>
              <a:t>  </a:t>
            </a:r>
            <a:r>
              <a:rPr dirty="0" sz="1200" spc="-10">
                <a:latin typeface="Calibri"/>
                <a:cs typeface="Calibri"/>
              </a:rPr>
              <a:t>пользование субъектам</a:t>
            </a:r>
            <a:r>
              <a:rPr dirty="0" sz="1200">
                <a:latin typeface="Calibri"/>
                <a:cs typeface="Calibri"/>
              </a:rPr>
              <a:t>	</a:t>
            </a:r>
            <a:r>
              <a:rPr dirty="0" sz="1200" spc="-10">
                <a:latin typeface="Calibri"/>
                <a:cs typeface="Calibri"/>
              </a:rPr>
              <a:t>малого</a:t>
            </a:r>
            <a:r>
              <a:rPr dirty="0" sz="1200">
                <a:latin typeface="Calibri"/>
                <a:cs typeface="Calibri"/>
              </a:rPr>
              <a:t>	</a:t>
            </a:r>
            <a:r>
              <a:rPr dirty="0" sz="1200" spc="-50">
                <a:latin typeface="Calibri"/>
                <a:cs typeface="Calibri"/>
              </a:rPr>
              <a:t>и</a:t>
            </a:r>
            <a:r>
              <a:rPr dirty="0" sz="1200">
                <a:latin typeface="Calibri"/>
                <a:cs typeface="Calibri"/>
              </a:rPr>
              <a:t>	</a:t>
            </a:r>
            <a:r>
              <a:rPr dirty="0" sz="1200" spc="-10">
                <a:latin typeface="Calibri"/>
                <a:cs typeface="Calibri"/>
              </a:rPr>
              <a:t>среднего предпринимательства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73190" y="3309950"/>
            <a:ext cx="779830" cy="779830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5289930" y="4053078"/>
            <a:ext cx="29940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20" b="1">
                <a:latin typeface="Calibri"/>
                <a:cs typeface="Calibri"/>
              </a:rPr>
              <a:t>Консультационная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spc="-50" b="1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информационная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поддержка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73573" y="4680432"/>
            <a:ext cx="3558794" cy="1754377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5053329" y="4705604"/>
            <a:ext cx="3401060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41300" marR="5080" indent="-2286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41300" algn="l"/>
              </a:tabLst>
            </a:pPr>
            <a:r>
              <a:rPr dirty="0" sz="1200">
                <a:latin typeface="Calibri"/>
                <a:cs typeface="Calibri"/>
              </a:rPr>
              <a:t>Информационная</a:t>
            </a:r>
            <a:r>
              <a:rPr dirty="0" sz="1200" spc="130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поддержка</a:t>
            </a:r>
            <a:r>
              <a:rPr dirty="0" sz="1200" spc="135">
                <a:latin typeface="Calibri"/>
                <a:cs typeface="Calibri"/>
              </a:rPr>
              <a:t>  </a:t>
            </a:r>
            <a:r>
              <a:rPr dirty="0" sz="1200" spc="-10">
                <a:latin typeface="Calibri"/>
                <a:cs typeface="Calibri"/>
              </a:rPr>
              <a:t>осуществляется </a:t>
            </a:r>
            <a:r>
              <a:rPr dirty="0" sz="1200">
                <a:latin typeface="Calibri"/>
                <a:cs typeface="Calibri"/>
              </a:rPr>
              <a:t>через</a:t>
            </a:r>
            <a:r>
              <a:rPr dirty="0" sz="1200" spc="37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официальный</a:t>
            </a:r>
            <a:r>
              <a:rPr dirty="0" sz="1200" spc="37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сайт</a:t>
            </a:r>
            <a:r>
              <a:rPr dirty="0" sz="1200" spc="38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Администрации,</a:t>
            </a:r>
            <a:r>
              <a:rPr dirty="0" sz="1200" spc="380">
                <a:latin typeface="Calibri"/>
                <a:cs typeface="Calibri"/>
              </a:rPr>
              <a:t> </a:t>
            </a:r>
            <a:r>
              <a:rPr dirty="0" sz="1200" spc="-25">
                <a:latin typeface="Calibri"/>
                <a:cs typeface="Calibri"/>
              </a:rPr>
              <a:t>на </a:t>
            </a:r>
            <a:r>
              <a:rPr dirty="0" sz="1200">
                <a:latin typeface="Calibri"/>
                <a:cs typeface="Calibri"/>
              </a:rPr>
              <a:t>платформах</a:t>
            </a:r>
            <a:r>
              <a:rPr dirty="0" sz="1200" spc="360">
                <a:latin typeface="Calibri"/>
                <a:cs typeface="Calibri"/>
              </a:rPr>
              <a:t>    </a:t>
            </a:r>
            <a:r>
              <a:rPr dirty="0" sz="1200">
                <a:latin typeface="Calibri"/>
                <a:cs typeface="Calibri"/>
              </a:rPr>
              <a:t>социальных</a:t>
            </a:r>
            <a:r>
              <a:rPr dirty="0" sz="1200" spc="355">
                <a:latin typeface="Calibri"/>
                <a:cs typeface="Calibri"/>
              </a:rPr>
              <a:t>    </a:t>
            </a:r>
            <a:r>
              <a:rPr dirty="0" sz="1200">
                <a:latin typeface="Calibri"/>
                <a:cs typeface="Calibri"/>
              </a:rPr>
              <a:t>сетей:</a:t>
            </a:r>
            <a:r>
              <a:rPr dirty="0" sz="1200" spc="360">
                <a:latin typeface="Calibri"/>
                <a:cs typeface="Calibri"/>
              </a:rPr>
              <a:t>    </a:t>
            </a:r>
            <a:r>
              <a:rPr dirty="0" sz="1200" spc="-25">
                <a:latin typeface="Calibri"/>
                <a:cs typeface="Calibri"/>
              </a:rPr>
              <a:t>ВК, </a:t>
            </a:r>
            <a:r>
              <a:rPr dirty="0" sz="1200" spc="-10">
                <a:latin typeface="Calibri"/>
                <a:cs typeface="Calibri"/>
              </a:rPr>
              <a:t>Одноклассники,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Телеграмм</a:t>
            </a:r>
            <a:endParaRPr sz="1200">
              <a:latin typeface="Calibri"/>
              <a:cs typeface="Calibri"/>
            </a:endParaRPr>
          </a:p>
          <a:p>
            <a:pPr algn="just" marL="241300" marR="5715" indent="-228600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dirty="0" sz="1200">
                <a:latin typeface="Calibri"/>
                <a:cs typeface="Calibri"/>
              </a:rPr>
              <a:t>Консультационная</a:t>
            </a:r>
            <a:r>
              <a:rPr dirty="0" sz="1200" spc="470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поддержка</a:t>
            </a:r>
            <a:r>
              <a:rPr dirty="0" sz="1200" spc="470">
                <a:latin typeface="Calibri"/>
                <a:cs typeface="Calibri"/>
              </a:rPr>
              <a:t>  </a:t>
            </a:r>
            <a:r>
              <a:rPr dirty="0" sz="1200" spc="-10">
                <a:latin typeface="Calibri"/>
                <a:cs typeface="Calibri"/>
              </a:rPr>
              <a:t>оказывается </a:t>
            </a:r>
            <a:r>
              <a:rPr dirty="0" sz="1200">
                <a:latin typeface="Calibri"/>
                <a:cs typeface="Calibri"/>
              </a:rPr>
              <a:t>комитетом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по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экономике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и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УМС,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Комитетом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25">
                <a:latin typeface="Calibri"/>
                <a:cs typeface="Calibri"/>
              </a:rPr>
              <a:t>по </a:t>
            </a:r>
            <a:r>
              <a:rPr dirty="0" sz="1200">
                <a:latin typeface="Calibri"/>
                <a:cs typeface="Calibri"/>
              </a:rPr>
              <a:t>сельскому</a:t>
            </a:r>
            <a:r>
              <a:rPr dirty="0" sz="1200" spc="160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хозяйству</a:t>
            </a:r>
            <a:r>
              <a:rPr dirty="0" sz="1200" spc="150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и</a:t>
            </a:r>
            <a:r>
              <a:rPr dirty="0" sz="1200" spc="155">
                <a:latin typeface="Calibri"/>
                <a:cs typeface="Calibri"/>
              </a:rPr>
              <a:t>  </a:t>
            </a:r>
            <a:r>
              <a:rPr dirty="0" sz="1200">
                <a:latin typeface="Calibri"/>
                <a:cs typeface="Calibri"/>
              </a:rPr>
              <a:t>продовольствию,</a:t>
            </a:r>
            <a:r>
              <a:rPr dirty="0" sz="1200" spc="160">
                <a:latin typeface="Calibri"/>
                <a:cs typeface="Calibri"/>
              </a:rPr>
              <a:t>  </a:t>
            </a:r>
            <a:r>
              <a:rPr dirty="0" sz="1200" spc="-25">
                <a:latin typeface="Calibri"/>
                <a:cs typeface="Calibri"/>
              </a:rPr>
              <a:t>КУ</a:t>
            </a:r>
            <a:endParaRPr sz="1200">
              <a:latin typeface="Calibri"/>
              <a:cs typeface="Calibri"/>
            </a:endParaRPr>
          </a:p>
          <a:p>
            <a:pPr algn="just" marL="241300">
              <a:lnSpc>
                <a:spcPct val="100000"/>
              </a:lnSpc>
            </a:pPr>
            <a:r>
              <a:rPr dirty="0" sz="1200">
                <a:latin typeface="Calibri"/>
                <a:cs typeface="Calibri"/>
              </a:rPr>
              <a:t>«Центр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занятости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населения»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318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55:27:050101:810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6495,00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для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нужд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образования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км,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110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 marR="42989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централизованной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системе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водоснабжения, расстояние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врезки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грунтовой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352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57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двухэтажное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здание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бывшей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школы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№2,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общей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площадью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2412,80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кв.м.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647189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9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1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9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УМС</a:t>
                      </a:r>
                      <a:r>
                        <a:rPr dirty="0" sz="900" spc="5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9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85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24400"/>
            <a:ext cx="3495674" cy="170815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2743200"/>
            <a:ext cx="3313049" cy="18192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516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55:37:001601:10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28000,00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7493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зелёные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насаждения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(городские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леса, лесопарки,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дендропарки, парки),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спортивные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20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10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 marR="42989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централизованной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системе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водоснабжения, расстояние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врезки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11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грунтовой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303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425" y="1524000"/>
            <a:ext cx="3241675" cy="16002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037" y="3581400"/>
            <a:ext cx="3167126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701541" y="1046352"/>
          <a:ext cx="5270500" cy="5516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55:27:050101:4154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330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хранение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переработка</a:t>
                      </a:r>
                      <a:r>
                        <a:rPr dirty="0" sz="11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сельскохозяйственной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продукции,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общего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20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10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 marR="42989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централизованной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системе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водоснабжения, расстояние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врезки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352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здание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овощехранилища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752600"/>
            <a:ext cx="3100704" cy="17526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3886200"/>
            <a:ext cx="3100704" cy="16935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03" y="602005"/>
            <a:ext cx="7871459" cy="394970"/>
          </a:xfrm>
          <a:prstGeom prst="rect"/>
          <a:solidFill>
            <a:srgbClr val="0066B3"/>
          </a:solidFill>
          <a:ln w="12700">
            <a:solidFill>
              <a:srgbClr val="0066B3"/>
            </a:solidFill>
          </a:ln>
        </p:spPr>
        <p:txBody>
          <a:bodyPr wrap="square" lIns="0" tIns="31750" rIns="0" bIns="0" rtlCol="0" vert="horz">
            <a:spAutoFit/>
          </a:bodyPr>
          <a:lstStyle/>
          <a:p>
            <a:pPr marL="523240">
              <a:lnSpc>
                <a:spcPts val="2855"/>
              </a:lnSpc>
              <a:spcBef>
                <a:spcPts val="250"/>
              </a:spcBef>
            </a:pPr>
            <a:r>
              <a:rPr dirty="0" sz="2500" b="1">
                <a:latin typeface="Arial"/>
                <a:cs typeface="Arial"/>
              </a:rPr>
              <a:t>Послание</a:t>
            </a:r>
            <a:r>
              <a:rPr dirty="0" sz="2500" spc="340" b="1">
                <a:latin typeface="Arial"/>
                <a:cs typeface="Arial"/>
              </a:rPr>
              <a:t> </a:t>
            </a:r>
            <a:r>
              <a:rPr dirty="0" sz="2500" b="1">
                <a:latin typeface="Arial"/>
                <a:cs typeface="Arial"/>
              </a:rPr>
              <a:t>Главы</a:t>
            </a:r>
            <a:r>
              <a:rPr dirty="0" sz="2500" spc="315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инвесторам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593975" y="1165605"/>
            <a:ext cx="6167755" cy="2006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10" b="1">
                <a:solidFill>
                  <a:srgbClr val="0F243E"/>
                </a:solidFill>
                <a:latin typeface="Calibri"/>
                <a:cs typeface="Calibri"/>
              </a:rPr>
              <a:t>Уважаемые</a:t>
            </a:r>
            <a:r>
              <a:rPr dirty="0" sz="1300" spc="-30" b="1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F243E"/>
                </a:solidFill>
                <a:latin typeface="Calibri"/>
                <a:cs typeface="Calibri"/>
              </a:rPr>
              <a:t>друзья</a:t>
            </a:r>
            <a:r>
              <a:rPr dirty="0" sz="1300" spc="-20" b="1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F243E"/>
                </a:solidFill>
                <a:latin typeface="Calibri"/>
                <a:cs typeface="Calibri"/>
              </a:rPr>
              <a:t>и</a:t>
            </a:r>
            <a:r>
              <a:rPr dirty="0" sz="1300" spc="-35" b="1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F243E"/>
                </a:solidFill>
                <a:latin typeface="Calibri"/>
                <a:cs typeface="Calibri"/>
              </a:rPr>
              <a:t>партнеры!</a:t>
            </a:r>
            <a:endParaRPr sz="1300">
              <a:latin typeface="Calibri"/>
              <a:cs typeface="Calibri"/>
            </a:endParaRPr>
          </a:p>
          <a:p>
            <a:pPr algn="just" marL="12700" marR="6985" indent="188595">
              <a:lnSpc>
                <a:spcPct val="100000"/>
              </a:lnSpc>
              <a:spcBef>
                <a:spcPts val="1560"/>
              </a:spcBef>
            </a:pPr>
            <a:r>
              <a:rPr dirty="0" sz="1300">
                <a:latin typeface="Calibri"/>
                <a:cs typeface="Calibri"/>
              </a:rPr>
              <a:t>Рад</a:t>
            </a:r>
            <a:r>
              <a:rPr dirty="0" sz="1300" spc="265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приветствовать</a:t>
            </a:r>
            <a:r>
              <a:rPr dirty="0" sz="1300" spc="270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Вас</a:t>
            </a:r>
            <a:r>
              <a:rPr dirty="0" sz="1300" spc="270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на</a:t>
            </a:r>
            <a:r>
              <a:rPr dirty="0" sz="1300" spc="270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страницах</a:t>
            </a:r>
            <a:r>
              <a:rPr dirty="0" sz="1300" spc="265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инвестиционного</a:t>
            </a:r>
            <a:r>
              <a:rPr dirty="0" sz="1300" spc="270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профиля</a:t>
            </a:r>
            <a:r>
              <a:rPr dirty="0" sz="1300" spc="270">
                <a:latin typeface="Calibri"/>
                <a:cs typeface="Calibri"/>
              </a:rPr>
              <a:t>  </a:t>
            </a:r>
            <a:r>
              <a:rPr dirty="0" sz="1300" spc="-20">
                <a:latin typeface="Calibri"/>
                <a:cs typeface="Calibri"/>
              </a:rPr>
              <a:t>Тарского </a:t>
            </a:r>
            <a:r>
              <a:rPr dirty="0" sz="1300">
                <a:latin typeface="Calibri"/>
                <a:cs typeface="Calibri"/>
              </a:rPr>
              <a:t>муниципального</a:t>
            </a:r>
            <a:r>
              <a:rPr dirty="0" sz="1300" spc="254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района</a:t>
            </a:r>
            <a:r>
              <a:rPr dirty="0" sz="1300" spc="260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Омской</a:t>
            </a:r>
            <a:r>
              <a:rPr dirty="0" sz="1300" spc="254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области.</a:t>
            </a:r>
            <a:r>
              <a:rPr dirty="0" sz="1300" spc="254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Тарский</a:t>
            </a:r>
            <a:r>
              <a:rPr dirty="0" sz="1300" spc="254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район</a:t>
            </a:r>
            <a:r>
              <a:rPr dirty="0" sz="1300" spc="260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приглашает</a:t>
            </a:r>
            <a:r>
              <a:rPr dirty="0" sz="1300" spc="254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Вас</a:t>
            </a:r>
            <a:r>
              <a:rPr dirty="0" sz="1300" spc="265">
                <a:latin typeface="Calibri"/>
                <a:cs typeface="Calibri"/>
              </a:rPr>
              <a:t>  </a:t>
            </a:r>
            <a:r>
              <a:rPr dirty="0" sz="1300" spc="-50">
                <a:latin typeface="Calibri"/>
                <a:cs typeface="Calibri"/>
              </a:rPr>
              <a:t>к </a:t>
            </a:r>
            <a:r>
              <a:rPr dirty="0" sz="1300">
                <a:latin typeface="Calibri"/>
                <a:cs typeface="Calibri"/>
              </a:rPr>
              <a:t>взаимовыгодному</a:t>
            </a:r>
            <a:r>
              <a:rPr dirty="0" sz="1300" spc="42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сотрудничеству,</a:t>
            </a:r>
            <a:r>
              <a:rPr dirty="0" sz="1300" spc="4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направленному</a:t>
            </a:r>
            <a:r>
              <a:rPr dirty="0" sz="1300" spc="4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на</a:t>
            </a:r>
            <a:r>
              <a:rPr dirty="0" sz="1300" spc="4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организацию</a:t>
            </a:r>
            <a:r>
              <a:rPr dirty="0" sz="1300" spc="43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эффективного производства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товаров</a:t>
            </a:r>
            <a:r>
              <a:rPr dirty="0" sz="1300" spc="-1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и</a:t>
            </a:r>
            <a:r>
              <a:rPr dirty="0" sz="1300" spc="-4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услуг,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развитие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социальной</a:t>
            </a:r>
            <a:r>
              <a:rPr dirty="0" sz="1300" spc="-1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сферы</a:t>
            </a:r>
            <a:r>
              <a:rPr dirty="0" sz="1300" spc="-2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района.</a:t>
            </a:r>
            <a:endParaRPr sz="1300">
              <a:latin typeface="Calibri"/>
              <a:cs typeface="Calibri"/>
            </a:endParaRPr>
          </a:p>
          <a:p>
            <a:pPr algn="just" marL="12700" marR="5080" indent="188595">
              <a:lnSpc>
                <a:spcPct val="100000"/>
              </a:lnSpc>
              <a:spcBef>
                <a:spcPts val="5"/>
              </a:spcBef>
            </a:pPr>
            <a:r>
              <a:rPr dirty="0" sz="1300">
                <a:latin typeface="Calibri"/>
                <a:cs typeface="Calibri"/>
              </a:rPr>
              <a:t>Тарский</a:t>
            </a:r>
            <a:r>
              <a:rPr dirty="0" sz="1300" spc="114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район</a:t>
            </a:r>
            <a:r>
              <a:rPr dirty="0" sz="1300" spc="12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является</a:t>
            </a:r>
            <a:r>
              <a:rPr dirty="0" sz="1300" spc="10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центром</a:t>
            </a:r>
            <a:r>
              <a:rPr dirty="0" sz="1300" spc="12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Северной</a:t>
            </a:r>
            <a:r>
              <a:rPr dirty="0" sz="1300" spc="1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экономической</a:t>
            </a:r>
            <a:r>
              <a:rPr dirty="0" sz="1300" spc="12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зоны</a:t>
            </a:r>
            <a:r>
              <a:rPr dirty="0" sz="1300" spc="114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Омской</a:t>
            </a:r>
            <a:r>
              <a:rPr dirty="0" sz="1300" spc="114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области, </a:t>
            </a:r>
            <a:r>
              <a:rPr dirty="0" sz="1300">
                <a:latin typeface="Calibri"/>
                <a:cs typeface="Calibri"/>
              </a:rPr>
              <a:t>одним</a:t>
            </a:r>
            <a:r>
              <a:rPr dirty="0" sz="1300" spc="20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из</a:t>
            </a:r>
            <a:r>
              <a:rPr dirty="0" sz="1300" spc="19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перспективных</a:t>
            </a:r>
            <a:r>
              <a:rPr dirty="0" sz="1300" spc="204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районов</a:t>
            </a:r>
            <a:r>
              <a:rPr dirty="0" sz="1300" spc="20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области</a:t>
            </a:r>
            <a:r>
              <a:rPr dirty="0" sz="1300" spc="19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по</a:t>
            </a:r>
            <a:r>
              <a:rPr dirty="0" sz="1300" spc="19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вовлечению</a:t>
            </a:r>
            <a:r>
              <a:rPr dirty="0" sz="1300" spc="204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в</a:t>
            </a:r>
            <a:r>
              <a:rPr dirty="0" sz="1300" spc="19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хозяйственный</a:t>
            </a:r>
            <a:r>
              <a:rPr dirty="0" sz="1300" spc="204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оборот </a:t>
            </a:r>
            <a:r>
              <a:rPr dirty="0" sz="1300">
                <a:latin typeface="Calibri"/>
                <a:cs typeface="Calibri"/>
              </a:rPr>
              <a:t>полезных</a:t>
            </a:r>
            <a:r>
              <a:rPr dirty="0" sz="1300" spc="10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ископаемых.</a:t>
            </a:r>
            <a:r>
              <a:rPr dirty="0" sz="1300" spc="8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Основными</a:t>
            </a:r>
            <a:r>
              <a:rPr dirty="0" sz="1300" spc="9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природными</a:t>
            </a:r>
            <a:r>
              <a:rPr dirty="0" sz="1300" spc="9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ресурсами</a:t>
            </a:r>
            <a:r>
              <a:rPr dirty="0" sz="1300" spc="10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района</a:t>
            </a:r>
            <a:r>
              <a:rPr dirty="0" sz="1300" spc="10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являются:</a:t>
            </a:r>
            <a:r>
              <a:rPr dirty="0" sz="1300" spc="9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нефть, </a:t>
            </a:r>
            <a:r>
              <a:rPr dirty="0" sz="1300">
                <a:latin typeface="Calibri"/>
                <a:cs typeface="Calibri"/>
              </a:rPr>
              <a:t>торф,</a:t>
            </a:r>
            <a:r>
              <a:rPr dirty="0" sz="1300" spc="-2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титан</a:t>
            </a:r>
            <a:r>
              <a:rPr dirty="0" sz="1300" spc="-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и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цирконий, сапропели,</a:t>
            </a:r>
            <a:r>
              <a:rPr dirty="0" sz="1300" spc="-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пески</a:t>
            </a:r>
            <a:r>
              <a:rPr dirty="0" sz="1300" spc="-2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стекольные </a:t>
            </a:r>
            <a:r>
              <a:rPr dirty="0" sz="1300">
                <a:latin typeface="Calibri"/>
                <a:cs typeface="Calibri"/>
              </a:rPr>
              <a:t>и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строительные, </a:t>
            </a:r>
            <a:r>
              <a:rPr dirty="0" sz="1300" spc="-20">
                <a:latin typeface="Calibri"/>
                <a:cs typeface="Calibri"/>
              </a:rPr>
              <a:t>лес.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48676" y="3147441"/>
            <a:ext cx="812165" cy="619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 indent="17780">
              <a:lnSpc>
                <a:spcPct val="100000"/>
              </a:lnSpc>
              <a:spcBef>
                <a:spcPts val="95"/>
              </a:spcBef>
            </a:pPr>
            <a:r>
              <a:rPr dirty="0" sz="1300" spc="-10">
                <a:latin typeface="Calibri"/>
                <a:cs typeface="Calibri"/>
              </a:rPr>
              <a:t>свободных </a:t>
            </a:r>
            <a:r>
              <a:rPr dirty="0" sz="1300" spc="-20">
                <a:latin typeface="Calibri"/>
                <a:cs typeface="Calibri"/>
              </a:rPr>
              <a:t>трудовыми </a:t>
            </a:r>
            <a:r>
              <a:rPr dirty="0" sz="1300" spc="-10">
                <a:latin typeface="Calibri"/>
                <a:cs typeface="Calibri"/>
              </a:rPr>
              <a:t>различных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593975" y="3147441"/>
            <a:ext cx="5311140" cy="8178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 indent="228600">
              <a:lnSpc>
                <a:spcPct val="100000"/>
              </a:lnSpc>
              <a:spcBef>
                <a:spcPts val="95"/>
              </a:spcBef>
            </a:pPr>
            <a:r>
              <a:rPr dirty="0" sz="1300">
                <a:latin typeface="Calibri"/>
                <a:cs typeface="Calibri"/>
              </a:rPr>
              <a:t>Наличие</a:t>
            </a:r>
            <a:r>
              <a:rPr dirty="0" sz="1300" spc="155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путей</a:t>
            </a:r>
            <a:r>
              <a:rPr dirty="0" sz="1300" spc="155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сообщения</a:t>
            </a:r>
            <a:r>
              <a:rPr dirty="0" sz="1300" spc="155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(водный,</a:t>
            </a:r>
            <a:r>
              <a:rPr dirty="0" sz="1300" spc="160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автотранспортный),</a:t>
            </a:r>
            <a:r>
              <a:rPr dirty="0" sz="1300" spc="160">
                <a:latin typeface="Calibri"/>
                <a:cs typeface="Calibri"/>
              </a:rPr>
              <a:t>  </a:t>
            </a:r>
            <a:r>
              <a:rPr dirty="0" sz="1300" spc="-10">
                <a:latin typeface="Calibri"/>
                <a:cs typeface="Calibri"/>
              </a:rPr>
              <a:t>наличие </a:t>
            </a:r>
            <a:r>
              <a:rPr dirty="0" sz="1300">
                <a:latin typeface="Calibri"/>
                <a:cs typeface="Calibri"/>
              </a:rPr>
              <a:t>земельных</a:t>
            </a:r>
            <a:r>
              <a:rPr dirty="0" sz="1300" spc="140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участков,</a:t>
            </a:r>
            <a:r>
              <a:rPr dirty="0" sz="1300" spc="145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обеспеченных</a:t>
            </a:r>
            <a:r>
              <a:rPr dirty="0" sz="1300" spc="150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инженерной</a:t>
            </a:r>
            <a:r>
              <a:rPr dirty="0" sz="1300" spc="140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инфраструктурой</a:t>
            </a:r>
            <a:r>
              <a:rPr dirty="0" sz="1300" spc="145">
                <a:latin typeface="Calibri"/>
                <a:cs typeface="Calibri"/>
              </a:rPr>
              <a:t>  </a:t>
            </a:r>
            <a:r>
              <a:rPr dirty="0" sz="1300" spc="-50">
                <a:latin typeface="Calibri"/>
                <a:cs typeface="Calibri"/>
              </a:rPr>
              <a:t>и </a:t>
            </a:r>
            <a:r>
              <a:rPr dirty="0" sz="1300">
                <a:latin typeface="Calibri"/>
                <a:cs typeface="Calibri"/>
              </a:rPr>
              <a:t>ресурсами</a:t>
            </a:r>
            <a:r>
              <a:rPr dirty="0" sz="1300" spc="44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позволяют</a:t>
            </a:r>
            <a:r>
              <a:rPr dirty="0" sz="1300" spc="434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организовывать</a:t>
            </a:r>
            <a:r>
              <a:rPr dirty="0" sz="1300" spc="45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и</a:t>
            </a:r>
            <a:r>
              <a:rPr dirty="0" sz="1300" spc="44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успешно</a:t>
            </a:r>
            <a:r>
              <a:rPr dirty="0" sz="1300" spc="45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развивать</a:t>
            </a:r>
            <a:r>
              <a:rPr dirty="0" sz="1300" spc="44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бизнес</a:t>
            </a:r>
            <a:r>
              <a:rPr dirty="0" sz="1300" spc="459">
                <a:latin typeface="Calibri"/>
                <a:cs typeface="Calibri"/>
              </a:rPr>
              <a:t> </a:t>
            </a:r>
            <a:r>
              <a:rPr dirty="0" sz="1300" spc="-50">
                <a:latin typeface="Calibri"/>
                <a:cs typeface="Calibri"/>
              </a:rPr>
              <a:t>в </a:t>
            </a:r>
            <a:r>
              <a:rPr dirty="0" sz="1300">
                <a:latin typeface="Calibri"/>
                <a:cs typeface="Calibri"/>
              </a:rPr>
              <a:t>сферах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экономики.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593975" y="3939921"/>
            <a:ext cx="6167120" cy="18084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 indent="226695">
              <a:lnSpc>
                <a:spcPct val="100000"/>
              </a:lnSpc>
              <a:spcBef>
                <a:spcPts val="95"/>
              </a:spcBef>
            </a:pPr>
            <a:r>
              <a:rPr dirty="0" sz="1300">
                <a:latin typeface="Calibri"/>
                <a:cs typeface="Calibri"/>
              </a:rPr>
              <a:t>Основные</a:t>
            </a:r>
            <a:r>
              <a:rPr dirty="0" sz="1300" spc="254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принципы</a:t>
            </a:r>
            <a:r>
              <a:rPr dirty="0" sz="1300" spc="25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нашей</a:t>
            </a:r>
            <a:r>
              <a:rPr dirty="0" sz="1300" spc="26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инвестиционной</a:t>
            </a:r>
            <a:r>
              <a:rPr dirty="0" sz="1300" spc="25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политики</a:t>
            </a:r>
            <a:r>
              <a:rPr dirty="0" sz="1300" spc="25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заключаются</a:t>
            </a:r>
            <a:r>
              <a:rPr dirty="0" sz="1300" spc="23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в</a:t>
            </a:r>
            <a:r>
              <a:rPr dirty="0" sz="1300" spc="254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создании </a:t>
            </a:r>
            <a:r>
              <a:rPr dirty="0" sz="1300">
                <a:latin typeface="Calibri"/>
                <a:cs typeface="Calibri"/>
              </a:rPr>
              <a:t>оптимальных</a:t>
            </a:r>
            <a:r>
              <a:rPr dirty="0" sz="1300" spc="225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условий</a:t>
            </a:r>
            <a:r>
              <a:rPr dirty="0" sz="1300" spc="225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для</a:t>
            </a:r>
            <a:r>
              <a:rPr dirty="0" sz="1300" spc="225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успешного</a:t>
            </a:r>
            <a:r>
              <a:rPr dirty="0" sz="1300" spc="229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ведения</a:t>
            </a:r>
            <a:r>
              <a:rPr dirty="0" sz="1300" spc="225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бизнеса,</a:t>
            </a:r>
            <a:r>
              <a:rPr dirty="0" sz="1300" spc="229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оказании</a:t>
            </a:r>
            <a:r>
              <a:rPr dirty="0" sz="1300" spc="229">
                <a:latin typeface="Calibri"/>
                <a:cs typeface="Calibri"/>
              </a:rPr>
              <a:t>  </a:t>
            </a:r>
            <a:r>
              <a:rPr dirty="0" sz="1300" spc="-10">
                <a:latin typeface="Calibri"/>
                <a:cs typeface="Calibri"/>
              </a:rPr>
              <a:t>поддержки </a:t>
            </a:r>
            <a:r>
              <a:rPr dirty="0" sz="1300">
                <a:latin typeface="Calibri"/>
                <a:cs typeface="Calibri"/>
              </a:rPr>
              <a:t>перспективным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инвестиционным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проектам,</a:t>
            </a:r>
            <a:r>
              <a:rPr dirty="0" sz="1300" spc="-4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снижении</a:t>
            </a:r>
            <a:r>
              <a:rPr dirty="0" sz="1300" spc="-4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административной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нагрузки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 spc="-25">
                <a:latin typeface="Calibri"/>
                <a:cs typeface="Calibri"/>
              </a:rPr>
              <a:t>на </a:t>
            </a:r>
            <a:r>
              <a:rPr dirty="0" sz="1300">
                <a:latin typeface="Calibri"/>
                <a:cs typeface="Calibri"/>
              </a:rPr>
              <a:t>хозяйствующие</a:t>
            </a:r>
            <a:r>
              <a:rPr dirty="0" sz="1300" spc="220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субъекты,</a:t>
            </a:r>
            <a:r>
              <a:rPr dirty="0" sz="1300" spc="225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безусловном</a:t>
            </a:r>
            <a:r>
              <a:rPr dirty="0" sz="1300" spc="229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исполнении</a:t>
            </a:r>
            <a:r>
              <a:rPr dirty="0" sz="1300" spc="225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своих</a:t>
            </a:r>
            <a:r>
              <a:rPr dirty="0" sz="1300" spc="229">
                <a:latin typeface="Calibri"/>
                <a:cs typeface="Calibri"/>
              </a:rPr>
              <a:t>  </a:t>
            </a:r>
            <a:r>
              <a:rPr dirty="0" sz="1300">
                <a:latin typeface="Calibri"/>
                <a:cs typeface="Calibri"/>
              </a:rPr>
              <a:t>обязательств</a:t>
            </a:r>
            <a:r>
              <a:rPr dirty="0" sz="1300" spc="225">
                <a:latin typeface="Calibri"/>
                <a:cs typeface="Calibri"/>
              </a:rPr>
              <a:t>  </a:t>
            </a:r>
            <a:r>
              <a:rPr dirty="0" sz="1300" spc="-10">
                <a:latin typeface="Calibri"/>
                <a:cs typeface="Calibri"/>
              </a:rPr>
              <a:t>перед </a:t>
            </a:r>
            <a:r>
              <a:rPr dirty="0" sz="1300">
                <a:latin typeface="Calibri"/>
                <a:cs typeface="Calibri"/>
              </a:rPr>
              <a:t>нашими</a:t>
            </a:r>
            <a:r>
              <a:rPr dirty="0" sz="1300" spc="-4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партнерами,</a:t>
            </a:r>
            <a:r>
              <a:rPr dirty="0" sz="1300" spc="-2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что</a:t>
            </a:r>
            <a:r>
              <a:rPr dirty="0" sz="1300" spc="-5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станет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залогом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Вашего</a:t>
            </a:r>
            <a:r>
              <a:rPr dirty="0" sz="1300" spc="-2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успеха.</a:t>
            </a:r>
            <a:endParaRPr sz="1300">
              <a:latin typeface="Calibri"/>
              <a:cs typeface="Calibri"/>
            </a:endParaRPr>
          </a:p>
          <a:p>
            <a:pPr algn="just" marL="12700" marR="2248535">
              <a:lnSpc>
                <a:spcPct val="200000"/>
              </a:lnSpc>
            </a:pPr>
            <a:r>
              <a:rPr dirty="0" sz="1300" b="1">
                <a:solidFill>
                  <a:srgbClr val="0F243E"/>
                </a:solidFill>
                <a:latin typeface="Calibri"/>
                <a:cs typeface="Calibri"/>
              </a:rPr>
              <a:t>С</a:t>
            </a:r>
            <a:r>
              <a:rPr dirty="0" sz="1300" spc="-20" b="1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F243E"/>
                </a:solidFill>
                <a:latin typeface="Calibri"/>
                <a:cs typeface="Calibri"/>
              </a:rPr>
              <a:t>уважением,</a:t>
            </a:r>
            <a:r>
              <a:rPr dirty="0" sz="1300" spc="15" b="1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 sz="1300" spc="-20" b="1">
                <a:solidFill>
                  <a:srgbClr val="0F243E"/>
                </a:solidFill>
                <a:latin typeface="Calibri"/>
                <a:cs typeface="Calibri"/>
              </a:rPr>
              <a:t>Глава</a:t>
            </a:r>
            <a:r>
              <a:rPr dirty="0" sz="1300" spc="-15" b="1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 sz="1300" spc="-20" b="1">
                <a:solidFill>
                  <a:srgbClr val="0F243E"/>
                </a:solidFill>
                <a:latin typeface="Calibri"/>
                <a:cs typeface="Calibri"/>
              </a:rPr>
              <a:t>Тарского</a:t>
            </a:r>
            <a:r>
              <a:rPr dirty="0" sz="1300" spc="20" b="1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F243E"/>
                </a:solidFill>
                <a:latin typeface="Calibri"/>
                <a:cs typeface="Calibri"/>
              </a:rPr>
              <a:t>муниципального</a:t>
            </a:r>
            <a:r>
              <a:rPr dirty="0" sz="1300" spc="30" b="1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F243E"/>
                </a:solidFill>
                <a:latin typeface="Calibri"/>
                <a:cs typeface="Calibri"/>
              </a:rPr>
              <a:t>района </a:t>
            </a:r>
            <a:r>
              <a:rPr dirty="0" sz="1300" b="1">
                <a:solidFill>
                  <a:srgbClr val="0F243E"/>
                </a:solidFill>
                <a:latin typeface="Calibri"/>
                <a:cs typeface="Calibri"/>
              </a:rPr>
              <a:t>Лысаков</a:t>
            </a:r>
            <a:r>
              <a:rPr dirty="0" sz="1300" spc="-55" b="1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F243E"/>
                </a:solidFill>
                <a:latin typeface="Calibri"/>
                <a:cs typeface="Calibri"/>
              </a:rPr>
              <a:t>Евгений</a:t>
            </a:r>
            <a:r>
              <a:rPr dirty="0" sz="1300" spc="-30" b="1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F243E"/>
                </a:solidFill>
                <a:latin typeface="Calibri"/>
                <a:cs typeface="Calibri"/>
              </a:rPr>
              <a:t>Николаевич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61" y="1026922"/>
            <a:ext cx="2305304" cy="277977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349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55:37:000333:157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0">
                          <a:latin typeface="Calibri"/>
                          <a:cs typeface="Calibri"/>
                        </a:rPr>
                        <a:t>3449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3994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для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размещения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промышленных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объектов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40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10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 marR="42989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централизованной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системе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водоснабжения, расстояние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врезки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352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одноэтажное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здание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гаража,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кран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балка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122" y="1600200"/>
            <a:ext cx="3084829" cy="15240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1122" y="3657600"/>
            <a:ext cx="3211829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349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55:27:090101:151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0">
                          <a:latin typeface="Calibri"/>
                          <a:cs typeface="Calibri"/>
                        </a:rPr>
                        <a:t>9154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64769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для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размещения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иных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объектов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общественно-делового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значения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 marR="42989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централизованной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системе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водоснабжения, расстояние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врезки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437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двухэтажное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здание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школы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524000"/>
            <a:ext cx="3049524" cy="15240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" y="3505200"/>
            <a:ext cx="3125851" cy="205993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349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55:37:001211:46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571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6013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для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объектов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общественно-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делового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значения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 marR="42989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централизованной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системе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водоснабжения, расстояние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врезки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11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352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3898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Двухэтажный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объект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культурного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наследия</a:t>
                      </a:r>
                      <a:r>
                        <a:rPr dirty="0" sz="11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здание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учрежденческое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(РИВЦ)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0"/>
            <a:ext cx="3200400" cy="16002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3581400"/>
            <a:ext cx="3200400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15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55:27:010505:13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0">
                          <a:latin typeface="Calibri"/>
                          <a:cs typeface="Calibri"/>
                        </a:rPr>
                        <a:t>9975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895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сельскохозяйственного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назначения,</a:t>
                      </a:r>
                      <a:r>
                        <a:rPr dirty="0" sz="11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для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сельскохозяйственного</a:t>
                      </a:r>
                      <a:r>
                        <a:rPr dirty="0" sz="11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отсутствует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377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080" y="1447800"/>
            <a:ext cx="3084830" cy="16002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706" y="3419475"/>
            <a:ext cx="3127629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15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55:27:050401:91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290179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895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сельскохозяйственного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назначения,</a:t>
                      </a:r>
                      <a:r>
                        <a:rPr dirty="0" sz="11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для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сельскохозяйственного</a:t>
                      </a:r>
                      <a:r>
                        <a:rPr dirty="0" sz="11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производства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отсутствует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352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752600"/>
            <a:ext cx="3200400" cy="16764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125" y="3581400"/>
            <a:ext cx="3276600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712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5720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55:27:050101:4034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815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5692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841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для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размещения производственных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административных</a:t>
                      </a:r>
                      <a:r>
                        <a:rPr dirty="0" sz="11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зданий,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строений,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сооружений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обслуживающих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их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объектов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существует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20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10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централизованной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системе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водоснабжения,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врезки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352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402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245" y="1600200"/>
            <a:ext cx="3115944" cy="17526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2295" y="3786187"/>
            <a:ext cx="3140710" cy="18764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349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55:27:120101:3027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0">
                          <a:latin typeface="Calibri"/>
                          <a:cs typeface="Calibri"/>
                        </a:rPr>
                        <a:t>3988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438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земельные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участки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баз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складов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20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10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 marR="42989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централизованной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системе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водоснабжения, расстояние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врезки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385,7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050" y="1447800"/>
            <a:ext cx="3005454" cy="16002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117" y="3581400"/>
            <a:ext cx="2973323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1663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55:37:000101:189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2996980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5867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для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добычи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разработки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полезных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ископаемых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отсутствует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337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148" y="1524000"/>
            <a:ext cx="3188335" cy="15240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573" y="3505200"/>
            <a:ext cx="3200400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3435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55:37:000101:2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45000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641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для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размещения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иных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объектов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общественно-делового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значения,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обеспечивающих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жизнь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граждан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отсутствует;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337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1484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100" y="1371600"/>
            <a:ext cx="3188335" cy="173405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100" y="3575939"/>
            <a:ext cx="3062224" cy="19919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1758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55:27:050501:19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0">
                          <a:latin typeface="Calibri"/>
                          <a:cs typeface="Calibri"/>
                        </a:rPr>
                        <a:t>9839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Государственная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собственность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разграничения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50673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сельскохозяйственного</a:t>
                      </a:r>
                      <a:r>
                        <a:rPr dirty="0" sz="11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назначения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Для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сельскохозяйственного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отсутствует;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ближайшей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700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347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площадки,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171" y="1166749"/>
            <a:ext cx="3117723" cy="201650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652" y="3356990"/>
            <a:ext cx="3079242" cy="20162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654176"/>
            <a:ext cx="5334000" cy="407670"/>
            <a:chOff x="0" y="654176"/>
            <a:chExt cx="5334000" cy="407670"/>
          </a:xfrm>
        </p:grpSpPr>
        <p:sp>
          <p:nvSpPr>
            <p:cNvPr id="3" name="object 3" descr=""/>
            <p:cNvSpPr/>
            <p:nvPr/>
          </p:nvSpPr>
          <p:spPr>
            <a:xfrm>
              <a:off x="0" y="660425"/>
              <a:ext cx="5334000" cy="401955"/>
            </a:xfrm>
            <a:custGeom>
              <a:avLst/>
              <a:gdLst/>
              <a:ahLst/>
              <a:cxnLst/>
              <a:rect l="l" t="t" r="r" b="b"/>
              <a:pathLst>
                <a:path w="5334000" h="401955">
                  <a:moveTo>
                    <a:pt x="5333492" y="0"/>
                  </a:moveTo>
                  <a:lnTo>
                    <a:pt x="6350" y="0"/>
                  </a:lnTo>
                  <a:lnTo>
                    <a:pt x="6350" y="388721"/>
                  </a:lnTo>
                  <a:lnTo>
                    <a:pt x="0" y="388721"/>
                  </a:lnTo>
                  <a:lnTo>
                    <a:pt x="0" y="401421"/>
                  </a:lnTo>
                  <a:lnTo>
                    <a:pt x="3456051" y="401421"/>
                  </a:lnTo>
                  <a:lnTo>
                    <a:pt x="3456051" y="394817"/>
                  </a:lnTo>
                  <a:lnTo>
                    <a:pt x="5333492" y="394817"/>
                  </a:lnTo>
                  <a:lnTo>
                    <a:pt x="5333492" y="0"/>
                  </a:lnTo>
                  <a:close/>
                </a:path>
              </a:pathLst>
            </a:custGeom>
            <a:solidFill>
              <a:srgbClr val="0066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350" y="666876"/>
              <a:ext cx="0" cy="382270"/>
            </a:xfrm>
            <a:custGeom>
              <a:avLst/>
              <a:gdLst/>
              <a:ahLst/>
              <a:cxnLst/>
              <a:rect l="l" t="t" r="r" b="b"/>
              <a:pathLst>
                <a:path w="0" h="382269">
                  <a:moveTo>
                    <a:pt x="0" y="0"/>
                  </a:moveTo>
                  <a:lnTo>
                    <a:pt x="0" y="382270"/>
                  </a:lnTo>
                </a:path>
              </a:pathLst>
            </a:custGeom>
            <a:ln w="12700">
              <a:solidFill>
                <a:srgbClr val="0066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66052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6350" y="635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0066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657351"/>
              <a:ext cx="3456304" cy="0"/>
            </a:xfrm>
            <a:custGeom>
              <a:avLst/>
              <a:gdLst/>
              <a:ahLst/>
              <a:cxnLst/>
              <a:rect l="l" t="t" r="r" b="b"/>
              <a:pathLst>
                <a:path w="3456304" h="0">
                  <a:moveTo>
                    <a:pt x="0" y="0"/>
                  </a:moveTo>
                  <a:lnTo>
                    <a:pt x="3456051" y="0"/>
                  </a:lnTo>
                </a:path>
              </a:pathLst>
            </a:custGeom>
            <a:ln w="6350">
              <a:solidFill>
                <a:srgbClr val="0066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449701" y="666876"/>
              <a:ext cx="0" cy="382270"/>
            </a:xfrm>
            <a:custGeom>
              <a:avLst/>
              <a:gdLst/>
              <a:ahLst/>
              <a:cxnLst/>
              <a:rect l="l" t="t" r="r" b="b"/>
              <a:pathLst>
                <a:path w="0" h="382269">
                  <a:moveTo>
                    <a:pt x="0" y="0"/>
                  </a:moveTo>
                  <a:lnTo>
                    <a:pt x="0" y="382270"/>
                  </a:lnTo>
                </a:path>
              </a:pathLst>
            </a:custGeom>
            <a:ln w="12700">
              <a:solidFill>
                <a:srgbClr val="0066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2700" y="663701"/>
              <a:ext cx="3443604" cy="0"/>
            </a:xfrm>
            <a:custGeom>
              <a:avLst/>
              <a:gdLst/>
              <a:ahLst/>
              <a:cxnLst/>
              <a:rect l="l" t="t" r="r" b="b"/>
              <a:pathLst>
                <a:path w="3443604" h="0">
                  <a:moveTo>
                    <a:pt x="0" y="0"/>
                  </a:moveTo>
                  <a:lnTo>
                    <a:pt x="3443351" y="0"/>
                  </a:lnTo>
                </a:path>
              </a:pathLst>
            </a:custGeom>
            <a:ln w="6350">
              <a:solidFill>
                <a:srgbClr val="0066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350" y="66052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6350" y="635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0066B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7302500" y="2349500"/>
            <a:ext cx="1357630" cy="1357630"/>
            <a:chOff x="7302500" y="2349500"/>
            <a:chExt cx="1357630" cy="1357630"/>
          </a:xfrm>
        </p:grpSpPr>
        <p:sp>
          <p:nvSpPr>
            <p:cNvPr id="11" name="object 11" descr=""/>
            <p:cNvSpPr/>
            <p:nvPr/>
          </p:nvSpPr>
          <p:spPr>
            <a:xfrm>
              <a:off x="7315200" y="2362200"/>
              <a:ext cx="1332230" cy="1332230"/>
            </a:xfrm>
            <a:custGeom>
              <a:avLst/>
              <a:gdLst/>
              <a:ahLst/>
              <a:cxnLst/>
              <a:rect l="l" t="t" r="r" b="b"/>
              <a:pathLst>
                <a:path w="1332229" h="1332229">
                  <a:moveTo>
                    <a:pt x="666115" y="0"/>
                  </a:moveTo>
                  <a:lnTo>
                    <a:pt x="618490" y="1650"/>
                  </a:lnTo>
                  <a:lnTo>
                    <a:pt x="571880" y="6603"/>
                  </a:lnTo>
                  <a:lnTo>
                    <a:pt x="526160" y="14732"/>
                  </a:lnTo>
                  <a:lnTo>
                    <a:pt x="481710" y="25908"/>
                  </a:lnTo>
                  <a:lnTo>
                    <a:pt x="438403" y="39877"/>
                  </a:lnTo>
                  <a:lnTo>
                    <a:pt x="396494" y="56769"/>
                  </a:lnTo>
                  <a:lnTo>
                    <a:pt x="355980" y="76453"/>
                  </a:lnTo>
                  <a:lnTo>
                    <a:pt x="317119" y="98678"/>
                  </a:lnTo>
                  <a:lnTo>
                    <a:pt x="279907" y="123316"/>
                  </a:lnTo>
                  <a:lnTo>
                    <a:pt x="244601" y="150367"/>
                  </a:lnTo>
                  <a:lnTo>
                    <a:pt x="211074" y="179577"/>
                  </a:lnTo>
                  <a:lnTo>
                    <a:pt x="179577" y="211074"/>
                  </a:lnTo>
                  <a:lnTo>
                    <a:pt x="150368" y="244601"/>
                  </a:lnTo>
                  <a:lnTo>
                    <a:pt x="123317" y="279908"/>
                  </a:lnTo>
                  <a:lnTo>
                    <a:pt x="98678" y="317119"/>
                  </a:lnTo>
                  <a:lnTo>
                    <a:pt x="76453" y="355980"/>
                  </a:lnTo>
                  <a:lnTo>
                    <a:pt x="56769" y="396494"/>
                  </a:lnTo>
                  <a:lnTo>
                    <a:pt x="39877" y="438403"/>
                  </a:lnTo>
                  <a:lnTo>
                    <a:pt x="25907" y="481711"/>
                  </a:lnTo>
                  <a:lnTo>
                    <a:pt x="14731" y="526161"/>
                  </a:lnTo>
                  <a:lnTo>
                    <a:pt x="6603" y="571880"/>
                  </a:lnTo>
                  <a:lnTo>
                    <a:pt x="1650" y="618489"/>
                  </a:lnTo>
                  <a:lnTo>
                    <a:pt x="0" y="666114"/>
                  </a:lnTo>
                  <a:lnTo>
                    <a:pt x="1650" y="713613"/>
                  </a:lnTo>
                  <a:lnTo>
                    <a:pt x="6603" y="760349"/>
                  </a:lnTo>
                  <a:lnTo>
                    <a:pt x="14731" y="805941"/>
                  </a:lnTo>
                  <a:lnTo>
                    <a:pt x="25907" y="850519"/>
                  </a:lnTo>
                  <a:lnTo>
                    <a:pt x="39877" y="893826"/>
                  </a:lnTo>
                  <a:lnTo>
                    <a:pt x="56769" y="935736"/>
                  </a:lnTo>
                  <a:lnTo>
                    <a:pt x="76453" y="976249"/>
                  </a:lnTo>
                  <a:lnTo>
                    <a:pt x="98678" y="1015111"/>
                  </a:lnTo>
                  <a:lnTo>
                    <a:pt x="123317" y="1052322"/>
                  </a:lnTo>
                  <a:lnTo>
                    <a:pt x="150368" y="1087627"/>
                  </a:lnTo>
                  <a:lnTo>
                    <a:pt x="179577" y="1121155"/>
                  </a:lnTo>
                  <a:lnTo>
                    <a:pt x="211074" y="1152525"/>
                  </a:lnTo>
                  <a:lnTo>
                    <a:pt x="244601" y="1181862"/>
                  </a:lnTo>
                  <a:lnTo>
                    <a:pt x="279907" y="1208913"/>
                  </a:lnTo>
                  <a:lnTo>
                    <a:pt x="317119" y="1233551"/>
                  </a:lnTo>
                  <a:lnTo>
                    <a:pt x="355980" y="1255776"/>
                  </a:lnTo>
                  <a:lnTo>
                    <a:pt x="396494" y="1275333"/>
                  </a:lnTo>
                  <a:lnTo>
                    <a:pt x="438403" y="1292225"/>
                  </a:lnTo>
                  <a:lnTo>
                    <a:pt x="481710" y="1306322"/>
                  </a:lnTo>
                  <a:lnTo>
                    <a:pt x="526160" y="1317498"/>
                  </a:lnTo>
                  <a:lnTo>
                    <a:pt x="571880" y="1325626"/>
                  </a:lnTo>
                  <a:lnTo>
                    <a:pt x="618490" y="1330579"/>
                  </a:lnTo>
                  <a:lnTo>
                    <a:pt x="666115" y="1332230"/>
                  </a:lnTo>
                  <a:lnTo>
                    <a:pt x="713613" y="1330579"/>
                  </a:lnTo>
                  <a:lnTo>
                    <a:pt x="760349" y="1325626"/>
                  </a:lnTo>
                  <a:lnTo>
                    <a:pt x="805942" y="1317498"/>
                  </a:lnTo>
                  <a:lnTo>
                    <a:pt x="850519" y="1306322"/>
                  </a:lnTo>
                  <a:lnTo>
                    <a:pt x="893826" y="1292225"/>
                  </a:lnTo>
                  <a:lnTo>
                    <a:pt x="935735" y="1275333"/>
                  </a:lnTo>
                  <a:lnTo>
                    <a:pt x="976249" y="1255776"/>
                  </a:lnTo>
                  <a:lnTo>
                    <a:pt x="1015110" y="1233551"/>
                  </a:lnTo>
                  <a:lnTo>
                    <a:pt x="1052322" y="1208913"/>
                  </a:lnTo>
                  <a:lnTo>
                    <a:pt x="1087627" y="1181862"/>
                  </a:lnTo>
                  <a:lnTo>
                    <a:pt x="1121155" y="1152525"/>
                  </a:lnTo>
                  <a:lnTo>
                    <a:pt x="1152525" y="1121155"/>
                  </a:lnTo>
                  <a:lnTo>
                    <a:pt x="1181861" y="1087627"/>
                  </a:lnTo>
                  <a:lnTo>
                    <a:pt x="1208913" y="1052322"/>
                  </a:lnTo>
                  <a:lnTo>
                    <a:pt x="1233551" y="1015111"/>
                  </a:lnTo>
                  <a:lnTo>
                    <a:pt x="1255776" y="976249"/>
                  </a:lnTo>
                  <a:lnTo>
                    <a:pt x="1275333" y="935736"/>
                  </a:lnTo>
                  <a:lnTo>
                    <a:pt x="1292225" y="893826"/>
                  </a:lnTo>
                  <a:lnTo>
                    <a:pt x="1306322" y="850519"/>
                  </a:lnTo>
                  <a:lnTo>
                    <a:pt x="1317498" y="805941"/>
                  </a:lnTo>
                  <a:lnTo>
                    <a:pt x="1325626" y="760349"/>
                  </a:lnTo>
                  <a:lnTo>
                    <a:pt x="1330578" y="713613"/>
                  </a:lnTo>
                  <a:lnTo>
                    <a:pt x="1332229" y="666114"/>
                  </a:lnTo>
                  <a:lnTo>
                    <a:pt x="1330578" y="618489"/>
                  </a:lnTo>
                  <a:lnTo>
                    <a:pt x="1325626" y="571880"/>
                  </a:lnTo>
                  <a:lnTo>
                    <a:pt x="1317498" y="526161"/>
                  </a:lnTo>
                  <a:lnTo>
                    <a:pt x="1306322" y="481711"/>
                  </a:lnTo>
                  <a:lnTo>
                    <a:pt x="1292225" y="438403"/>
                  </a:lnTo>
                  <a:lnTo>
                    <a:pt x="1275333" y="396494"/>
                  </a:lnTo>
                  <a:lnTo>
                    <a:pt x="1255776" y="355980"/>
                  </a:lnTo>
                  <a:lnTo>
                    <a:pt x="1233551" y="317119"/>
                  </a:lnTo>
                  <a:lnTo>
                    <a:pt x="1208913" y="279908"/>
                  </a:lnTo>
                  <a:lnTo>
                    <a:pt x="1181861" y="244601"/>
                  </a:lnTo>
                  <a:lnTo>
                    <a:pt x="1152525" y="211074"/>
                  </a:lnTo>
                  <a:lnTo>
                    <a:pt x="1121155" y="179577"/>
                  </a:lnTo>
                  <a:lnTo>
                    <a:pt x="1087627" y="150367"/>
                  </a:lnTo>
                  <a:lnTo>
                    <a:pt x="1052322" y="123316"/>
                  </a:lnTo>
                  <a:lnTo>
                    <a:pt x="1015110" y="98678"/>
                  </a:lnTo>
                  <a:lnTo>
                    <a:pt x="976249" y="76453"/>
                  </a:lnTo>
                  <a:lnTo>
                    <a:pt x="935735" y="56769"/>
                  </a:lnTo>
                  <a:lnTo>
                    <a:pt x="893826" y="39877"/>
                  </a:lnTo>
                  <a:lnTo>
                    <a:pt x="850519" y="25908"/>
                  </a:lnTo>
                  <a:lnTo>
                    <a:pt x="805942" y="14732"/>
                  </a:lnTo>
                  <a:lnTo>
                    <a:pt x="760349" y="6603"/>
                  </a:lnTo>
                  <a:lnTo>
                    <a:pt x="713613" y="1650"/>
                  </a:lnTo>
                  <a:lnTo>
                    <a:pt x="666115" y="0"/>
                  </a:lnTo>
                  <a:close/>
                </a:path>
              </a:pathLst>
            </a:custGeom>
            <a:solidFill>
              <a:srgbClr val="0066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302500" y="2349499"/>
              <a:ext cx="1357630" cy="1357630"/>
            </a:xfrm>
            <a:custGeom>
              <a:avLst/>
              <a:gdLst/>
              <a:ahLst/>
              <a:cxnLst/>
              <a:rect l="l" t="t" r="r" b="b"/>
              <a:pathLst>
                <a:path w="1357629" h="1357629">
                  <a:moveTo>
                    <a:pt x="1357630" y="678815"/>
                  </a:moveTo>
                  <a:lnTo>
                    <a:pt x="1355852" y="630301"/>
                  </a:lnTo>
                  <a:lnTo>
                    <a:pt x="1350899" y="582803"/>
                  </a:lnTo>
                  <a:lnTo>
                    <a:pt x="1342644" y="536194"/>
                  </a:lnTo>
                  <a:lnTo>
                    <a:pt x="1332230" y="494893"/>
                  </a:lnTo>
                  <a:lnTo>
                    <a:pt x="1332230" y="678815"/>
                  </a:lnTo>
                  <a:lnTo>
                    <a:pt x="1330071" y="732409"/>
                  </a:lnTo>
                  <a:lnTo>
                    <a:pt x="1323594" y="784860"/>
                  </a:lnTo>
                  <a:lnTo>
                    <a:pt x="1313180" y="835787"/>
                  </a:lnTo>
                  <a:lnTo>
                    <a:pt x="1298956" y="885317"/>
                  </a:lnTo>
                  <a:lnTo>
                    <a:pt x="1280922" y="933196"/>
                  </a:lnTo>
                  <a:lnTo>
                    <a:pt x="1259332" y="979043"/>
                  </a:lnTo>
                  <a:lnTo>
                    <a:pt x="1234313" y="1022985"/>
                  </a:lnTo>
                  <a:lnTo>
                    <a:pt x="1206119" y="1064641"/>
                  </a:lnTo>
                  <a:lnTo>
                    <a:pt x="1174877" y="1104011"/>
                  </a:lnTo>
                  <a:lnTo>
                    <a:pt x="1140841" y="1140841"/>
                  </a:lnTo>
                  <a:lnTo>
                    <a:pt x="1104011" y="1174877"/>
                  </a:lnTo>
                  <a:lnTo>
                    <a:pt x="1064641" y="1206131"/>
                  </a:lnTo>
                  <a:lnTo>
                    <a:pt x="1022985" y="1234313"/>
                  </a:lnTo>
                  <a:lnTo>
                    <a:pt x="979043" y="1259332"/>
                  </a:lnTo>
                  <a:lnTo>
                    <a:pt x="933069" y="1280922"/>
                  </a:lnTo>
                  <a:lnTo>
                    <a:pt x="885317" y="1298956"/>
                  </a:lnTo>
                  <a:lnTo>
                    <a:pt x="835787" y="1313180"/>
                  </a:lnTo>
                  <a:lnTo>
                    <a:pt x="784733" y="1323594"/>
                  </a:lnTo>
                  <a:lnTo>
                    <a:pt x="732409" y="1330071"/>
                  </a:lnTo>
                  <a:lnTo>
                    <a:pt x="678815" y="1332230"/>
                  </a:lnTo>
                  <a:lnTo>
                    <a:pt x="625221" y="1330071"/>
                  </a:lnTo>
                  <a:lnTo>
                    <a:pt x="572770" y="1323594"/>
                  </a:lnTo>
                  <a:lnTo>
                    <a:pt x="521716" y="1313180"/>
                  </a:lnTo>
                  <a:lnTo>
                    <a:pt x="472313" y="1298956"/>
                  </a:lnTo>
                  <a:lnTo>
                    <a:pt x="424434" y="1280922"/>
                  </a:lnTo>
                  <a:lnTo>
                    <a:pt x="378587" y="1259332"/>
                  </a:lnTo>
                  <a:lnTo>
                    <a:pt x="334645" y="1234313"/>
                  </a:lnTo>
                  <a:lnTo>
                    <a:pt x="292862" y="1206131"/>
                  </a:lnTo>
                  <a:lnTo>
                    <a:pt x="253619" y="1174877"/>
                  </a:lnTo>
                  <a:lnTo>
                    <a:pt x="216789" y="1140841"/>
                  </a:lnTo>
                  <a:lnTo>
                    <a:pt x="182626" y="1104011"/>
                  </a:lnTo>
                  <a:lnTo>
                    <a:pt x="151511" y="1064641"/>
                  </a:lnTo>
                  <a:lnTo>
                    <a:pt x="123317" y="1022985"/>
                  </a:lnTo>
                  <a:lnTo>
                    <a:pt x="98298" y="979043"/>
                  </a:lnTo>
                  <a:lnTo>
                    <a:pt x="76708" y="933196"/>
                  </a:lnTo>
                  <a:lnTo>
                    <a:pt x="58674" y="885317"/>
                  </a:lnTo>
                  <a:lnTo>
                    <a:pt x="44450" y="835787"/>
                  </a:lnTo>
                  <a:lnTo>
                    <a:pt x="33909" y="784860"/>
                  </a:lnTo>
                  <a:lnTo>
                    <a:pt x="27559" y="732409"/>
                  </a:lnTo>
                  <a:lnTo>
                    <a:pt x="25400" y="678815"/>
                  </a:lnTo>
                  <a:lnTo>
                    <a:pt x="27559" y="625221"/>
                  </a:lnTo>
                  <a:lnTo>
                    <a:pt x="33909" y="572770"/>
                  </a:lnTo>
                  <a:lnTo>
                    <a:pt x="44450" y="521716"/>
                  </a:lnTo>
                  <a:lnTo>
                    <a:pt x="58674" y="472313"/>
                  </a:lnTo>
                  <a:lnTo>
                    <a:pt x="76708" y="424434"/>
                  </a:lnTo>
                  <a:lnTo>
                    <a:pt x="98298" y="378587"/>
                  </a:lnTo>
                  <a:lnTo>
                    <a:pt x="123317" y="334645"/>
                  </a:lnTo>
                  <a:lnTo>
                    <a:pt x="151511" y="292989"/>
                  </a:lnTo>
                  <a:lnTo>
                    <a:pt x="182626" y="253619"/>
                  </a:lnTo>
                  <a:lnTo>
                    <a:pt x="216789" y="216789"/>
                  </a:lnTo>
                  <a:lnTo>
                    <a:pt x="253619" y="182753"/>
                  </a:lnTo>
                  <a:lnTo>
                    <a:pt x="292862" y="151511"/>
                  </a:lnTo>
                  <a:lnTo>
                    <a:pt x="334645" y="123317"/>
                  </a:lnTo>
                  <a:lnTo>
                    <a:pt x="378587" y="98298"/>
                  </a:lnTo>
                  <a:lnTo>
                    <a:pt x="424434" y="76708"/>
                  </a:lnTo>
                  <a:lnTo>
                    <a:pt x="472313" y="58674"/>
                  </a:lnTo>
                  <a:lnTo>
                    <a:pt x="521716" y="44450"/>
                  </a:lnTo>
                  <a:lnTo>
                    <a:pt x="572770" y="33909"/>
                  </a:lnTo>
                  <a:lnTo>
                    <a:pt x="625221" y="27559"/>
                  </a:lnTo>
                  <a:lnTo>
                    <a:pt x="678815" y="25400"/>
                  </a:lnTo>
                  <a:lnTo>
                    <a:pt x="732409" y="27559"/>
                  </a:lnTo>
                  <a:lnTo>
                    <a:pt x="784733" y="33909"/>
                  </a:lnTo>
                  <a:lnTo>
                    <a:pt x="835787" y="44450"/>
                  </a:lnTo>
                  <a:lnTo>
                    <a:pt x="885317" y="58674"/>
                  </a:lnTo>
                  <a:lnTo>
                    <a:pt x="933069" y="76708"/>
                  </a:lnTo>
                  <a:lnTo>
                    <a:pt x="979043" y="98298"/>
                  </a:lnTo>
                  <a:lnTo>
                    <a:pt x="1022985" y="123317"/>
                  </a:lnTo>
                  <a:lnTo>
                    <a:pt x="1064641" y="151511"/>
                  </a:lnTo>
                  <a:lnTo>
                    <a:pt x="1104011" y="182753"/>
                  </a:lnTo>
                  <a:lnTo>
                    <a:pt x="1140841" y="216789"/>
                  </a:lnTo>
                  <a:lnTo>
                    <a:pt x="1174877" y="253619"/>
                  </a:lnTo>
                  <a:lnTo>
                    <a:pt x="1206119" y="292989"/>
                  </a:lnTo>
                  <a:lnTo>
                    <a:pt x="1234313" y="334645"/>
                  </a:lnTo>
                  <a:lnTo>
                    <a:pt x="1259332" y="378587"/>
                  </a:lnTo>
                  <a:lnTo>
                    <a:pt x="1280922" y="424434"/>
                  </a:lnTo>
                  <a:lnTo>
                    <a:pt x="1298956" y="472313"/>
                  </a:lnTo>
                  <a:lnTo>
                    <a:pt x="1313180" y="521716"/>
                  </a:lnTo>
                  <a:lnTo>
                    <a:pt x="1323594" y="572770"/>
                  </a:lnTo>
                  <a:lnTo>
                    <a:pt x="1330071" y="625221"/>
                  </a:lnTo>
                  <a:lnTo>
                    <a:pt x="1332230" y="678815"/>
                  </a:lnTo>
                  <a:lnTo>
                    <a:pt x="1332230" y="494893"/>
                  </a:lnTo>
                  <a:lnTo>
                    <a:pt x="1316863" y="446786"/>
                  </a:lnTo>
                  <a:lnTo>
                    <a:pt x="1299718" y="403987"/>
                  </a:lnTo>
                  <a:lnTo>
                    <a:pt x="1279652" y="362839"/>
                  </a:lnTo>
                  <a:lnTo>
                    <a:pt x="1257046" y="323215"/>
                  </a:lnTo>
                  <a:lnTo>
                    <a:pt x="1231900" y="285242"/>
                  </a:lnTo>
                  <a:lnTo>
                    <a:pt x="1204341" y="249174"/>
                  </a:lnTo>
                  <a:lnTo>
                    <a:pt x="1174496" y="215138"/>
                  </a:lnTo>
                  <a:lnTo>
                    <a:pt x="1142492" y="183007"/>
                  </a:lnTo>
                  <a:lnTo>
                    <a:pt x="1108329" y="153162"/>
                  </a:lnTo>
                  <a:lnTo>
                    <a:pt x="1072388" y="125603"/>
                  </a:lnTo>
                  <a:lnTo>
                    <a:pt x="1034415" y="100457"/>
                  </a:lnTo>
                  <a:lnTo>
                    <a:pt x="994791" y="77851"/>
                  </a:lnTo>
                  <a:lnTo>
                    <a:pt x="953516" y="57912"/>
                  </a:lnTo>
                  <a:lnTo>
                    <a:pt x="910844" y="40767"/>
                  </a:lnTo>
                  <a:lnTo>
                    <a:pt x="866775" y="26416"/>
                  </a:lnTo>
                  <a:lnTo>
                    <a:pt x="821309" y="14986"/>
                  </a:lnTo>
                  <a:lnTo>
                    <a:pt x="774827" y="6731"/>
                  </a:lnTo>
                  <a:lnTo>
                    <a:pt x="727329" y="1778"/>
                  </a:lnTo>
                  <a:lnTo>
                    <a:pt x="678815" y="0"/>
                  </a:lnTo>
                  <a:lnTo>
                    <a:pt x="630301" y="1778"/>
                  </a:lnTo>
                  <a:lnTo>
                    <a:pt x="582803" y="6731"/>
                  </a:lnTo>
                  <a:lnTo>
                    <a:pt x="536194" y="14986"/>
                  </a:lnTo>
                  <a:lnTo>
                    <a:pt x="490855" y="26416"/>
                  </a:lnTo>
                  <a:lnTo>
                    <a:pt x="446786" y="40767"/>
                  </a:lnTo>
                  <a:lnTo>
                    <a:pt x="403987" y="57912"/>
                  </a:lnTo>
                  <a:lnTo>
                    <a:pt x="362839" y="77851"/>
                  </a:lnTo>
                  <a:lnTo>
                    <a:pt x="323215" y="100457"/>
                  </a:lnTo>
                  <a:lnTo>
                    <a:pt x="285242" y="125603"/>
                  </a:lnTo>
                  <a:lnTo>
                    <a:pt x="249174" y="153162"/>
                  </a:lnTo>
                  <a:lnTo>
                    <a:pt x="215138" y="183007"/>
                  </a:lnTo>
                  <a:lnTo>
                    <a:pt x="183007" y="215138"/>
                  </a:lnTo>
                  <a:lnTo>
                    <a:pt x="153162" y="249174"/>
                  </a:lnTo>
                  <a:lnTo>
                    <a:pt x="125603" y="285242"/>
                  </a:lnTo>
                  <a:lnTo>
                    <a:pt x="100457" y="323215"/>
                  </a:lnTo>
                  <a:lnTo>
                    <a:pt x="77851" y="362839"/>
                  </a:lnTo>
                  <a:lnTo>
                    <a:pt x="57912" y="403987"/>
                  </a:lnTo>
                  <a:lnTo>
                    <a:pt x="40640" y="446786"/>
                  </a:lnTo>
                  <a:lnTo>
                    <a:pt x="26416" y="490855"/>
                  </a:lnTo>
                  <a:lnTo>
                    <a:pt x="14986" y="536194"/>
                  </a:lnTo>
                  <a:lnTo>
                    <a:pt x="6731" y="582803"/>
                  </a:lnTo>
                  <a:lnTo>
                    <a:pt x="1651" y="630301"/>
                  </a:lnTo>
                  <a:lnTo>
                    <a:pt x="0" y="678815"/>
                  </a:lnTo>
                  <a:lnTo>
                    <a:pt x="1651" y="727329"/>
                  </a:lnTo>
                  <a:lnTo>
                    <a:pt x="6731" y="774827"/>
                  </a:lnTo>
                  <a:lnTo>
                    <a:pt x="14986" y="821309"/>
                  </a:lnTo>
                  <a:lnTo>
                    <a:pt x="26416" y="866775"/>
                  </a:lnTo>
                  <a:lnTo>
                    <a:pt x="40640" y="910844"/>
                  </a:lnTo>
                  <a:lnTo>
                    <a:pt x="57912" y="953516"/>
                  </a:lnTo>
                  <a:lnTo>
                    <a:pt x="77851" y="994791"/>
                  </a:lnTo>
                  <a:lnTo>
                    <a:pt x="100457" y="1034415"/>
                  </a:lnTo>
                  <a:lnTo>
                    <a:pt x="125603" y="1072388"/>
                  </a:lnTo>
                  <a:lnTo>
                    <a:pt x="153162" y="1108329"/>
                  </a:lnTo>
                  <a:lnTo>
                    <a:pt x="183007" y="1142492"/>
                  </a:lnTo>
                  <a:lnTo>
                    <a:pt x="215138" y="1174496"/>
                  </a:lnTo>
                  <a:lnTo>
                    <a:pt x="249174" y="1204341"/>
                  </a:lnTo>
                  <a:lnTo>
                    <a:pt x="285242" y="1231900"/>
                  </a:lnTo>
                  <a:lnTo>
                    <a:pt x="323215" y="1257058"/>
                  </a:lnTo>
                  <a:lnTo>
                    <a:pt x="362839" y="1279652"/>
                  </a:lnTo>
                  <a:lnTo>
                    <a:pt x="403987" y="1299718"/>
                  </a:lnTo>
                  <a:lnTo>
                    <a:pt x="446786" y="1316863"/>
                  </a:lnTo>
                  <a:lnTo>
                    <a:pt x="490855" y="1331214"/>
                  </a:lnTo>
                  <a:lnTo>
                    <a:pt x="536194" y="1342644"/>
                  </a:lnTo>
                  <a:lnTo>
                    <a:pt x="582803" y="1350899"/>
                  </a:lnTo>
                  <a:lnTo>
                    <a:pt x="630301" y="1355852"/>
                  </a:lnTo>
                  <a:lnTo>
                    <a:pt x="678815" y="1357630"/>
                  </a:lnTo>
                  <a:lnTo>
                    <a:pt x="727329" y="1355852"/>
                  </a:lnTo>
                  <a:lnTo>
                    <a:pt x="774827" y="1350899"/>
                  </a:lnTo>
                  <a:lnTo>
                    <a:pt x="821309" y="1342644"/>
                  </a:lnTo>
                  <a:lnTo>
                    <a:pt x="866775" y="1331214"/>
                  </a:lnTo>
                  <a:lnTo>
                    <a:pt x="910844" y="1316863"/>
                  </a:lnTo>
                  <a:lnTo>
                    <a:pt x="953516" y="1299718"/>
                  </a:lnTo>
                  <a:lnTo>
                    <a:pt x="994791" y="1279652"/>
                  </a:lnTo>
                  <a:lnTo>
                    <a:pt x="1034415" y="1257058"/>
                  </a:lnTo>
                  <a:lnTo>
                    <a:pt x="1072388" y="1231900"/>
                  </a:lnTo>
                  <a:lnTo>
                    <a:pt x="1108329" y="1204341"/>
                  </a:lnTo>
                  <a:lnTo>
                    <a:pt x="1142492" y="1174496"/>
                  </a:lnTo>
                  <a:lnTo>
                    <a:pt x="1174496" y="1142492"/>
                  </a:lnTo>
                  <a:lnTo>
                    <a:pt x="1204341" y="1108329"/>
                  </a:lnTo>
                  <a:lnTo>
                    <a:pt x="1231900" y="1072388"/>
                  </a:lnTo>
                  <a:lnTo>
                    <a:pt x="1257046" y="1034415"/>
                  </a:lnTo>
                  <a:lnTo>
                    <a:pt x="1279652" y="994791"/>
                  </a:lnTo>
                  <a:lnTo>
                    <a:pt x="1299718" y="953516"/>
                  </a:lnTo>
                  <a:lnTo>
                    <a:pt x="1316863" y="910844"/>
                  </a:lnTo>
                  <a:lnTo>
                    <a:pt x="1331214" y="866775"/>
                  </a:lnTo>
                  <a:lnTo>
                    <a:pt x="1342644" y="821309"/>
                  </a:lnTo>
                  <a:lnTo>
                    <a:pt x="1350899" y="774827"/>
                  </a:lnTo>
                  <a:lnTo>
                    <a:pt x="1355852" y="727329"/>
                  </a:lnTo>
                  <a:lnTo>
                    <a:pt x="1357630" y="6788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7276972" y="654176"/>
            <a:ext cx="1357630" cy="1357630"/>
            <a:chOff x="7276972" y="654176"/>
            <a:chExt cx="1357630" cy="1357630"/>
          </a:xfrm>
        </p:grpSpPr>
        <p:sp>
          <p:nvSpPr>
            <p:cNvPr id="14" name="object 14" descr=""/>
            <p:cNvSpPr/>
            <p:nvPr/>
          </p:nvSpPr>
          <p:spPr>
            <a:xfrm>
              <a:off x="7289672" y="666749"/>
              <a:ext cx="1332230" cy="1332230"/>
            </a:xfrm>
            <a:custGeom>
              <a:avLst/>
              <a:gdLst/>
              <a:ahLst/>
              <a:cxnLst/>
              <a:rect l="l" t="t" r="r" b="b"/>
              <a:pathLst>
                <a:path w="1332229" h="1332230">
                  <a:moveTo>
                    <a:pt x="666115" y="0"/>
                  </a:moveTo>
                  <a:lnTo>
                    <a:pt x="618490" y="1777"/>
                  </a:lnTo>
                  <a:lnTo>
                    <a:pt x="571880" y="6730"/>
                  </a:lnTo>
                  <a:lnTo>
                    <a:pt x="526160" y="14732"/>
                  </a:lnTo>
                  <a:lnTo>
                    <a:pt x="481710" y="25908"/>
                  </a:lnTo>
                  <a:lnTo>
                    <a:pt x="438403" y="40004"/>
                  </a:lnTo>
                  <a:lnTo>
                    <a:pt x="396494" y="56896"/>
                  </a:lnTo>
                  <a:lnTo>
                    <a:pt x="355980" y="76453"/>
                  </a:lnTo>
                  <a:lnTo>
                    <a:pt x="317119" y="98678"/>
                  </a:lnTo>
                  <a:lnTo>
                    <a:pt x="279907" y="123316"/>
                  </a:lnTo>
                  <a:lnTo>
                    <a:pt x="244601" y="150367"/>
                  </a:lnTo>
                  <a:lnTo>
                    <a:pt x="211074" y="179704"/>
                  </a:lnTo>
                  <a:lnTo>
                    <a:pt x="179577" y="211200"/>
                  </a:lnTo>
                  <a:lnTo>
                    <a:pt x="150368" y="244601"/>
                  </a:lnTo>
                  <a:lnTo>
                    <a:pt x="123317" y="280035"/>
                  </a:lnTo>
                  <a:lnTo>
                    <a:pt x="98678" y="317246"/>
                  </a:lnTo>
                  <a:lnTo>
                    <a:pt x="76453" y="356108"/>
                  </a:lnTo>
                  <a:lnTo>
                    <a:pt x="56769" y="396494"/>
                  </a:lnTo>
                  <a:lnTo>
                    <a:pt x="39877" y="438530"/>
                  </a:lnTo>
                  <a:lnTo>
                    <a:pt x="25907" y="481711"/>
                  </a:lnTo>
                  <a:lnTo>
                    <a:pt x="14731" y="526288"/>
                  </a:lnTo>
                  <a:lnTo>
                    <a:pt x="6603" y="571880"/>
                  </a:lnTo>
                  <a:lnTo>
                    <a:pt x="1650" y="618616"/>
                  </a:lnTo>
                  <a:lnTo>
                    <a:pt x="0" y="666114"/>
                  </a:lnTo>
                  <a:lnTo>
                    <a:pt x="1650" y="713739"/>
                  </a:lnTo>
                  <a:lnTo>
                    <a:pt x="6603" y="760349"/>
                  </a:lnTo>
                  <a:lnTo>
                    <a:pt x="14731" y="806069"/>
                  </a:lnTo>
                  <a:lnTo>
                    <a:pt x="25907" y="850519"/>
                  </a:lnTo>
                  <a:lnTo>
                    <a:pt x="39877" y="893826"/>
                  </a:lnTo>
                  <a:lnTo>
                    <a:pt x="56769" y="935736"/>
                  </a:lnTo>
                  <a:lnTo>
                    <a:pt x="76453" y="976249"/>
                  </a:lnTo>
                  <a:lnTo>
                    <a:pt x="98678" y="1015111"/>
                  </a:lnTo>
                  <a:lnTo>
                    <a:pt x="123317" y="1052322"/>
                  </a:lnTo>
                  <a:lnTo>
                    <a:pt x="150368" y="1087754"/>
                  </a:lnTo>
                  <a:lnTo>
                    <a:pt x="179577" y="1121155"/>
                  </a:lnTo>
                  <a:lnTo>
                    <a:pt x="211074" y="1152652"/>
                  </a:lnTo>
                  <a:lnTo>
                    <a:pt x="244601" y="1181989"/>
                  </a:lnTo>
                  <a:lnTo>
                    <a:pt x="279907" y="1208913"/>
                  </a:lnTo>
                  <a:lnTo>
                    <a:pt x="317119" y="1233677"/>
                  </a:lnTo>
                  <a:lnTo>
                    <a:pt x="355980" y="1255902"/>
                  </a:lnTo>
                  <a:lnTo>
                    <a:pt x="396494" y="1275461"/>
                  </a:lnTo>
                  <a:lnTo>
                    <a:pt x="438403" y="1292352"/>
                  </a:lnTo>
                  <a:lnTo>
                    <a:pt x="481710" y="1306449"/>
                  </a:lnTo>
                  <a:lnTo>
                    <a:pt x="526160" y="1317498"/>
                  </a:lnTo>
                  <a:lnTo>
                    <a:pt x="571880" y="1325626"/>
                  </a:lnTo>
                  <a:lnTo>
                    <a:pt x="618490" y="1330578"/>
                  </a:lnTo>
                  <a:lnTo>
                    <a:pt x="666115" y="1332229"/>
                  </a:lnTo>
                  <a:lnTo>
                    <a:pt x="713612" y="1330578"/>
                  </a:lnTo>
                  <a:lnTo>
                    <a:pt x="760349" y="1325626"/>
                  </a:lnTo>
                  <a:lnTo>
                    <a:pt x="805942" y="1317498"/>
                  </a:lnTo>
                  <a:lnTo>
                    <a:pt x="850519" y="1306449"/>
                  </a:lnTo>
                  <a:lnTo>
                    <a:pt x="893826" y="1292352"/>
                  </a:lnTo>
                  <a:lnTo>
                    <a:pt x="935735" y="1275461"/>
                  </a:lnTo>
                  <a:lnTo>
                    <a:pt x="976249" y="1255902"/>
                  </a:lnTo>
                  <a:lnTo>
                    <a:pt x="1015110" y="1233677"/>
                  </a:lnTo>
                  <a:lnTo>
                    <a:pt x="1052322" y="1208913"/>
                  </a:lnTo>
                  <a:lnTo>
                    <a:pt x="1087627" y="1181989"/>
                  </a:lnTo>
                  <a:lnTo>
                    <a:pt x="1121155" y="1152652"/>
                  </a:lnTo>
                  <a:lnTo>
                    <a:pt x="1152525" y="1121155"/>
                  </a:lnTo>
                  <a:lnTo>
                    <a:pt x="1181861" y="1087754"/>
                  </a:lnTo>
                  <a:lnTo>
                    <a:pt x="1208912" y="1052322"/>
                  </a:lnTo>
                  <a:lnTo>
                    <a:pt x="1233551" y="1015111"/>
                  </a:lnTo>
                  <a:lnTo>
                    <a:pt x="1255776" y="976249"/>
                  </a:lnTo>
                  <a:lnTo>
                    <a:pt x="1275333" y="935736"/>
                  </a:lnTo>
                  <a:lnTo>
                    <a:pt x="1292225" y="893826"/>
                  </a:lnTo>
                  <a:lnTo>
                    <a:pt x="1306322" y="850519"/>
                  </a:lnTo>
                  <a:lnTo>
                    <a:pt x="1317498" y="806069"/>
                  </a:lnTo>
                  <a:lnTo>
                    <a:pt x="1325626" y="760349"/>
                  </a:lnTo>
                  <a:lnTo>
                    <a:pt x="1330578" y="713739"/>
                  </a:lnTo>
                  <a:lnTo>
                    <a:pt x="1332229" y="666114"/>
                  </a:lnTo>
                  <a:lnTo>
                    <a:pt x="1330578" y="618616"/>
                  </a:lnTo>
                  <a:lnTo>
                    <a:pt x="1325626" y="571880"/>
                  </a:lnTo>
                  <a:lnTo>
                    <a:pt x="1317498" y="526288"/>
                  </a:lnTo>
                  <a:lnTo>
                    <a:pt x="1306322" y="481711"/>
                  </a:lnTo>
                  <a:lnTo>
                    <a:pt x="1292225" y="438530"/>
                  </a:lnTo>
                  <a:lnTo>
                    <a:pt x="1275333" y="396494"/>
                  </a:lnTo>
                  <a:lnTo>
                    <a:pt x="1255776" y="356108"/>
                  </a:lnTo>
                  <a:lnTo>
                    <a:pt x="1233551" y="317246"/>
                  </a:lnTo>
                  <a:lnTo>
                    <a:pt x="1208912" y="280035"/>
                  </a:lnTo>
                  <a:lnTo>
                    <a:pt x="1181861" y="244601"/>
                  </a:lnTo>
                  <a:lnTo>
                    <a:pt x="1152525" y="211200"/>
                  </a:lnTo>
                  <a:lnTo>
                    <a:pt x="1121155" y="179704"/>
                  </a:lnTo>
                  <a:lnTo>
                    <a:pt x="1087627" y="150367"/>
                  </a:lnTo>
                  <a:lnTo>
                    <a:pt x="1052322" y="123316"/>
                  </a:lnTo>
                  <a:lnTo>
                    <a:pt x="1015110" y="98678"/>
                  </a:lnTo>
                  <a:lnTo>
                    <a:pt x="976249" y="76453"/>
                  </a:lnTo>
                  <a:lnTo>
                    <a:pt x="935735" y="56896"/>
                  </a:lnTo>
                  <a:lnTo>
                    <a:pt x="893826" y="40004"/>
                  </a:lnTo>
                  <a:lnTo>
                    <a:pt x="850519" y="25908"/>
                  </a:lnTo>
                  <a:lnTo>
                    <a:pt x="805942" y="14732"/>
                  </a:lnTo>
                  <a:lnTo>
                    <a:pt x="760349" y="6730"/>
                  </a:lnTo>
                  <a:lnTo>
                    <a:pt x="713612" y="1777"/>
                  </a:lnTo>
                  <a:lnTo>
                    <a:pt x="666115" y="0"/>
                  </a:lnTo>
                  <a:close/>
                </a:path>
              </a:pathLst>
            </a:custGeom>
            <a:solidFill>
              <a:srgbClr val="EE41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276973" y="654176"/>
              <a:ext cx="1357630" cy="1357630"/>
            </a:xfrm>
            <a:custGeom>
              <a:avLst/>
              <a:gdLst/>
              <a:ahLst/>
              <a:cxnLst/>
              <a:rect l="l" t="t" r="r" b="b"/>
              <a:pathLst>
                <a:path w="1357629" h="1357630">
                  <a:moveTo>
                    <a:pt x="1357630" y="678688"/>
                  </a:moveTo>
                  <a:lnTo>
                    <a:pt x="1355852" y="630301"/>
                  </a:lnTo>
                  <a:lnTo>
                    <a:pt x="1350899" y="582676"/>
                  </a:lnTo>
                  <a:lnTo>
                    <a:pt x="1342644" y="536194"/>
                  </a:lnTo>
                  <a:lnTo>
                    <a:pt x="1332230" y="494893"/>
                  </a:lnTo>
                  <a:lnTo>
                    <a:pt x="1332230" y="678688"/>
                  </a:lnTo>
                  <a:lnTo>
                    <a:pt x="1330071" y="732282"/>
                  </a:lnTo>
                  <a:lnTo>
                    <a:pt x="1323594" y="784733"/>
                  </a:lnTo>
                  <a:lnTo>
                    <a:pt x="1313180" y="835787"/>
                  </a:lnTo>
                  <a:lnTo>
                    <a:pt x="1298829" y="885317"/>
                  </a:lnTo>
                  <a:lnTo>
                    <a:pt x="1280795" y="933069"/>
                  </a:lnTo>
                  <a:lnTo>
                    <a:pt x="1259332" y="979043"/>
                  </a:lnTo>
                  <a:lnTo>
                    <a:pt x="1234313" y="1022858"/>
                  </a:lnTo>
                  <a:lnTo>
                    <a:pt x="1206119" y="1064641"/>
                  </a:lnTo>
                  <a:lnTo>
                    <a:pt x="1174877" y="1104011"/>
                  </a:lnTo>
                  <a:lnTo>
                    <a:pt x="1140841" y="1140714"/>
                  </a:lnTo>
                  <a:lnTo>
                    <a:pt x="1104011" y="1174877"/>
                  </a:lnTo>
                  <a:lnTo>
                    <a:pt x="1064641" y="1206119"/>
                  </a:lnTo>
                  <a:lnTo>
                    <a:pt x="1022985" y="1234313"/>
                  </a:lnTo>
                  <a:lnTo>
                    <a:pt x="979043" y="1259205"/>
                  </a:lnTo>
                  <a:lnTo>
                    <a:pt x="933069" y="1280795"/>
                  </a:lnTo>
                  <a:lnTo>
                    <a:pt x="885317" y="1298829"/>
                  </a:lnTo>
                  <a:lnTo>
                    <a:pt x="835787" y="1313180"/>
                  </a:lnTo>
                  <a:lnTo>
                    <a:pt x="784733" y="1323594"/>
                  </a:lnTo>
                  <a:lnTo>
                    <a:pt x="732409" y="1329944"/>
                  </a:lnTo>
                  <a:lnTo>
                    <a:pt x="678815" y="1332103"/>
                  </a:lnTo>
                  <a:lnTo>
                    <a:pt x="625221" y="1329944"/>
                  </a:lnTo>
                  <a:lnTo>
                    <a:pt x="572770" y="1323594"/>
                  </a:lnTo>
                  <a:lnTo>
                    <a:pt x="521716" y="1313180"/>
                  </a:lnTo>
                  <a:lnTo>
                    <a:pt x="472313" y="1298829"/>
                  </a:lnTo>
                  <a:lnTo>
                    <a:pt x="424434" y="1280795"/>
                  </a:lnTo>
                  <a:lnTo>
                    <a:pt x="378587" y="1259205"/>
                  </a:lnTo>
                  <a:lnTo>
                    <a:pt x="334645" y="1234313"/>
                  </a:lnTo>
                  <a:lnTo>
                    <a:pt x="292862" y="1206119"/>
                  </a:lnTo>
                  <a:lnTo>
                    <a:pt x="253619" y="1174877"/>
                  </a:lnTo>
                  <a:lnTo>
                    <a:pt x="216789" y="1140714"/>
                  </a:lnTo>
                  <a:lnTo>
                    <a:pt x="182626" y="1104011"/>
                  </a:lnTo>
                  <a:lnTo>
                    <a:pt x="151511" y="1064641"/>
                  </a:lnTo>
                  <a:lnTo>
                    <a:pt x="123317" y="1022858"/>
                  </a:lnTo>
                  <a:lnTo>
                    <a:pt x="98298" y="979043"/>
                  </a:lnTo>
                  <a:lnTo>
                    <a:pt x="76708" y="933069"/>
                  </a:lnTo>
                  <a:lnTo>
                    <a:pt x="58674" y="885317"/>
                  </a:lnTo>
                  <a:lnTo>
                    <a:pt x="44323" y="835787"/>
                  </a:lnTo>
                  <a:lnTo>
                    <a:pt x="33909" y="784733"/>
                  </a:lnTo>
                  <a:lnTo>
                    <a:pt x="27559" y="732282"/>
                  </a:lnTo>
                  <a:lnTo>
                    <a:pt x="25400" y="678688"/>
                  </a:lnTo>
                  <a:lnTo>
                    <a:pt x="27559" y="625094"/>
                  </a:lnTo>
                  <a:lnTo>
                    <a:pt x="33909" y="572770"/>
                  </a:lnTo>
                  <a:lnTo>
                    <a:pt x="44323" y="521716"/>
                  </a:lnTo>
                  <a:lnTo>
                    <a:pt x="58674" y="472186"/>
                  </a:lnTo>
                  <a:lnTo>
                    <a:pt x="76708" y="424434"/>
                  </a:lnTo>
                  <a:lnTo>
                    <a:pt x="98298" y="378460"/>
                  </a:lnTo>
                  <a:lnTo>
                    <a:pt x="123317" y="334518"/>
                  </a:lnTo>
                  <a:lnTo>
                    <a:pt x="151511" y="292862"/>
                  </a:lnTo>
                  <a:lnTo>
                    <a:pt x="182626" y="253492"/>
                  </a:lnTo>
                  <a:lnTo>
                    <a:pt x="216789" y="216662"/>
                  </a:lnTo>
                  <a:lnTo>
                    <a:pt x="253619" y="182626"/>
                  </a:lnTo>
                  <a:lnTo>
                    <a:pt x="292862" y="151384"/>
                  </a:lnTo>
                  <a:lnTo>
                    <a:pt x="334645" y="123190"/>
                  </a:lnTo>
                  <a:lnTo>
                    <a:pt x="378587" y="98298"/>
                  </a:lnTo>
                  <a:lnTo>
                    <a:pt x="424434" y="76708"/>
                  </a:lnTo>
                  <a:lnTo>
                    <a:pt x="472313" y="58674"/>
                  </a:lnTo>
                  <a:lnTo>
                    <a:pt x="521716" y="44323"/>
                  </a:lnTo>
                  <a:lnTo>
                    <a:pt x="572770" y="33909"/>
                  </a:lnTo>
                  <a:lnTo>
                    <a:pt x="625221" y="27559"/>
                  </a:lnTo>
                  <a:lnTo>
                    <a:pt x="678815" y="25273"/>
                  </a:lnTo>
                  <a:lnTo>
                    <a:pt x="732409" y="27559"/>
                  </a:lnTo>
                  <a:lnTo>
                    <a:pt x="784733" y="33909"/>
                  </a:lnTo>
                  <a:lnTo>
                    <a:pt x="835787" y="44323"/>
                  </a:lnTo>
                  <a:lnTo>
                    <a:pt x="885317" y="58674"/>
                  </a:lnTo>
                  <a:lnTo>
                    <a:pt x="933069" y="76708"/>
                  </a:lnTo>
                  <a:lnTo>
                    <a:pt x="979043" y="98298"/>
                  </a:lnTo>
                  <a:lnTo>
                    <a:pt x="1022985" y="123190"/>
                  </a:lnTo>
                  <a:lnTo>
                    <a:pt x="1064641" y="151384"/>
                  </a:lnTo>
                  <a:lnTo>
                    <a:pt x="1104011" y="182626"/>
                  </a:lnTo>
                  <a:lnTo>
                    <a:pt x="1140841" y="216662"/>
                  </a:lnTo>
                  <a:lnTo>
                    <a:pt x="1174877" y="253492"/>
                  </a:lnTo>
                  <a:lnTo>
                    <a:pt x="1206119" y="292862"/>
                  </a:lnTo>
                  <a:lnTo>
                    <a:pt x="1234313" y="334518"/>
                  </a:lnTo>
                  <a:lnTo>
                    <a:pt x="1259332" y="378460"/>
                  </a:lnTo>
                  <a:lnTo>
                    <a:pt x="1280795" y="424434"/>
                  </a:lnTo>
                  <a:lnTo>
                    <a:pt x="1298829" y="472186"/>
                  </a:lnTo>
                  <a:lnTo>
                    <a:pt x="1313180" y="521716"/>
                  </a:lnTo>
                  <a:lnTo>
                    <a:pt x="1323594" y="572770"/>
                  </a:lnTo>
                  <a:lnTo>
                    <a:pt x="1330071" y="625094"/>
                  </a:lnTo>
                  <a:lnTo>
                    <a:pt x="1332230" y="678688"/>
                  </a:lnTo>
                  <a:lnTo>
                    <a:pt x="1332230" y="494893"/>
                  </a:lnTo>
                  <a:lnTo>
                    <a:pt x="1316863" y="446659"/>
                  </a:lnTo>
                  <a:lnTo>
                    <a:pt x="1299718" y="403987"/>
                  </a:lnTo>
                  <a:lnTo>
                    <a:pt x="1279652" y="362712"/>
                  </a:lnTo>
                  <a:lnTo>
                    <a:pt x="1257046" y="323088"/>
                  </a:lnTo>
                  <a:lnTo>
                    <a:pt x="1231900" y="285242"/>
                  </a:lnTo>
                  <a:lnTo>
                    <a:pt x="1204341" y="249174"/>
                  </a:lnTo>
                  <a:lnTo>
                    <a:pt x="1174496" y="215011"/>
                  </a:lnTo>
                  <a:lnTo>
                    <a:pt x="1142492" y="183007"/>
                  </a:lnTo>
                  <a:lnTo>
                    <a:pt x="1108329" y="153162"/>
                  </a:lnTo>
                  <a:lnTo>
                    <a:pt x="1072261" y="125603"/>
                  </a:lnTo>
                  <a:lnTo>
                    <a:pt x="1034415" y="100457"/>
                  </a:lnTo>
                  <a:lnTo>
                    <a:pt x="994791" y="77851"/>
                  </a:lnTo>
                  <a:lnTo>
                    <a:pt x="953516" y="57912"/>
                  </a:lnTo>
                  <a:lnTo>
                    <a:pt x="910844" y="40640"/>
                  </a:lnTo>
                  <a:lnTo>
                    <a:pt x="866775" y="26289"/>
                  </a:lnTo>
                  <a:lnTo>
                    <a:pt x="821309" y="14986"/>
                  </a:lnTo>
                  <a:lnTo>
                    <a:pt x="774827" y="6731"/>
                  </a:lnTo>
                  <a:lnTo>
                    <a:pt x="727329" y="1651"/>
                  </a:lnTo>
                  <a:lnTo>
                    <a:pt x="678815" y="0"/>
                  </a:lnTo>
                  <a:lnTo>
                    <a:pt x="630301" y="1651"/>
                  </a:lnTo>
                  <a:lnTo>
                    <a:pt x="582803" y="6731"/>
                  </a:lnTo>
                  <a:lnTo>
                    <a:pt x="536194" y="14986"/>
                  </a:lnTo>
                  <a:lnTo>
                    <a:pt x="490855" y="26289"/>
                  </a:lnTo>
                  <a:lnTo>
                    <a:pt x="446786" y="40640"/>
                  </a:lnTo>
                  <a:lnTo>
                    <a:pt x="403987" y="57912"/>
                  </a:lnTo>
                  <a:lnTo>
                    <a:pt x="362839" y="77851"/>
                  </a:lnTo>
                  <a:lnTo>
                    <a:pt x="323215" y="100457"/>
                  </a:lnTo>
                  <a:lnTo>
                    <a:pt x="285242" y="125603"/>
                  </a:lnTo>
                  <a:lnTo>
                    <a:pt x="249174" y="153162"/>
                  </a:lnTo>
                  <a:lnTo>
                    <a:pt x="215138" y="183007"/>
                  </a:lnTo>
                  <a:lnTo>
                    <a:pt x="183007" y="215011"/>
                  </a:lnTo>
                  <a:lnTo>
                    <a:pt x="153162" y="249174"/>
                  </a:lnTo>
                  <a:lnTo>
                    <a:pt x="125603" y="285242"/>
                  </a:lnTo>
                  <a:lnTo>
                    <a:pt x="100457" y="323088"/>
                  </a:lnTo>
                  <a:lnTo>
                    <a:pt x="77851" y="362712"/>
                  </a:lnTo>
                  <a:lnTo>
                    <a:pt x="57912" y="403987"/>
                  </a:lnTo>
                  <a:lnTo>
                    <a:pt x="40640" y="446659"/>
                  </a:lnTo>
                  <a:lnTo>
                    <a:pt x="26289" y="490855"/>
                  </a:lnTo>
                  <a:lnTo>
                    <a:pt x="14986" y="536194"/>
                  </a:lnTo>
                  <a:lnTo>
                    <a:pt x="6731" y="582676"/>
                  </a:lnTo>
                  <a:lnTo>
                    <a:pt x="1651" y="630301"/>
                  </a:lnTo>
                  <a:lnTo>
                    <a:pt x="0" y="678688"/>
                  </a:lnTo>
                  <a:lnTo>
                    <a:pt x="1651" y="727202"/>
                  </a:lnTo>
                  <a:lnTo>
                    <a:pt x="6731" y="774827"/>
                  </a:lnTo>
                  <a:lnTo>
                    <a:pt x="14986" y="821309"/>
                  </a:lnTo>
                  <a:lnTo>
                    <a:pt x="26289" y="866648"/>
                  </a:lnTo>
                  <a:lnTo>
                    <a:pt x="40640" y="910717"/>
                  </a:lnTo>
                  <a:lnTo>
                    <a:pt x="57912" y="953516"/>
                  </a:lnTo>
                  <a:lnTo>
                    <a:pt x="77851" y="994791"/>
                  </a:lnTo>
                  <a:lnTo>
                    <a:pt x="100457" y="1034415"/>
                  </a:lnTo>
                  <a:lnTo>
                    <a:pt x="125603" y="1072261"/>
                  </a:lnTo>
                  <a:lnTo>
                    <a:pt x="153162" y="1108329"/>
                  </a:lnTo>
                  <a:lnTo>
                    <a:pt x="183007" y="1142492"/>
                  </a:lnTo>
                  <a:lnTo>
                    <a:pt x="215138" y="1174496"/>
                  </a:lnTo>
                  <a:lnTo>
                    <a:pt x="249174" y="1204341"/>
                  </a:lnTo>
                  <a:lnTo>
                    <a:pt x="285242" y="1231900"/>
                  </a:lnTo>
                  <a:lnTo>
                    <a:pt x="323215" y="1257046"/>
                  </a:lnTo>
                  <a:lnTo>
                    <a:pt x="362839" y="1279652"/>
                  </a:lnTo>
                  <a:lnTo>
                    <a:pt x="403987" y="1299591"/>
                  </a:lnTo>
                  <a:lnTo>
                    <a:pt x="446786" y="1316863"/>
                  </a:lnTo>
                  <a:lnTo>
                    <a:pt x="490855" y="1331214"/>
                  </a:lnTo>
                  <a:lnTo>
                    <a:pt x="536194" y="1342517"/>
                  </a:lnTo>
                  <a:lnTo>
                    <a:pt x="582803" y="1350772"/>
                  </a:lnTo>
                  <a:lnTo>
                    <a:pt x="630301" y="1355852"/>
                  </a:lnTo>
                  <a:lnTo>
                    <a:pt x="678815" y="1357503"/>
                  </a:lnTo>
                  <a:lnTo>
                    <a:pt x="727329" y="1355852"/>
                  </a:lnTo>
                  <a:lnTo>
                    <a:pt x="774827" y="1350772"/>
                  </a:lnTo>
                  <a:lnTo>
                    <a:pt x="821309" y="1342517"/>
                  </a:lnTo>
                  <a:lnTo>
                    <a:pt x="866775" y="1331214"/>
                  </a:lnTo>
                  <a:lnTo>
                    <a:pt x="910844" y="1316863"/>
                  </a:lnTo>
                  <a:lnTo>
                    <a:pt x="953516" y="1299591"/>
                  </a:lnTo>
                  <a:lnTo>
                    <a:pt x="994791" y="1279652"/>
                  </a:lnTo>
                  <a:lnTo>
                    <a:pt x="1034415" y="1257046"/>
                  </a:lnTo>
                  <a:lnTo>
                    <a:pt x="1072261" y="1231900"/>
                  </a:lnTo>
                  <a:lnTo>
                    <a:pt x="1108329" y="1204341"/>
                  </a:lnTo>
                  <a:lnTo>
                    <a:pt x="1142492" y="1174496"/>
                  </a:lnTo>
                  <a:lnTo>
                    <a:pt x="1174496" y="1142492"/>
                  </a:lnTo>
                  <a:lnTo>
                    <a:pt x="1204341" y="1108329"/>
                  </a:lnTo>
                  <a:lnTo>
                    <a:pt x="1231900" y="1072261"/>
                  </a:lnTo>
                  <a:lnTo>
                    <a:pt x="1257046" y="1034415"/>
                  </a:lnTo>
                  <a:lnTo>
                    <a:pt x="1279652" y="994791"/>
                  </a:lnTo>
                  <a:lnTo>
                    <a:pt x="1299718" y="953516"/>
                  </a:lnTo>
                  <a:lnTo>
                    <a:pt x="1316863" y="910717"/>
                  </a:lnTo>
                  <a:lnTo>
                    <a:pt x="1331214" y="866648"/>
                  </a:lnTo>
                  <a:lnTo>
                    <a:pt x="1342644" y="821309"/>
                  </a:lnTo>
                  <a:lnTo>
                    <a:pt x="1350899" y="774827"/>
                  </a:lnTo>
                  <a:lnTo>
                    <a:pt x="1355852" y="727202"/>
                  </a:lnTo>
                  <a:lnTo>
                    <a:pt x="1357630" y="6786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7373493" y="3808857"/>
            <a:ext cx="129159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100"/>
              </a:spcBef>
            </a:pPr>
            <a:r>
              <a:rPr dirty="0" sz="1700" spc="-10" b="1">
                <a:solidFill>
                  <a:srgbClr val="0066B3"/>
                </a:solidFill>
                <a:latin typeface="Arial"/>
                <a:cs typeface="Arial"/>
              </a:rPr>
              <a:t>Площадь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700" spc="-10" b="1">
                <a:solidFill>
                  <a:srgbClr val="0066B3"/>
                </a:solidFill>
                <a:latin typeface="Arial"/>
                <a:cs typeface="Arial"/>
              </a:rPr>
              <a:t>территории</a:t>
            </a:r>
            <a:endParaRPr sz="17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458202" y="2573273"/>
            <a:ext cx="1014094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3779"/>
              </a:lnSpc>
              <a:spcBef>
                <a:spcPts val="100"/>
              </a:spcBef>
            </a:pPr>
            <a:r>
              <a:rPr dirty="0" sz="3300" spc="-25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r>
              <a:rPr dirty="0" sz="3300" spc="-4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-25">
                <a:solidFill>
                  <a:srgbClr val="FFFFFF"/>
                </a:solidFill>
                <a:latin typeface="Microsoft Sans Serif"/>
                <a:cs typeface="Microsoft Sans Serif"/>
              </a:rPr>
              <a:t>5</a:t>
            </a:r>
            <a:r>
              <a:rPr dirty="0" sz="3300" spc="-4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dirty="0" sz="3300" spc="-4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-50">
                <a:solidFill>
                  <a:srgbClr val="FFFFFF"/>
                </a:solidFill>
                <a:latin typeface="Microsoft Sans Serif"/>
                <a:cs typeface="Microsoft Sans Serif"/>
              </a:rPr>
              <a:t>7</a:t>
            </a:r>
            <a:endParaRPr sz="3300">
              <a:latin typeface="Microsoft Sans Serif"/>
              <a:cs typeface="Microsoft Sans Serif"/>
            </a:endParaRPr>
          </a:p>
          <a:p>
            <a:pPr algn="ctr" marR="47625">
              <a:lnSpc>
                <a:spcPts val="1260"/>
              </a:lnSpc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тыс. кв. 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км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88265">
              <a:lnSpc>
                <a:spcPts val="3720"/>
              </a:lnSpc>
              <a:spcBef>
                <a:spcPts val="105"/>
              </a:spcBef>
            </a:pPr>
            <a:r>
              <a:rPr dirty="0" spc="-20"/>
              <a:t>39,8</a:t>
            </a:r>
          </a:p>
          <a:p>
            <a:pPr marL="12700">
              <a:lnSpc>
                <a:spcPts val="1320"/>
              </a:lnSpc>
            </a:pPr>
            <a:r>
              <a:rPr dirty="0" sz="1200"/>
              <a:t>тыс.</a:t>
            </a:r>
            <a:r>
              <a:rPr dirty="0" sz="1200" spc="-60"/>
              <a:t> </a:t>
            </a:r>
            <a:r>
              <a:rPr dirty="0" sz="1200" spc="-10"/>
              <a:t>человек</a:t>
            </a:r>
            <a:endParaRPr sz="1200"/>
          </a:p>
        </p:txBody>
      </p:sp>
      <p:sp>
        <p:nvSpPr>
          <p:cNvPr id="19" name="object 19" descr=""/>
          <p:cNvSpPr txBox="1"/>
          <p:nvPr/>
        </p:nvSpPr>
        <p:spPr>
          <a:xfrm>
            <a:off x="524357" y="638302"/>
            <a:ext cx="4130040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b="1">
                <a:solidFill>
                  <a:srgbClr val="FFFFFF"/>
                </a:solidFill>
                <a:latin typeface="Arial"/>
                <a:cs typeface="Arial"/>
              </a:rPr>
              <a:t>Общие</a:t>
            </a:r>
            <a:r>
              <a:rPr dirty="0" sz="2500" spc="1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65" b="1">
                <a:solidFill>
                  <a:srgbClr val="FFFFFF"/>
                </a:solidFill>
                <a:latin typeface="Arial"/>
                <a:cs typeface="Arial"/>
              </a:rPr>
              <a:t>сведения</a:t>
            </a:r>
            <a:r>
              <a:rPr dirty="0" sz="25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b="1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dirty="0" sz="25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10" b="1">
                <a:solidFill>
                  <a:srgbClr val="FFFFFF"/>
                </a:solidFill>
                <a:latin typeface="Arial"/>
                <a:cs typeface="Arial"/>
              </a:rPr>
              <a:t>районе</a:t>
            </a:r>
            <a:endParaRPr sz="25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4191380" y="1061084"/>
            <a:ext cx="1988185" cy="285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00" b="1">
                <a:solidFill>
                  <a:srgbClr val="0066B3"/>
                </a:solidFill>
                <a:latin typeface="Arial"/>
                <a:cs typeface="Arial"/>
              </a:rPr>
              <a:t>Структура</a:t>
            </a:r>
            <a:r>
              <a:rPr dirty="0" sz="1700" spc="110" b="1">
                <a:solidFill>
                  <a:srgbClr val="0066B3"/>
                </a:solidFill>
                <a:latin typeface="Arial"/>
                <a:cs typeface="Arial"/>
              </a:rPr>
              <a:t> </a:t>
            </a:r>
            <a:r>
              <a:rPr dirty="0" sz="1700" spc="-10" b="1">
                <a:solidFill>
                  <a:srgbClr val="0066B3"/>
                </a:solidFill>
                <a:latin typeface="Arial"/>
                <a:cs typeface="Arial"/>
              </a:rPr>
              <a:t>земель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7302500" y="2349500"/>
            <a:ext cx="1357630" cy="1357630"/>
            <a:chOff x="7302500" y="2349500"/>
            <a:chExt cx="1357630" cy="1357630"/>
          </a:xfrm>
        </p:grpSpPr>
        <p:pic>
          <p:nvPicPr>
            <p:cNvPr id="22" name="object 2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3825" y="3637217"/>
              <a:ext cx="475068" cy="69912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7302500" y="2349499"/>
              <a:ext cx="1357630" cy="1357630"/>
            </a:xfrm>
            <a:custGeom>
              <a:avLst/>
              <a:gdLst/>
              <a:ahLst/>
              <a:cxnLst/>
              <a:rect l="l" t="t" r="r" b="b"/>
              <a:pathLst>
                <a:path w="1357629" h="1357629">
                  <a:moveTo>
                    <a:pt x="1357630" y="678815"/>
                  </a:moveTo>
                  <a:lnTo>
                    <a:pt x="1355852" y="630301"/>
                  </a:lnTo>
                  <a:lnTo>
                    <a:pt x="1350899" y="582803"/>
                  </a:lnTo>
                  <a:lnTo>
                    <a:pt x="1342644" y="536194"/>
                  </a:lnTo>
                  <a:lnTo>
                    <a:pt x="1332230" y="494893"/>
                  </a:lnTo>
                  <a:lnTo>
                    <a:pt x="1332230" y="678815"/>
                  </a:lnTo>
                  <a:lnTo>
                    <a:pt x="1330071" y="732409"/>
                  </a:lnTo>
                  <a:lnTo>
                    <a:pt x="1323594" y="784860"/>
                  </a:lnTo>
                  <a:lnTo>
                    <a:pt x="1313180" y="835787"/>
                  </a:lnTo>
                  <a:lnTo>
                    <a:pt x="1298956" y="885317"/>
                  </a:lnTo>
                  <a:lnTo>
                    <a:pt x="1280922" y="933196"/>
                  </a:lnTo>
                  <a:lnTo>
                    <a:pt x="1259332" y="979043"/>
                  </a:lnTo>
                  <a:lnTo>
                    <a:pt x="1234313" y="1022985"/>
                  </a:lnTo>
                  <a:lnTo>
                    <a:pt x="1206119" y="1064641"/>
                  </a:lnTo>
                  <a:lnTo>
                    <a:pt x="1174877" y="1104011"/>
                  </a:lnTo>
                  <a:lnTo>
                    <a:pt x="1140841" y="1140841"/>
                  </a:lnTo>
                  <a:lnTo>
                    <a:pt x="1104011" y="1174877"/>
                  </a:lnTo>
                  <a:lnTo>
                    <a:pt x="1064641" y="1206131"/>
                  </a:lnTo>
                  <a:lnTo>
                    <a:pt x="1022985" y="1234313"/>
                  </a:lnTo>
                  <a:lnTo>
                    <a:pt x="979043" y="1259332"/>
                  </a:lnTo>
                  <a:lnTo>
                    <a:pt x="933069" y="1280922"/>
                  </a:lnTo>
                  <a:lnTo>
                    <a:pt x="885317" y="1298956"/>
                  </a:lnTo>
                  <a:lnTo>
                    <a:pt x="835787" y="1313180"/>
                  </a:lnTo>
                  <a:lnTo>
                    <a:pt x="784733" y="1323594"/>
                  </a:lnTo>
                  <a:lnTo>
                    <a:pt x="732409" y="1330071"/>
                  </a:lnTo>
                  <a:lnTo>
                    <a:pt x="678815" y="1332230"/>
                  </a:lnTo>
                  <a:lnTo>
                    <a:pt x="625221" y="1330071"/>
                  </a:lnTo>
                  <a:lnTo>
                    <a:pt x="572770" y="1323594"/>
                  </a:lnTo>
                  <a:lnTo>
                    <a:pt x="521716" y="1313180"/>
                  </a:lnTo>
                  <a:lnTo>
                    <a:pt x="472313" y="1298956"/>
                  </a:lnTo>
                  <a:lnTo>
                    <a:pt x="424434" y="1280922"/>
                  </a:lnTo>
                  <a:lnTo>
                    <a:pt x="378587" y="1259332"/>
                  </a:lnTo>
                  <a:lnTo>
                    <a:pt x="334645" y="1234313"/>
                  </a:lnTo>
                  <a:lnTo>
                    <a:pt x="292862" y="1206131"/>
                  </a:lnTo>
                  <a:lnTo>
                    <a:pt x="253619" y="1174877"/>
                  </a:lnTo>
                  <a:lnTo>
                    <a:pt x="216789" y="1140841"/>
                  </a:lnTo>
                  <a:lnTo>
                    <a:pt x="182626" y="1104011"/>
                  </a:lnTo>
                  <a:lnTo>
                    <a:pt x="151511" y="1064641"/>
                  </a:lnTo>
                  <a:lnTo>
                    <a:pt x="123317" y="1022985"/>
                  </a:lnTo>
                  <a:lnTo>
                    <a:pt x="98298" y="979043"/>
                  </a:lnTo>
                  <a:lnTo>
                    <a:pt x="76708" y="933196"/>
                  </a:lnTo>
                  <a:lnTo>
                    <a:pt x="58674" y="885317"/>
                  </a:lnTo>
                  <a:lnTo>
                    <a:pt x="44450" y="835787"/>
                  </a:lnTo>
                  <a:lnTo>
                    <a:pt x="33909" y="784860"/>
                  </a:lnTo>
                  <a:lnTo>
                    <a:pt x="27559" y="732409"/>
                  </a:lnTo>
                  <a:lnTo>
                    <a:pt x="25400" y="678815"/>
                  </a:lnTo>
                  <a:lnTo>
                    <a:pt x="27559" y="625221"/>
                  </a:lnTo>
                  <a:lnTo>
                    <a:pt x="33909" y="572770"/>
                  </a:lnTo>
                  <a:lnTo>
                    <a:pt x="44450" y="521716"/>
                  </a:lnTo>
                  <a:lnTo>
                    <a:pt x="58674" y="472313"/>
                  </a:lnTo>
                  <a:lnTo>
                    <a:pt x="76708" y="424434"/>
                  </a:lnTo>
                  <a:lnTo>
                    <a:pt x="98298" y="378587"/>
                  </a:lnTo>
                  <a:lnTo>
                    <a:pt x="123317" y="334645"/>
                  </a:lnTo>
                  <a:lnTo>
                    <a:pt x="151511" y="292989"/>
                  </a:lnTo>
                  <a:lnTo>
                    <a:pt x="182626" y="253619"/>
                  </a:lnTo>
                  <a:lnTo>
                    <a:pt x="216789" y="216789"/>
                  </a:lnTo>
                  <a:lnTo>
                    <a:pt x="253619" y="182753"/>
                  </a:lnTo>
                  <a:lnTo>
                    <a:pt x="292862" y="151511"/>
                  </a:lnTo>
                  <a:lnTo>
                    <a:pt x="334645" y="123317"/>
                  </a:lnTo>
                  <a:lnTo>
                    <a:pt x="378587" y="98298"/>
                  </a:lnTo>
                  <a:lnTo>
                    <a:pt x="424434" y="76708"/>
                  </a:lnTo>
                  <a:lnTo>
                    <a:pt x="472313" y="58674"/>
                  </a:lnTo>
                  <a:lnTo>
                    <a:pt x="521716" y="44450"/>
                  </a:lnTo>
                  <a:lnTo>
                    <a:pt x="572770" y="33909"/>
                  </a:lnTo>
                  <a:lnTo>
                    <a:pt x="625221" y="27559"/>
                  </a:lnTo>
                  <a:lnTo>
                    <a:pt x="678815" y="25400"/>
                  </a:lnTo>
                  <a:lnTo>
                    <a:pt x="732409" y="27559"/>
                  </a:lnTo>
                  <a:lnTo>
                    <a:pt x="784733" y="33909"/>
                  </a:lnTo>
                  <a:lnTo>
                    <a:pt x="835787" y="44450"/>
                  </a:lnTo>
                  <a:lnTo>
                    <a:pt x="885317" y="58674"/>
                  </a:lnTo>
                  <a:lnTo>
                    <a:pt x="933069" y="76708"/>
                  </a:lnTo>
                  <a:lnTo>
                    <a:pt x="979043" y="98298"/>
                  </a:lnTo>
                  <a:lnTo>
                    <a:pt x="1022985" y="123317"/>
                  </a:lnTo>
                  <a:lnTo>
                    <a:pt x="1064641" y="151511"/>
                  </a:lnTo>
                  <a:lnTo>
                    <a:pt x="1104011" y="182753"/>
                  </a:lnTo>
                  <a:lnTo>
                    <a:pt x="1140841" y="216789"/>
                  </a:lnTo>
                  <a:lnTo>
                    <a:pt x="1174877" y="253619"/>
                  </a:lnTo>
                  <a:lnTo>
                    <a:pt x="1206119" y="292989"/>
                  </a:lnTo>
                  <a:lnTo>
                    <a:pt x="1234313" y="334645"/>
                  </a:lnTo>
                  <a:lnTo>
                    <a:pt x="1259332" y="378587"/>
                  </a:lnTo>
                  <a:lnTo>
                    <a:pt x="1280922" y="424434"/>
                  </a:lnTo>
                  <a:lnTo>
                    <a:pt x="1298956" y="472313"/>
                  </a:lnTo>
                  <a:lnTo>
                    <a:pt x="1313180" y="521716"/>
                  </a:lnTo>
                  <a:lnTo>
                    <a:pt x="1323594" y="572770"/>
                  </a:lnTo>
                  <a:lnTo>
                    <a:pt x="1330071" y="625221"/>
                  </a:lnTo>
                  <a:lnTo>
                    <a:pt x="1332230" y="678815"/>
                  </a:lnTo>
                  <a:lnTo>
                    <a:pt x="1332230" y="494893"/>
                  </a:lnTo>
                  <a:lnTo>
                    <a:pt x="1316863" y="446786"/>
                  </a:lnTo>
                  <a:lnTo>
                    <a:pt x="1299718" y="403987"/>
                  </a:lnTo>
                  <a:lnTo>
                    <a:pt x="1279652" y="362839"/>
                  </a:lnTo>
                  <a:lnTo>
                    <a:pt x="1257046" y="323215"/>
                  </a:lnTo>
                  <a:lnTo>
                    <a:pt x="1231900" y="285242"/>
                  </a:lnTo>
                  <a:lnTo>
                    <a:pt x="1204341" y="249174"/>
                  </a:lnTo>
                  <a:lnTo>
                    <a:pt x="1174496" y="215138"/>
                  </a:lnTo>
                  <a:lnTo>
                    <a:pt x="1142492" y="183007"/>
                  </a:lnTo>
                  <a:lnTo>
                    <a:pt x="1108329" y="153162"/>
                  </a:lnTo>
                  <a:lnTo>
                    <a:pt x="1072388" y="125603"/>
                  </a:lnTo>
                  <a:lnTo>
                    <a:pt x="1034415" y="100457"/>
                  </a:lnTo>
                  <a:lnTo>
                    <a:pt x="994791" y="77851"/>
                  </a:lnTo>
                  <a:lnTo>
                    <a:pt x="953516" y="57912"/>
                  </a:lnTo>
                  <a:lnTo>
                    <a:pt x="910844" y="40767"/>
                  </a:lnTo>
                  <a:lnTo>
                    <a:pt x="866775" y="26416"/>
                  </a:lnTo>
                  <a:lnTo>
                    <a:pt x="821309" y="14986"/>
                  </a:lnTo>
                  <a:lnTo>
                    <a:pt x="774827" y="6731"/>
                  </a:lnTo>
                  <a:lnTo>
                    <a:pt x="727329" y="1778"/>
                  </a:lnTo>
                  <a:lnTo>
                    <a:pt x="678815" y="0"/>
                  </a:lnTo>
                  <a:lnTo>
                    <a:pt x="630301" y="1778"/>
                  </a:lnTo>
                  <a:lnTo>
                    <a:pt x="582803" y="6731"/>
                  </a:lnTo>
                  <a:lnTo>
                    <a:pt x="536194" y="14986"/>
                  </a:lnTo>
                  <a:lnTo>
                    <a:pt x="490855" y="26416"/>
                  </a:lnTo>
                  <a:lnTo>
                    <a:pt x="446786" y="40767"/>
                  </a:lnTo>
                  <a:lnTo>
                    <a:pt x="403987" y="57912"/>
                  </a:lnTo>
                  <a:lnTo>
                    <a:pt x="362839" y="77851"/>
                  </a:lnTo>
                  <a:lnTo>
                    <a:pt x="323215" y="100457"/>
                  </a:lnTo>
                  <a:lnTo>
                    <a:pt x="285242" y="125603"/>
                  </a:lnTo>
                  <a:lnTo>
                    <a:pt x="249174" y="153162"/>
                  </a:lnTo>
                  <a:lnTo>
                    <a:pt x="215138" y="183007"/>
                  </a:lnTo>
                  <a:lnTo>
                    <a:pt x="183007" y="215138"/>
                  </a:lnTo>
                  <a:lnTo>
                    <a:pt x="153162" y="249174"/>
                  </a:lnTo>
                  <a:lnTo>
                    <a:pt x="125603" y="285242"/>
                  </a:lnTo>
                  <a:lnTo>
                    <a:pt x="100457" y="323215"/>
                  </a:lnTo>
                  <a:lnTo>
                    <a:pt x="77851" y="362839"/>
                  </a:lnTo>
                  <a:lnTo>
                    <a:pt x="57912" y="403987"/>
                  </a:lnTo>
                  <a:lnTo>
                    <a:pt x="40640" y="446786"/>
                  </a:lnTo>
                  <a:lnTo>
                    <a:pt x="26416" y="490855"/>
                  </a:lnTo>
                  <a:lnTo>
                    <a:pt x="14986" y="536194"/>
                  </a:lnTo>
                  <a:lnTo>
                    <a:pt x="6731" y="582803"/>
                  </a:lnTo>
                  <a:lnTo>
                    <a:pt x="1651" y="630301"/>
                  </a:lnTo>
                  <a:lnTo>
                    <a:pt x="0" y="678815"/>
                  </a:lnTo>
                  <a:lnTo>
                    <a:pt x="1651" y="727329"/>
                  </a:lnTo>
                  <a:lnTo>
                    <a:pt x="6731" y="774827"/>
                  </a:lnTo>
                  <a:lnTo>
                    <a:pt x="14986" y="821309"/>
                  </a:lnTo>
                  <a:lnTo>
                    <a:pt x="26416" y="866775"/>
                  </a:lnTo>
                  <a:lnTo>
                    <a:pt x="40640" y="910844"/>
                  </a:lnTo>
                  <a:lnTo>
                    <a:pt x="57912" y="953516"/>
                  </a:lnTo>
                  <a:lnTo>
                    <a:pt x="77851" y="994791"/>
                  </a:lnTo>
                  <a:lnTo>
                    <a:pt x="100457" y="1034415"/>
                  </a:lnTo>
                  <a:lnTo>
                    <a:pt x="125603" y="1072388"/>
                  </a:lnTo>
                  <a:lnTo>
                    <a:pt x="153162" y="1108456"/>
                  </a:lnTo>
                  <a:lnTo>
                    <a:pt x="183007" y="1142492"/>
                  </a:lnTo>
                  <a:lnTo>
                    <a:pt x="215138" y="1174496"/>
                  </a:lnTo>
                  <a:lnTo>
                    <a:pt x="249174" y="1204341"/>
                  </a:lnTo>
                  <a:lnTo>
                    <a:pt x="285242" y="1231900"/>
                  </a:lnTo>
                  <a:lnTo>
                    <a:pt x="323215" y="1257058"/>
                  </a:lnTo>
                  <a:lnTo>
                    <a:pt x="362839" y="1279652"/>
                  </a:lnTo>
                  <a:lnTo>
                    <a:pt x="403987" y="1299718"/>
                  </a:lnTo>
                  <a:lnTo>
                    <a:pt x="446786" y="1316863"/>
                  </a:lnTo>
                  <a:lnTo>
                    <a:pt x="490855" y="1331214"/>
                  </a:lnTo>
                  <a:lnTo>
                    <a:pt x="536194" y="1342644"/>
                  </a:lnTo>
                  <a:lnTo>
                    <a:pt x="582803" y="1350899"/>
                  </a:lnTo>
                  <a:lnTo>
                    <a:pt x="630301" y="1355852"/>
                  </a:lnTo>
                  <a:lnTo>
                    <a:pt x="678815" y="1357630"/>
                  </a:lnTo>
                  <a:lnTo>
                    <a:pt x="727329" y="1355852"/>
                  </a:lnTo>
                  <a:lnTo>
                    <a:pt x="774827" y="1350899"/>
                  </a:lnTo>
                  <a:lnTo>
                    <a:pt x="821309" y="1342644"/>
                  </a:lnTo>
                  <a:lnTo>
                    <a:pt x="866775" y="1331214"/>
                  </a:lnTo>
                  <a:lnTo>
                    <a:pt x="910844" y="1316863"/>
                  </a:lnTo>
                  <a:lnTo>
                    <a:pt x="953516" y="1299718"/>
                  </a:lnTo>
                  <a:lnTo>
                    <a:pt x="994791" y="1279652"/>
                  </a:lnTo>
                  <a:lnTo>
                    <a:pt x="1034415" y="1257058"/>
                  </a:lnTo>
                  <a:lnTo>
                    <a:pt x="1072388" y="1231900"/>
                  </a:lnTo>
                  <a:lnTo>
                    <a:pt x="1108329" y="1204341"/>
                  </a:lnTo>
                  <a:lnTo>
                    <a:pt x="1142492" y="1174496"/>
                  </a:lnTo>
                  <a:lnTo>
                    <a:pt x="1174496" y="1142492"/>
                  </a:lnTo>
                  <a:lnTo>
                    <a:pt x="1204341" y="1108456"/>
                  </a:lnTo>
                  <a:lnTo>
                    <a:pt x="1231900" y="1072388"/>
                  </a:lnTo>
                  <a:lnTo>
                    <a:pt x="1257046" y="1034415"/>
                  </a:lnTo>
                  <a:lnTo>
                    <a:pt x="1279652" y="994791"/>
                  </a:lnTo>
                  <a:lnTo>
                    <a:pt x="1299718" y="953516"/>
                  </a:lnTo>
                  <a:lnTo>
                    <a:pt x="1316863" y="910844"/>
                  </a:lnTo>
                  <a:lnTo>
                    <a:pt x="1331214" y="866775"/>
                  </a:lnTo>
                  <a:lnTo>
                    <a:pt x="1342644" y="821309"/>
                  </a:lnTo>
                  <a:lnTo>
                    <a:pt x="1350899" y="774827"/>
                  </a:lnTo>
                  <a:lnTo>
                    <a:pt x="1355852" y="727329"/>
                  </a:lnTo>
                  <a:lnTo>
                    <a:pt x="1357630" y="678815"/>
                  </a:lnTo>
                  <a:close/>
                </a:path>
              </a:pathLst>
            </a:custGeom>
            <a:solidFill>
              <a:srgbClr val="0066B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 descr=""/>
          <p:cNvGrpSpPr/>
          <p:nvPr/>
        </p:nvGrpSpPr>
        <p:grpSpPr>
          <a:xfrm>
            <a:off x="7276972" y="654176"/>
            <a:ext cx="1357630" cy="1522095"/>
            <a:chOff x="7276972" y="654176"/>
            <a:chExt cx="1357630" cy="1522095"/>
          </a:xfrm>
        </p:grpSpPr>
        <p:pic>
          <p:nvPicPr>
            <p:cNvPr id="25" name="object 2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18170" y="1587182"/>
              <a:ext cx="475068" cy="588962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18170" y="1941767"/>
              <a:ext cx="475068" cy="69912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7276973" y="654176"/>
              <a:ext cx="1357630" cy="1357630"/>
            </a:xfrm>
            <a:custGeom>
              <a:avLst/>
              <a:gdLst/>
              <a:ahLst/>
              <a:cxnLst/>
              <a:rect l="l" t="t" r="r" b="b"/>
              <a:pathLst>
                <a:path w="1357629" h="1357630">
                  <a:moveTo>
                    <a:pt x="1357630" y="678688"/>
                  </a:moveTo>
                  <a:lnTo>
                    <a:pt x="1355852" y="630301"/>
                  </a:lnTo>
                  <a:lnTo>
                    <a:pt x="1350899" y="582676"/>
                  </a:lnTo>
                  <a:lnTo>
                    <a:pt x="1342644" y="536194"/>
                  </a:lnTo>
                  <a:lnTo>
                    <a:pt x="1332230" y="494893"/>
                  </a:lnTo>
                  <a:lnTo>
                    <a:pt x="1332230" y="678688"/>
                  </a:lnTo>
                  <a:lnTo>
                    <a:pt x="1330071" y="732282"/>
                  </a:lnTo>
                  <a:lnTo>
                    <a:pt x="1323594" y="784733"/>
                  </a:lnTo>
                  <a:lnTo>
                    <a:pt x="1313180" y="835787"/>
                  </a:lnTo>
                  <a:lnTo>
                    <a:pt x="1298829" y="885317"/>
                  </a:lnTo>
                  <a:lnTo>
                    <a:pt x="1280795" y="933069"/>
                  </a:lnTo>
                  <a:lnTo>
                    <a:pt x="1259332" y="979043"/>
                  </a:lnTo>
                  <a:lnTo>
                    <a:pt x="1234313" y="1022858"/>
                  </a:lnTo>
                  <a:lnTo>
                    <a:pt x="1206119" y="1064641"/>
                  </a:lnTo>
                  <a:lnTo>
                    <a:pt x="1174877" y="1104011"/>
                  </a:lnTo>
                  <a:lnTo>
                    <a:pt x="1140841" y="1140714"/>
                  </a:lnTo>
                  <a:lnTo>
                    <a:pt x="1104011" y="1174877"/>
                  </a:lnTo>
                  <a:lnTo>
                    <a:pt x="1064641" y="1206119"/>
                  </a:lnTo>
                  <a:lnTo>
                    <a:pt x="1022985" y="1234313"/>
                  </a:lnTo>
                  <a:lnTo>
                    <a:pt x="979043" y="1259205"/>
                  </a:lnTo>
                  <a:lnTo>
                    <a:pt x="933069" y="1280795"/>
                  </a:lnTo>
                  <a:lnTo>
                    <a:pt x="885317" y="1298829"/>
                  </a:lnTo>
                  <a:lnTo>
                    <a:pt x="835787" y="1313180"/>
                  </a:lnTo>
                  <a:lnTo>
                    <a:pt x="784733" y="1323594"/>
                  </a:lnTo>
                  <a:lnTo>
                    <a:pt x="732409" y="1329944"/>
                  </a:lnTo>
                  <a:lnTo>
                    <a:pt x="678815" y="1332103"/>
                  </a:lnTo>
                  <a:lnTo>
                    <a:pt x="625221" y="1329944"/>
                  </a:lnTo>
                  <a:lnTo>
                    <a:pt x="572770" y="1323594"/>
                  </a:lnTo>
                  <a:lnTo>
                    <a:pt x="521716" y="1313180"/>
                  </a:lnTo>
                  <a:lnTo>
                    <a:pt x="472313" y="1298829"/>
                  </a:lnTo>
                  <a:lnTo>
                    <a:pt x="424434" y="1280795"/>
                  </a:lnTo>
                  <a:lnTo>
                    <a:pt x="378587" y="1259205"/>
                  </a:lnTo>
                  <a:lnTo>
                    <a:pt x="334645" y="1234313"/>
                  </a:lnTo>
                  <a:lnTo>
                    <a:pt x="292862" y="1206119"/>
                  </a:lnTo>
                  <a:lnTo>
                    <a:pt x="253619" y="1174877"/>
                  </a:lnTo>
                  <a:lnTo>
                    <a:pt x="216789" y="1140714"/>
                  </a:lnTo>
                  <a:lnTo>
                    <a:pt x="182626" y="1104011"/>
                  </a:lnTo>
                  <a:lnTo>
                    <a:pt x="151511" y="1064641"/>
                  </a:lnTo>
                  <a:lnTo>
                    <a:pt x="123317" y="1022858"/>
                  </a:lnTo>
                  <a:lnTo>
                    <a:pt x="98298" y="979043"/>
                  </a:lnTo>
                  <a:lnTo>
                    <a:pt x="76708" y="933069"/>
                  </a:lnTo>
                  <a:lnTo>
                    <a:pt x="58674" y="885317"/>
                  </a:lnTo>
                  <a:lnTo>
                    <a:pt x="44323" y="835787"/>
                  </a:lnTo>
                  <a:lnTo>
                    <a:pt x="33909" y="784733"/>
                  </a:lnTo>
                  <a:lnTo>
                    <a:pt x="27559" y="732282"/>
                  </a:lnTo>
                  <a:lnTo>
                    <a:pt x="25400" y="678688"/>
                  </a:lnTo>
                  <a:lnTo>
                    <a:pt x="27559" y="625094"/>
                  </a:lnTo>
                  <a:lnTo>
                    <a:pt x="33909" y="572770"/>
                  </a:lnTo>
                  <a:lnTo>
                    <a:pt x="44323" y="521716"/>
                  </a:lnTo>
                  <a:lnTo>
                    <a:pt x="58674" y="472186"/>
                  </a:lnTo>
                  <a:lnTo>
                    <a:pt x="76708" y="424434"/>
                  </a:lnTo>
                  <a:lnTo>
                    <a:pt x="98298" y="378460"/>
                  </a:lnTo>
                  <a:lnTo>
                    <a:pt x="123317" y="334518"/>
                  </a:lnTo>
                  <a:lnTo>
                    <a:pt x="151511" y="292862"/>
                  </a:lnTo>
                  <a:lnTo>
                    <a:pt x="182626" y="253492"/>
                  </a:lnTo>
                  <a:lnTo>
                    <a:pt x="216789" y="216662"/>
                  </a:lnTo>
                  <a:lnTo>
                    <a:pt x="253619" y="182626"/>
                  </a:lnTo>
                  <a:lnTo>
                    <a:pt x="292862" y="151384"/>
                  </a:lnTo>
                  <a:lnTo>
                    <a:pt x="334645" y="123190"/>
                  </a:lnTo>
                  <a:lnTo>
                    <a:pt x="378587" y="98298"/>
                  </a:lnTo>
                  <a:lnTo>
                    <a:pt x="424434" y="76708"/>
                  </a:lnTo>
                  <a:lnTo>
                    <a:pt x="472313" y="58674"/>
                  </a:lnTo>
                  <a:lnTo>
                    <a:pt x="521716" y="44323"/>
                  </a:lnTo>
                  <a:lnTo>
                    <a:pt x="572770" y="33909"/>
                  </a:lnTo>
                  <a:lnTo>
                    <a:pt x="625221" y="27559"/>
                  </a:lnTo>
                  <a:lnTo>
                    <a:pt x="678815" y="25400"/>
                  </a:lnTo>
                  <a:lnTo>
                    <a:pt x="732409" y="27559"/>
                  </a:lnTo>
                  <a:lnTo>
                    <a:pt x="784733" y="33909"/>
                  </a:lnTo>
                  <a:lnTo>
                    <a:pt x="835787" y="44323"/>
                  </a:lnTo>
                  <a:lnTo>
                    <a:pt x="885317" y="58674"/>
                  </a:lnTo>
                  <a:lnTo>
                    <a:pt x="933069" y="76708"/>
                  </a:lnTo>
                  <a:lnTo>
                    <a:pt x="979043" y="98298"/>
                  </a:lnTo>
                  <a:lnTo>
                    <a:pt x="1022985" y="123190"/>
                  </a:lnTo>
                  <a:lnTo>
                    <a:pt x="1064641" y="151384"/>
                  </a:lnTo>
                  <a:lnTo>
                    <a:pt x="1104011" y="182626"/>
                  </a:lnTo>
                  <a:lnTo>
                    <a:pt x="1140841" y="216662"/>
                  </a:lnTo>
                  <a:lnTo>
                    <a:pt x="1174877" y="253492"/>
                  </a:lnTo>
                  <a:lnTo>
                    <a:pt x="1206119" y="292862"/>
                  </a:lnTo>
                  <a:lnTo>
                    <a:pt x="1234313" y="334518"/>
                  </a:lnTo>
                  <a:lnTo>
                    <a:pt x="1259332" y="378460"/>
                  </a:lnTo>
                  <a:lnTo>
                    <a:pt x="1280795" y="424434"/>
                  </a:lnTo>
                  <a:lnTo>
                    <a:pt x="1298829" y="472186"/>
                  </a:lnTo>
                  <a:lnTo>
                    <a:pt x="1313180" y="521716"/>
                  </a:lnTo>
                  <a:lnTo>
                    <a:pt x="1323594" y="572770"/>
                  </a:lnTo>
                  <a:lnTo>
                    <a:pt x="1330071" y="625094"/>
                  </a:lnTo>
                  <a:lnTo>
                    <a:pt x="1332230" y="678688"/>
                  </a:lnTo>
                  <a:lnTo>
                    <a:pt x="1332230" y="494893"/>
                  </a:lnTo>
                  <a:lnTo>
                    <a:pt x="1316863" y="446659"/>
                  </a:lnTo>
                  <a:lnTo>
                    <a:pt x="1299718" y="403987"/>
                  </a:lnTo>
                  <a:lnTo>
                    <a:pt x="1279652" y="362712"/>
                  </a:lnTo>
                  <a:lnTo>
                    <a:pt x="1257046" y="323088"/>
                  </a:lnTo>
                  <a:lnTo>
                    <a:pt x="1231900" y="285242"/>
                  </a:lnTo>
                  <a:lnTo>
                    <a:pt x="1204341" y="249174"/>
                  </a:lnTo>
                  <a:lnTo>
                    <a:pt x="1174496" y="215011"/>
                  </a:lnTo>
                  <a:lnTo>
                    <a:pt x="1142492" y="183007"/>
                  </a:lnTo>
                  <a:lnTo>
                    <a:pt x="1108329" y="153162"/>
                  </a:lnTo>
                  <a:lnTo>
                    <a:pt x="1072261" y="125603"/>
                  </a:lnTo>
                  <a:lnTo>
                    <a:pt x="1034415" y="100457"/>
                  </a:lnTo>
                  <a:lnTo>
                    <a:pt x="994791" y="77851"/>
                  </a:lnTo>
                  <a:lnTo>
                    <a:pt x="953516" y="57912"/>
                  </a:lnTo>
                  <a:lnTo>
                    <a:pt x="910844" y="40640"/>
                  </a:lnTo>
                  <a:lnTo>
                    <a:pt x="866775" y="26289"/>
                  </a:lnTo>
                  <a:lnTo>
                    <a:pt x="862965" y="25400"/>
                  </a:lnTo>
                  <a:lnTo>
                    <a:pt x="821309" y="14986"/>
                  </a:lnTo>
                  <a:lnTo>
                    <a:pt x="774827" y="6731"/>
                  </a:lnTo>
                  <a:lnTo>
                    <a:pt x="727329" y="1651"/>
                  </a:lnTo>
                  <a:lnTo>
                    <a:pt x="678815" y="0"/>
                  </a:lnTo>
                  <a:lnTo>
                    <a:pt x="630301" y="1651"/>
                  </a:lnTo>
                  <a:lnTo>
                    <a:pt x="582803" y="6731"/>
                  </a:lnTo>
                  <a:lnTo>
                    <a:pt x="536194" y="14986"/>
                  </a:lnTo>
                  <a:lnTo>
                    <a:pt x="490855" y="26289"/>
                  </a:lnTo>
                  <a:lnTo>
                    <a:pt x="446786" y="40640"/>
                  </a:lnTo>
                  <a:lnTo>
                    <a:pt x="403987" y="57912"/>
                  </a:lnTo>
                  <a:lnTo>
                    <a:pt x="362839" y="77851"/>
                  </a:lnTo>
                  <a:lnTo>
                    <a:pt x="323215" y="100457"/>
                  </a:lnTo>
                  <a:lnTo>
                    <a:pt x="285242" y="125603"/>
                  </a:lnTo>
                  <a:lnTo>
                    <a:pt x="249174" y="153162"/>
                  </a:lnTo>
                  <a:lnTo>
                    <a:pt x="215138" y="183007"/>
                  </a:lnTo>
                  <a:lnTo>
                    <a:pt x="183007" y="215011"/>
                  </a:lnTo>
                  <a:lnTo>
                    <a:pt x="153162" y="249174"/>
                  </a:lnTo>
                  <a:lnTo>
                    <a:pt x="125603" y="285242"/>
                  </a:lnTo>
                  <a:lnTo>
                    <a:pt x="100457" y="323088"/>
                  </a:lnTo>
                  <a:lnTo>
                    <a:pt x="77851" y="362712"/>
                  </a:lnTo>
                  <a:lnTo>
                    <a:pt x="57912" y="403987"/>
                  </a:lnTo>
                  <a:lnTo>
                    <a:pt x="40640" y="446659"/>
                  </a:lnTo>
                  <a:lnTo>
                    <a:pt x="26289" y="490855"/>
                  </a:lnTo>
                  <a:lnTo>
                    <a:pt x="14986" y="536194"/>
                  </a:lnTo>
                  <a:lnTo>
                    <a:pt x="6731" y="582676"/>
                  </a:lnTo>
                  <a:lnTo>
                    <a:pt x="1651" y="630301"/>
                  </a:lnTo>
                  <a:lnTo>
                    <a:pt x="0" y="678688"/>
                  </a:lnTo>
                  <a:lnTo>
                    <a:pt x="1651" y="727202"/>
                  </a:lnTo>
                  <a:lnTo>
                    <a:pt x="6731" y="774827"/>
                  </a:lnTo>
                  <a:lnTo>
                    <a:pt x="14986" y="821309"/>
                  </a:lnTo>
                  <a:lnTo>
                    <a:pt x="26289" y="866648"/>
                  </a:lnTo>
                  <a:lnTo>
                    <a:pt x="40640" y="910717"/>
                  </a:lnTo>
                  <a:lnTo>
                    <a:pt x="57912" y="953516"/>
                  </a:lnTo>
                  <a:lnTo>
                    <a:pt x="77851" y="994791"/>
                  </a:lnTo>
                  <a:lnTo>
                    <a:pt x="100457" y="1034415"/>
                  </a:lnTo>
                  <a:lnTo>
                    <a:pt x="125603" y="1072261"/>
                  </a:lnTo>
                  <a:lnTo>
                    <a:pt x="153162" y="1108329"/>
                  </a:lnTo>
                  <a:lnTo>
                    <a:pt x="183007" y="1142492"/>
                  </a:lnTo>
                  <a:lnTo>
                    <a:pt x="215138" y="1174496"/>
                  </a:lnTo>
                  <a:lnTo>
                    <a:pt x="249174" y="1204341"/>
                  </a:lnTo>
                  <a:lnTo>
                    <a:pt x="285242" y="1231900"/>
                  </a:lnTo>
                  <a:lnTo>
                    <a:pt x="323215" y="1257046"/>
                  </a:lnTo>
                  <a:lnTo>
                    <a:pt x="362839" y="1279652"/>
                  </a:lnTo>
                  <a:lnTo>
                    <a:pt x="403987" y="1299591"/>
                  </a:lnTo>
                  <a:lnTo>
                    <a:pt x="446786" y="1316863"/>
                  </a:lnTo>
                  <a:lnTo>
                    <a:pt x="490855" y="1331214"/>
                  </a:lnTo>
                  <a:lnTo>
                    <a:pt x="536194" y="1342517"/>
                  </a:lnTo>
                  <a:lnTo>
                    <a:pt x="582803" y="1350772"/>
                  </a:lnTo>
                  <a:lnTo>
                    <a:pt x="630301" y="1355852"/>
                  </a:lnTo>
                  <a:lnTo>
                    <a:pt x="678815" y="1357503"/>
                  </a:lnTo>
                  <a:lnTo>
                    <a:pt x="727329" y="1355852"/>
                  </a:lnTo>
                  <a:lnTo>
                    <a:pt x="774827" y="1350772"/>
                  </a:lnTo>
                  <a:lnTo>
                    <a:pt x="821309" y="1342517"/>
                  </a:lnTo>
                  <a:lnTo>
                    <a:pt x="866775" y="1331214"/>
                  </a:lnTo>
                  <a:lnTo>
                    <a:pt x="910844" y="1316863"/>
                  </a:lnTo>
                  <a:lnTo>
                    <a:pt x="953516" y="1299591"/>
                  </a:lnTo>
                  <a:lnTo>
                    <a:pt x="994791" y="1279652"/>
                  </a:lnTo>
                  <a:lnTo>
                    <a:pt x="1034415" y="1257046"/>
                  </a:lnTo>
                  <a:lnTo>
                    <a:pt x="1072261" y="1231900"/>
                  </a:lnTo>
                  <a:lnTo>
                    <a:pt x="1108329" y="1204341"/>
                  </a:lnTo>
                  <a:lnTo>
                    <a:pt x="1142492" y="1174496"/>
                  </a:lnTo>
                  <a:lnTo>
                    <a:pt x="1174496" y="1142492"/>
                  </a:lnTo>
                  <a:lnTo>
                    <a:pt x="1204341" y="1108329"/>
                  </a:lnTo>
                  <a:lnTo>
                    <a:pt x="1231900" y="1072261"/>
                  </a:lnTo>
                  <a:lnTo>
                    <a:pt x="1257046" y="1034415"/>
                  </a:lnTo>
                  <a:lnTo>
                    <a:pt x="1279652" y="994791"/>
                  </a:lnTo>
                  <a:lnTo>
                    <a:pt x="1299718" y="953516"/>
                  </a:lnTo>
                  <a:lnTo>
                    <a:pt x="1316863" y="910717"/>
                  </a:lnTo>
                  <a:lnTo>
                    <a:pt x="1331214" y="866648"/>
                  </a:lnTo>
                  <a:lnTo>
                    <a:pt x="1342644" y="821309"/>
                  </a:lnTo>
                  <a:lnTo>
                    <a:pt x="1350899" y="774827"/>
                  </a:lnTo>
                  <a:lnTo>
                    <a:pt x="1355852" y="727202"/>
                  </a:lnTo>
                  <a:lnTo>
                    <a:pt x="1357630" y="678688"/>
                  </a:lnTo>
                  <a:close/>
                </a:path>
              </a:pathLst>
            </a:custGeom>
            <a:solidFill>
              <a:srgbClr val="EE412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7357998" y="2048967"/>
            <a:ext cx="1193800" cy="285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00" spc="-10" b="1">
                <a:solidFill>
                  <a:srgbClr val="0066B3"/>
                </a:solidFill>
                <a:latin typeface="Arial"/>
                <a:cs typeface="Arial"/>
              </a:rPr>
              <a:t>Население</a:t>
            </a:r>
            <a:endParaRPr sz="17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5454777" y="5945530"/>
            <a:ext cx="1185545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127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latin typeface="Arial"/>
                <a:cs typeface="Arial"/>
              </a:rPr>
              <a:t>Стоимость</a:t>
            </a:r>
            <a:r>
              <a:rPr dirty="0" sz="1400" spc="130" b="1">
                <a:latin typeface="Arial"/>
                <a:cs typeface="Arial"/>
              </a:rPr>
              <a:t> </a:t>
            </a:r>
            <a:r>
              <a:rPr dirty="0" sz="1400" spc="-50" b="1">
                <a:latin typeface="Arial"/>
                <a:cs typeface="Arial"/>
              </a:rPr>
              <a:t>1 </a:t>
            </a:r>
            <a:r>
              <a:rPr dirty="0" sz="1400" b="1">
                <a:latin typeface="Arial"/>
                <a:cs typeface="Arial"/>
              </a:rPr>
              <a:t>га</a:t>
            </a:r>
            <a:r>
              <a:rPr dirty="0" sz="1400" spc="5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земли </a:t>
            </a:r>
            <a:r>
              <a:rPr dirty="0" sz="1400" b="1">
                <a:latin typeface="Arial"/>
                <a:cs typeface="Arial"/>
              </a:rPr>
              <a:t>рублей</a:t>
            </a:r>
            <a:r>
              <a:rPr dirty="0" sz="1400" spc="7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в</a:t>
            </a:r>
            <a:r>
              <a:rPr dirty="0" sz="1400" spc="20" b="1">
                <a:latin typeface="Arial"/>
                <a:cs typeface="Arial"/>
              </a:rPr>
              <a:t> </a:t>
            </a:r>
            <a:r>
              <a:rPr dirty="0" sz="1400" spc="-25" b="1">
                <a:latin typeface="Arial"/>
                <a:cs typeface="Arial"/>
              </a:rPr>
              <a:t>год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3653154" y="5978753"/>
            <a:ext cx="1389380" cy="880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254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Средний</a:t>
            </a:r>
            <a:r>
              <a:rPr dirty="0" sz="1400" spc="145" b="1">
                <a:latin typeface="Arial"/>
                <a:cs typeface="Arial"/>
              </a:rPr>
              <a:t> </a:t>
            </a:r>
            <a:r>
              <a:rPr dirty="0" sz="1400" spc="-20" b="1">
                <a:latin typeface="Arial"/>
                <a:cs typeface="Arial"/>
              </a:rPr>
              <a:t>срок </a:t>
            </a:r>
            <a:r>
              <a:rPr dirty="0" sz="1400" spc="-10" b="1">
                <a:latin typeface="Arial"/>
                <a:cs typeface="Arial"/>
              </a:rPr>
              <a:t>получения </a:t>
            </a:r>
            <a:r>
              <a:rPr dirty="0" sz="1400" b="1">
                <a:latin typeface="Arial"/>
                <a:cs typeface="Arial"/>
              </a:rPr>
              <a:t>разрешения</a:t>
            </a:r>
            <a:r>
              <a:rPr dirty="0" sz="1400" spc="195" b="1">
                <a:latin typeface="Arial"/>
                <a:cs typeface="Arial"/>
              </a:rPr>
              <a:t> </a:t>
            </a:r>
            <a:r>
              <a:rPr dirty="0" sz="1400" spc="-25" b="1">
                <a:latin typeface="Arial"/>
                <a:cs typeface="Arial"/>
              </a:rPr>
              <a:t>на </a:t>
            </a:r>
            <a:r>
              <a:rPr dirty="0" sz="1400" spc="-10" b="1">
                <a:latin typeface="Arial"/>
                <a:cs typeface="Arial"/>
              </a:rPr>
              <a:t>строительство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206756" y="5938824"/>
            <a:ext cx="1269365" cy="666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0650" marR="42545" indent="-6858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latin typeface="Arial"/>
                <a:cs typeface="Arial"/>
              </a:rPr>
              <a:t>Удаленность </a:t>
            </a:r>
            <a:r>
              <a:rPr dirty="0" sz="1400" b="1">
                <a:latin typeface="Arial"/>
                <a:cs typeface="Arial"/>
              </a:rPr>
              <a:t>от</a:t>
            </a:r>
            <a:r>
              <a:rPr dirty="0" sz="1400" spc="1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границы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latin typeface="Arial"/>
                <a:cs typeface="Arial"/>
              </a:rPr>
              <a:t>города</a:t>
            </a:r>
            <a:r>
              <a:rPr dirty="0" sz="1400" spc="80" b="1">
                <a:latin typeface="Arial"/>
                <a:cs typeface="Arial"/>
              </a:rPr>
              <a:t> </a:t>
            </a:r>
            <a:r>
              <a:rPr dirty="0" sz="1400" spc="-20" b="1">
                <a:latin typeface="Arial"/>
                <a:cs typeface="Arial"/>
              </a:rPr>
              <a:t>Омска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7087361" y="5938824"/>
            <a:ext cx="202120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Тариф</a:t>
            </a:r>
            <a:r>
              <a:rPr dirty="0" sz="1400" spc="5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на</a:t>
            </a:r>
            <a:r>
              <a:rPr dirty="0" sz="1400" spc="7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эл.</a:t>
            </a:r>
            <a:r>
              <a:rPr dirty="0" sz="1400" spc="6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энергию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 descr=""/>
          <p:cNvSpPr/>
          <p:nvPr/>
        </p:nvSpPr>
        <p:spPr>
          <a:xfrm>
            <a:off x="26797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30" h="1332229">
                <a:moveTo>
                  <a:pt x="666102" y="0"/>
                </a:moveTo>
                <a:lnTo>
                  <a:pt x="618528" y="1650"/>
                </a:lnTo>
                <a:lnTo>
                  <a:pt x="571868" y="6604"/>
                </a:lnTo>
                <a:lnTo>
                  <a:pt x="526211" y="14731"/>
                </a:lnTo>
                <a:lnTo>
                  <a:pt x="481685" y="25907"/>
                </a:lnTo>
                <a:lnTo>
                  <a:pt x="438403" y="39877"/>
                </a:lnTo>
                <a:lnTo>
                  <a:pt x="396468" y="56768"/>
                </a:lnTo>
                <a:lnTo>
                  <a:pt x="356006" y="76454"/>
                </a:lnTo>
                <a:lnTo>
                  <a:pt x="317131" y="98679"/>
                </a:lnTo>
                <a:lnTo>
                  <a:pt x="279933" y="123317"/>
                </a:lnTo>
                <a:lnTo>
                  <a:pt x="244551" y="150368"/>
                </a:lnTo>
                <a:lnTo>
                  <a:pt x="211073" y="179577"/>
                </a:lnTo>
                <a:lnTo>
                  <a:pt x="179641" y="211074"/>
                </a:lnTo>
                <a:lnTo>
                  <a:pt x="150342" y="244601"/>
                </a:lnTo>
                <a:lnTo>
                  <a:pt x="123291" y="279907"/>
                </a:lnTo>
                <a:lnTo>
                  <a:pt x="98615" y="317119"/>
                </a:lnTo>
                <a:lnTo>
                  <a:pt x="76428" y="355981"/>
                </a:lnTo>
                <a:lnTo>
                  <a:pt x="56819" y="396494"/>
                </a:lnTo>
                <a:lnTo>
                  <a:pt x="39928" y="438404"/>
                </a:lnTo>
                <a:lnTo>
                  <a:pt x="25857" y="481711"/>
                </a:lnTo>
                <a:lnTo>
                  <a:pt x="14719" y="526161"/>
                </a:lnTo>
                <a:lnTo>
                  <a:pt x="6616" y="571881"/>
                </a:lnTo>
                <a:lnTo>
                  <a:pt x="1676" y="618489"/>
                </a:lnTo>
                <a:lnTo>
                  <a:pt x="0" y="666115"/>
                </a:lnTo>
                <a:lnTo>
                  <a:pt x="1676" y="713613"/>
                </a:lnTo>
                <a:lnTo>
                  <a:pt x="6616" y="760349"/>
                </a:lnTo>
                <a:lnTo>
                  <a:pt x="14719" y="805941"/>
                </a:lnTo>
                <a:lnTo>
                  <a:pt x="25857" y="850519"/>
                </a:lnTo>
                <a:lnTo>
                  <a:pt x="39928" y="893826"/>
                </a:lnTo>
                <a:lnTo>
                  <a:pt x="56819" y="935736"/>
                </a:lnTo>
                <a:lnTo>
                  <a:pt x="76428" y="976249"/>
                </a:lnTo>
                <a:lnTo>
                  <a:pt x="98615" y="1015111"/>
                </a:lnTo>
                <a:lnTo>
                  <a:pt x="123291" y="1052271"/>
                </a:lnTo>
                <a:lnTo>
                  <a:pt x="150342" y="1087653"/>
                </a:lnTo>
                <a:lnTo>
                  <a:pt x="179641" y="1121130"/>
                </a:lnTo>
                <a:lnTo>
                  <a:pt x="211073" y="1152563"/>
                </a:lnTo>
                <a:lnTo>
                  <a:pt x="244551" y="1181862"/>
                </a:lnTo>
                <a:lnTo>
                  <a:pt x="279933" y="1208913"/>
                </a:lnTo>
                <a:lnTo>
                  <a:pt x="317131" y="1233576"/>
                </a:lnTo>
                <a:lnTo>
                  <a:pt x="356006" y="1255776"/>
                </a:lnTo>
                <a:lnTo>
                  <a:pt x="396468" y="1275372"/>
                </a:lnTo>
                <a:lnTo>
                  <a:pt x="438403" y="1292275"/>
                </a:lnTo>
                <a:lnTo>
                  <a:pt x="481685" y="1306347"/>
                </a:lnTo>
                <a:lnTo>
                  <a:pt x="526211" y="1317485"/>
                </a:lnTo>
                <a:lnTo>
                  <a:pt x="571868" y="1325587"/>
                </a:lnTo>
                <a:lnTo>
                  <a:pt x="618528" y="1330528"/>
                </a:lnTo>
                <a:lnTo>
                  <a:pt x="666102" y="1332204"/>
                </a:lnTo>
                <a:lnTo>
                  <a:pt x="713676" y="1330528"/>
                </a:lnTo>
                <a:lnTo>
                  <a:pt x="760336" y="1325587"/>
                </a:lnTo>
                <a:lnTo>
                  <a:pt x="805992" y="1317485"/>
                </a:lnTo>
                <a:lnTo>
                  <a:pt x="850519" y="1306347"/>
                </a:lnTo>
                <a:lnTo>
                  <a:pt x="893800" y="1292275"/>
                </a:lnTo>
                <a:lnTo>
                  <a:pt x="935723" y="1275372"/>
                </a:lnTo>
                <a:lnTo>
                  <a:pt x="976198" y="1255776"/>
                </a:lnTo>
                <a:lnTo>
                  <a:pt x="1015111" y="1233576"/>
                </a:lnTo>
                <a:lnTo>
                  <a:pt x="1052321" y="1208913"/>
                </a:lnTo>
                <a:lnTo>
                  <a:pt x="1087627" y="1181862"/>
                </a:lnTo>
                <a:lnTo>
                  <a:pt x="1121156" y="1152563"/>
                </a:lnTo>
                <a:lnTo>
                  <a:pt x="1152525" y="1121130"/>
                </a:lnTo>
                <a:lnTo>
                  <a:pt x="1181862" y="1087653"/>
                </a:lnTo>
                <a:lnTo>
                  <a:pt x="1208913" y="1052271"/>
                </a:lnTo>
                <a:lnTo>
                  <a:pt x="1233551" y="1015111"/>
                </a:lnTo>
                <a:lnTo>
                  <a:pt x="1255776" y="976249"/>
                </a:lnTo>
                <a:lnTo>
                  <a:pt x="1275333" y="935736"/>
                </a:lnTo>
                <a:lnTo>
                  <a:pt x="1292225" y="893826"/>
                </a:lnTo>
                <a:lnTo>
                  <a:pt x="1306321" y="850519"/>
                </a:lnTo>
                <a:lnTo>
                  <a:pt x="1317498" y="805941"/>
                </a:lnTo>
                <a:lnTo>
                  <a:pt x="1325626" y="760349"/>
                </a:lnTo>
                <a:lnTo>
                  <a:pt x="1330579" y="713613"/>
                </a:lnTo>
                <a:lnTo>
                  <a:pt x="1332230" y="666115"/>
                </a:lnTo>
                <a:lnTo>
                  <a:pt x="1330579" y="618489"/>
                </a:lnTo>
                <a:lnTo>
                  <a:pt x="1325626" y="571881"/>
                </a:lnTo>
                <a:lnTo>
                  <a:pt x="1317498" y="526161"/>
                </a:lnTo>
                <a:lnTo>
                  <a:pt x="1306321" y="481711"/>
                </a:lnTo>
                <a:lnTo>
                  <a:pt x="1292225" y="438404"/>
                </a:lnTo>
                <a:lnTo>
                  <a:pt x="1275333" y="396494"/>
                </a:lnTo>
                <a:lnTo>
                  <a:pt x="1255776" y="355981"/>
                </a:lnTo>
                <a:lnTo>
                  <a:pt x="1233551" y="317119"/>
                </a:lnTo>
                <a:lnTo>
                  <a:pt x="1208913" y="279907"/>
                </a:lnTo>
                <a:lnTo>
                  <a:pt x="1181862" y="244601"/>
                </a:lnTo>
                <a:lnTo>
                  <a:pt x="1152525" y="211074"/>
                </a:lnTo>
                <a:lnTo>
                  <a:pt x="1121156" y="179577"/>
                </a:lnTo>
                <a:lnTo>
                  <a:pt x="1087627" y="150368"/>
                </a:lnTo>
                <a:lnTo>
                  <a:pt x="1052321" y="123317"/>
                </a:lnTo>
                <a:lnTo>
                  <a:pt x="1015111" y="98679"/>
                </a:lnTo>
                <a:lnTo>
                  <a:pt x="976198" y="76454"/>
                </a:lnTo>
                <a:lnTo>
                  <a:pt x="935723" y="56768"/>
                </a:lnTo>
                <a:lnTo>
                  <a:pt x="893800" y="39877"/>
                </a:lnTo>
                <a:lnTo>
                  <a:pt x="850519" y="25907"/>
                </a:lnTo>
                <a:lnTo>
                  <a:pt x="805992" y="14731"/>
                </a:lnTo>
                <a:lnTo>
                  <a:pt x="760336" y="6604"/>
                </a:lnTo>
                <a:lnTo>
                  <a:pt x="713676" y="1650"/>
                </a:lnTo>
                <a:lnTo>
                  <a:pt x="666102" y="0"/>
                </a:lnTo>
                <a:close/>
              </a:path>
            </a:pathLst>
          </a:custGeom>
          <a:solidFill>
            <a:srgbClr val="EE412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 txBox="1"/>
          <p:nvPr/>
        </p:nvSpPr>
        <p:spPr>
          <a:xfrm>
            <a:off x="624331" y="4825746"/>
            <a:ext cx="621030" cy="7004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800" spc="-25">
                <a:solidFill>
                  <a:srgbClr val="FFFFFF"/>
                </a:solidFill>
                <a:latin typeface="Microsoft Sans Serif"/>
                <a:cs typeface="Microsoft Sans Serif"/>
              </a:rPr>
              <a:t>300</a:t>
            </a:r>
            <a:endParaRPr sz="28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1600" spc="-25">
                <a:solidFill>
                  <a:srgbClr val="FFFFFF"/>
                </a:solidFill>
                <a:latin typeface="Microsoft Sans Serif"/>
                <a:cs typeface="Microsoft Sans Serif"/>
              </a:rPr>
              <a:t>км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5" name="object 35" descr=""/>
          <p:cNvSpPr/>
          <p:nvPr/>
        </p:nvSpPr>
        <p:spPr>
          <a:xfrm>
            <a:off x="365760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14" y="0"/>
                </a:moveTo>
                <a:lnTo>
                  <a:pt x="618489" y="1650"/>
                </a:lnTo>
                <a:lnTo>
                  <a:pt x="571880" y="6604"/>
                </a:lnTo>
                <a:lnTo>
                  <a:pt x="526161" y="14731"/>
                </a:lnTo>
                <a:lnTo>
                  <a:pt x="481711" y="25907"/>
                </a:lnTo>
                <a:lnTo>
                  <a:pt x="438403" y="39877"/>
                </a:lnTo>
                <a:lnTo>
                  <a:pt x="396494" y="56768"/>
                </a:lnTo>
                <a:lnTo>
                  <a:pt x="355980" y="76454"/>
                </a:lnTo>
                <a:lnTo>
                  <a:pt x="317119" y="98679"/>
                </a:lnTo>
                <a:lnTo>
                  <a:pt x="279908" y="123317"/>
                </a:lnTo>
                <a:lnTo>
                  <a:pt x="244601" y="150368"/>
                </a:lnTo>
                <a:lnTo>
                  <a:pt x="211074" y="179577"/>
                </a:lnTo>
                <a:lnTo>
                  <a:pt x="179577" y="211074"/>
                </a:lnTo>
                <a:lnTo>
                  <a:pt x="150367" y="244601"/>
                </a:lnTo>
                <a:lnTo>
                  <a:pt x="123316" y="279907"/>
                </a:lnTo>
                <a:lnTo>
                  <a:pt x="98678" y="317119"/>
                </a:lnTo>
                <a:lnTo>
                  <a:pt x="76453" y="355981"/>
                </a:lnTo>
                <a:lnTo>
                  <a:pt x="56769" y="396494"/>
                </a:lnTo>
                <a:lnTo>
                  <a:pt x="39877" y="438404"/>
                </a:lnTo>
                <a:lnTo>
                  <a:pt x="25908" y="481711"/>
                </a:lnTo>
                <a:lnTo>
                  <a:pt x="14732" y="526161"/>
                </a:lnTo>
                <a:lnTo>
                  <a:pt x="6603" y="571881"/>
                </a:lnTo>
                <a:lnTo>
                  <a:pt x="1650" y="618489"/>
                </a:lnTo>
                <a:lnTo>
                  <a:pt x="0" y="666115"/>
                </a:lnTo>
                <a:lnTo>
                  <a:pt x="1650" y="713613"/>
                </a:lnTo>
                <a:lnTo>
                  <a:pt x="6603" y="760349"/>
                </a:lnTo>
                <a:lnTo>
                  <a:pt x="14732" y="805941"/>
                </a:lnTo>
                <a:lnTo>
                  <a:pt x="25908" y="850519"/>
                </a:lnTo>
                <a:lnTo>
                  <a:pt x="39877" y="893826"/>
                </a:lnTo>
                <a:lnTo>
                  <a:pt x="56769" y="935736"/>
                </a:lnTo>
                <a:lnTo>
                  <a:pt x="76453" y="976249"/>
                </a:lnTo>
                <a:lnTo>
                  <a:pt x="98678" y="1015111"/>
                </a:lnTo>
                <a:lnTo>
                  <a:pt x="123316" y="1052271"/>
                </a:lnTo>
                <a:lnTo>
                  <a:pt x="150367" y="1087653"/>
                </a:lnTo>
                <a:lnTo>
                  <a:pt x="179577" y="1121130"/>
                </a:lnTo>
                <a:lnTo>
                  <a:pt x="211074" y="1152563"/>
                </a:lnTo>
                <a:lnTo>
                  <a:pt x="244601" y="1181862"/>
                </a:lnTo>
                <a:lnTo>
                  <a:pt x="279908" y="1208913"/>
                </a:lnTo>
                <a:lnTo>
                  <a:pt x="317119" y="1233576"/>
                </a:lnTo>
                <a:lnTo>
                  <a:pt x="355980" y="1255776"/>
                </a:lnTo>
                <a:lnTo>
                  <a:pt x="396494" y="1275372"/>
                </a:lnTo>
                <a:lnTo>
                  <a:pt x="438403" y="1292275"/>
                </a:lnTo>
                <a:lnTo>
                  <a:pt x="481711" y="1306347"/>
                </a:lnTo>
                <a:lnTo>
                  <a:pt x="526161" y="1317485"/>
                </a:lnTo>
                <a:lnTo>
                  <a:pt x="571880" y="1325587"/>
                </a:lnTo>
                <a:lnTo>
                  <a:pt x="618489" y="1330528"/>
                </a:lnTo>
                <a:lnTo>
                  <a:pt x="666114" y="1332204"/>
                </a:lnTo>
                <a:lnTo>
                  <a:pt x="713613" y="1330528"/>
                </a:lnTo>
                <a:lnTo>
                  <a:pt x="760349" y="1325587"/>
                </a:lnTo>
                <a:lnTo>
                  <a:pt x="805941" y="1317485"/>
                </a:lnTo>
                <a:lnTo>
                  <a:pt x="850519" y="1306347"/>
                </a:lnTo>
                <a:lnTo>
                  <a:pt x="893826" y="1292275"/>
                </a:lnTo>
                <a:lnTo>
                  <a:pt x="935736" y="1275372"/>
                </a:lnTo>
                <a:lnTo>
                  <a:pt x="976249" y="1255776"/>
                </a:lnTo>
                <a:lnTo>
                  <a:pt x="1015111" y="1233576"/>
                </a:lnTo>
                <a:lnTo>
                  <a:pt x="1052322" y="1208913"/>
                </a:lnTo>
                <a:lnTo>
                  <a:pt x="1087627" y="1181862"/>
                </a:lnTo>
                <a:lnTo>
                  <a:pt x="1121155" y="1152563"/>
                </a:lnTo>
                <a:lnTo>
                  <a:pt x="1152525" y="1121130"/>
                </a:lnTo>
                <a:lnTo>
                  <a:pt x="1181862" y="1087653"/>
                </a:lnTo>
                <a:lnTo>
                  <a:pt x="1208913" y="1052271"/>
                </a:lnTo>
                <a:lnTo>
                  <a:pt x="1233551" y="1015111"/>
                </a:lnTo>
                <a:lnTo>
                  <a:pt x="1255776" y="976249"/>
                </a:lnTo>
                <a:lnTo>
                  <a:pt x="1275334" y="935736"/>
                </a:lnTo>
                <a:lnTo>
                  <a:pt x="1292225" y="893826"/>
                </a:lnTo>
                <a:lnTo>
                  <a:pt x="1306322" y="850519"/>
                </a:lnTo>
                <a:lnTo>
                  <a:pt x="1317498" y="805941"/>
                </a:lnTo>
                <a:lnTo>
                  <a:pt x="1325626" y="760349"/>
                </a:lnTo>
                <a:lnTo>
                  <a:pt x="1330578" y="713613"/>
                </a:lnTo>
                <a:lnTo>
                  <a:pt x="1332229" y="666115"/>
                </a:lnTo>
                <a:lnTo>
                  <a:pt x="1330578" y="618489"/>
                </a:lnTo>
                <a:lnTo>
                  <a:pt x="1325626" y="571881"/>
                </a:lnTo>
                <a:lnTo>
                  <a:pt x="1317498" y="526161"/>
                </a:lnTo>
                <a:lnTo>
                  <a:pt x="1306322" y="481711"/>
                </a:lnTo>
                <a:lnTo>
                  <a:pt x="1292225" y="438404"/>
                </a:lnTo>
                <a:lnTo>
                  <a:pt x="1275334" y="396494"/>
                </a:lnTo>
                <a:lnTo>
                  <a:pt x="1255776" y="355981"/>
                </a:lnTo>
                <a:lnTo>
                  <a:pt x="1233551" y="317119"/>
                </a:lnTo>
                <a:lnTo>
                  <a:pt x="1208913" y="279907"/>
                </a:lnTo>
                <a:lnTo>
                  <a:pt x="1181862" y="244601"/>
                </a:lnTo>
                <a:lnTo>
                  <a:pt x="1152525" y="211074"/>
                </a:lnTo>
                <a:lnTo>
                  <a:pt x="1121155" y="179577"/>
                </a:lnTo>
                <a:lnTo>
                  <a:pt x="1087627" y="150368"/>
                </a:lnTo>
                <a:lnTo>
                  <a:pt x="1052322" y="123317"/>
                </a:lnTo>
                <a:lnTo>
                  <a:pt x="1015111" y="98679"/>
                </a:lnTo>
                <a:lnTo>
                  <a:pt x="976249" y="76454"/>
                </a:lnTo>
                <a:lnTo>
                  <a:pt x="935736" y="56768"/>
                </a:lnTo>
                <a:lnTo>
                  <a:pt x="893826" y="39877"/>
                </a:lnTo>
                <a:lnTo>
                  <a:pt x="850519" y="25907"/>
                </a:lnTo>
                <a:lnTo>
                  <a:pt x="805941" y="14731"/>
                </a:lnTo>
                <a:lnTo>
                  <a:pt x="760349" y="6604"/>
                </a:lnTo>
                <a:lnTo>
                  <a:pt x="713613" y="1650"/>
                </a:lnTo>
                <a:lnTo>
                  <a:pt x="666114" y="0"/>
                </a:lnTo>
                <a:close/>
              </a:path>
            </a:pathLst>
          </a:custGeom>
          <a:solidFill>
            <a:srgbClr val="EE412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 txBox="1"/>
          <p:nvPr/>
        </p:nvSpPr>
        <p:spPr>
          <a:xfrm>
            <a:off x="4083177" y="4825746"/>
            <a:ext cx="481965" cy="7004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800" spc="-50">
                <a:solidFill>
                  <a:srgbClr val="FFFFFF"/>
                </a:solidFill>
                <a:latin typeface="Microsoft Sans Serif"/>
                <a:cs typeface="Microsoft Sans Serif"/>
              </a:rPr>
              <a:t>5</a:t>
            </a:r>
            <a:endParaRPr sz="28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1600" spc="-20">
                <a:solidFill>
                  <a:srgbClr val="FFFFFF"/>
                </a:solidFill>
                <a:latin typeface="Microsoft Sans Serif"/>
                <a:cs typeface="Microsoft Sans Serif"/>
              </a:rPr>
              <a:t>дней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7" name="object 37" descr=""/>
          <p:cNvSpPr/>
          <p:nvPr/>
        </p:nvSpPr>
        <p:spPr>
          <a:xfrm>
            <a:off x="7467600" y="44958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15" y="0"/>
                </a:moveTo>
                <a:lnTo>
                  <a:pt x="618490" y="1650"/>
                </a:lnTo>
                <a:lnTo>
                  <a:pt x="571880" y="6604"/>
                </a:lnTo>
                <a:lnTo>
                  <a:pt x="526160" y="14731"/>
                </a:lnTo>
                <a:lnTo>
                  <a:pt x="481710" y="25907"/>
                </a:lnTo>
                <a:lnTo>
                  <a:pt x="438403" y="39877"/>
                </a:lnTo>
                <a:lnTo>
                  <a:pt x="396494" y="56768"/>
                </a:lnTo>
                <a:lnTo>
                  <a:pt x="355980" y="76454"/>
                </a:lnTo>
                <a:lnTo>
                  <a:pt x="317119" y="98679"/>
                </a:lnTo>
                <a:lnTo>
                  <a:pt x="279907" y="123317"/>
                </a:lnTo>
                <a:lnTo>
                  <a:pt x="244601" y="150368"/>
                </a:lnTo>
                <a:lnTo>
                  <a:pt x="211074" y="179577"/>
                </a:lnTo>
                <a:lnTo>
                  <a:pt x="179577" y="211074"/>
                </a:lnTo>
                <a:lnTo>
                  <a:pt x="150368" y="244601"/>
                </a:lnTo>
                <a:lnTo>
                  <a:pt x="123317" y="279907"/>
                </a:lnTo>
                <a:lnTo>
                  <a:pt x="98678" y="317119"/>
                </a:lnTo>
                <a:lnTo>
                  <a:pt x="76453" y="355981"/>
                </a:lnTo>
                <a:lnTo>
                  <a:pt x="56769" y="396494"/>
                </a:lnTo>
                <a:lnTo>
                  <a:pt x="39877" y="438404"/>
                </a:lnTo>
                <a:lnTo>
                  <a:pt x="25907" y="481711"/>
                </a:lnTo>
                <a:lnTo>
                  <a:pt x="14731" y="526161"/>
                </a:lnTo>
                <a:lnTo>
                  <a:pt x="6603" y="571881"/>
                </a:lnTo>
                <a:lnTo>
                  <a:pt x="1650" y="618489"/>
                </a:lnTo>
                <a:lnTo>
                  <a:pt x="0" y="666114"/>
                </a:lnTo>
                <a:lnTo>
                  <a:pt x="1650" y="713613"/>
                </a:lnTo>
                <a:lnTo>
                  <a:pt x="6603" y="760349"/>
                </a:lnTo>
                <a:lnTo>
                  <a:pt x="14731" y="805941"/>
                </a:lnTo>
                <a:lnTo>
                  <a:pt x="25907" y="850519"/>
                </a:lnTo>
                <a:lnTo>
                  <a:pt x="39877" y="893826"/>
                </a:lnTo>
                <a:lnTo>
                  <a:pt x="56769" y="935736"/>
                </a:lnTo>
                <a:lnTo>
                  <a:pt x="76453" y="976249"/>
                </a:lnTo>
                <a:lnTo>
                  <a:pt x="98678" y="1015111"/>
                </a:lnTo>
                <a:lnTo>
                  <a:pt x="123317" y="1052322"/>
                </a:lnTo>
                <a:lnTo>
                  <a:pt x="150368" y="1087628"/>
                </a:lnTo>
                <a:lnTo>
                  <a:pt x="179577" y="1121130"/>
                </a:lnTo>
                <a:lnTo>
                  <a:pt x="211074" y="1152563"/>
                </a:lnTo>
                <a:lnTo>
                  <a:pt x="244601" y="1181862"/>
                </a:lnTo>
                <a:lnTo>
                  <a:pt x="279907" y="1208913"/>
                </a:lnTo>
                <a:lnTo>
                  <a:pt x="317119" y="1233576"/>
                </a:lnTo>
                <a:lnTo>
                  <a:pt x="355980" y="1255776"/>
                </a:lnTo>
                <a:lnTo>
                  <a:pt x="396494" y="1275372"/>
                </a:lnTo>
                <a:lnTo>
                  <a:pt x="438403" y="1292275"/>
                </a:lnTo>
                <a:lnTo>
                  <a:pt x="481710" y="1306347"/>
                </a:lnTo>
                <a:lnTo>
                  <a:pt x="526160" y="1317485"/>
                </a:lnTo>
                <a:lnTo>
                  <a:pt x="571880" y="1325587"/>
                </a:lnTo>
                <a:lnTo>
                  <a:pt x="618490" y="1330528"/>
                </a:lnTo>
                <a:lnTo>
                  <a:pt x="666115" y="1332204"/>
                </a:lnTo>
                <a:lnTo>
                  <a:pt x="713613" y="1330528"/>
                </a:lnTo>
                <a:lnTo>
                  <a:pt x="760349" y="1325587"/>
                </a:lnTo>
                <a:lnTo>
                  <a:pt x="805942" y="1317485"/>
                </a:lnTo>
                <a:lnTo>
                  <a:pt x="850519" y="1306347"/>
                </a:lnTo>
                <a:lnTo>
                  <a:pt x="893826" y="1292275"/>
                </a:lnTo>
                <a:lnTo>
                  <a:pt x="935735" y="1275372"/>
                </a:lnTo>
                <a:lnTo>
                  <a:pt x="976249" y="1255776"/>
                </a:lnTo>
                <a:lnTo>
                  <a:pt x="1015110" y="1233576"/>
                </a:lnTo>
                <a:lnTo>
                  <a:pt x="1052322" y="1208913"/>
                </a:lnTo>
                <a:lnTo>
                  <a:pt x="1087627" y="1181862"/>
                </a:lnTo>
                <a:lnTo>
                  <a:pt x="1121155" y="1152563"/>
                </a:lnTo>
                <a:lnTo>
                  <a:pt x="1152525" y="1121130"/>
                </a:lnTo>
                <a:lnTo>
                  <a:pt x="1181861" y="1087628"/>
                </a:lnTo>
                <a:lnTo>
                  <a:pt x="1208913" y="1052322"/>
                </a:lnTo>
                <a:lnTo>
                  <a:pt x="1233551" y="1015111"/>
                </a:lnTo>
                <a:lnTo>
                  <a:pt x="1255776" y="976249"/>
                </a:lnTo>
                <a:lnTo>
                  <a:pt x="1275333" y="935736"/>
                </a:lnTo>
                <a:lnTo>
                  <a:pt x="1292225" y="893826"/>
                </a:lnTo>
                <a:lnTo>
                  <a:pt x="1306322" y="850519"/>
                </a:lnTo>
                <a:lnTo>
                  <a:pt x="1317498" y="805941"/>
                </a:lnTo>
                <a:lnTo>
                  <a:pt x="1325626" y="760349"/>
                </a:lnTo>
                <a:lnTo>
                  <a:pt x="1330578" y="713613"/>
                </a:lnTo>
                <a:lnTo>
                  <a:pt x="1332229" y="666114"/>
                </a:lnTo>
                <a:lnTo>
                  <a:pt x="1330578" y="618489"/>
                </a:lnTo>
                <a:lnTo>
                  <a:pt x="1325626" y="571881"/>
                </a:lnTo>
                <a:lnTo>
                  <a:pt x="1317498" y="526161"/>
                </a:lnTo>
                <a:lnTo>
                  <a:pt x="1306322" y="481711"/>
                </a:lnTo>
                <a:lnTo>
                  <a:pt x="1292225" y="438404"/>
                </a:lnTo>
                <a:lnTo>
                  <a:pt x="1275333" y="396494"/>
                </a:lnTo>
                <a:lnTo>
                  <a:pt x="1255776" y="355981"/>
                </a:lnTo>
                <a:lnTo>
                  <a:pt x="1233551" y="317119"/>
                </a:lnTo>
                <a:lnTo>
                  <a:pt x="1208913" y="279907"/>
                </a:lnTo>
                <a:lnTo>
                  <a:pt x="1181861" y="244601"/>
                </a:lnTo>
                <a:lnTo>
                  <a:pt x="1152525" y="211074"/>
                </a:lnTo>
                <a:lnTo>
                  <a:pt x="1121155" y="179577"/>
                </a:lnTo>
                <a:lnTo>
                  <a:pt x="1087627" y="150368"/>
                </a:lnTo>
                <a:lnTo>
                  <a:pt x="1052322" y="123317"/>
                </a:lnTo>
                <a:lnTo>
                  <a:pt x="1015110" y="98679"/>
                </a:lnTo>
                <a:lnTo>
                  <a:pt x="976249" y="76454"/>
                </a:lnTo>
                <a:lnTo>
                  <a:pt x="935735" y="56768"/>
                </a:lnTo>
                <a:lnTo>
                  <a:pt x="893826" y="39877"/>
                </a:lnTo>
                <a:lnTo>
                  <a:pt x="850519" y="25907"/>
                </a:lnTo>
                <a:lnTo>
                  <a:pt x="805942" y="14731"/>
                </a:lnTo>
                <a:lnTo>
                  <a:pt x="760349" y="6604"/>
                </a:lnTo>
                <a:lnTo>
                  <a:pt x="713613" y="1650"/>
                </a:lnTo>
                <a:lnTo>
                  <a:pt x="666115" y="0"/>
                </a:lnTo>
                <a:close/>
              </a:path>
            </a:pathLst>
          </a:custGeom>
          <a:solidFill>
            <a:srgbClr val="EE412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 txBox="1"/>
          <p:nvPr/>
        </p:nvSpPr>
        <p:spPr>
          <a:xfrm>
            <a:off x="7528052" y="4749546"/>
            <a:ext cx="1213485" cy="6692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FFFFFF"/>
                </a:solidFill>
                <a:latin typeface="Microsoft Sans Serif"/>
                <a:cs typeface="Microsoft Sans Serif"/>
              </a:rPr>
              <a:t>5-</a:t>
            </a:r>
            <a:r>
              <a:rPr dirty="0" sz="2800" spc="-50">
                <a:solidFill>
                  <a:srgbClr val="FFFFFF"/>
                </a:solidFill>
                <a:latin typeface="Microsoft Sans Serif"/>
                <a:cs typeface="Microsoft Sans Serif"/>
              </a:rPr>
              <a:t>6</a:t>
            </a:r>
            <a:endParaRPr sz="28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Рублей</a:t>
            </a:r>
            <a:r>
              <a:rPr dirty="0" sz="14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400">
                <a:solidFill>
                  <a:srgbClr val="FFFFFF"/>
                </a:solidFill>
                <a:latin typeface="Microsoft Sans Serif"/>
                <a:cs typeface="Microsoft Sans Serif"/>
              </a:rPr>
              <a:t>/</a:t>
            </a:r>
            <a:r>
              <a:rPr dirty="0" sz="1400" spc="-20">
                <a:solidFill>
                  <a:srgbClr val="FFFFFF"/>
                </a:solidFill>
                <a:latin typeface="Microsoft Sans Serif"/>
                <a:cs typeface="Microsoft Sans Serif"/>
              </a:rPr>
              <a:t> кВт*ч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9" name="object 39" descr=""/>
          <p:cNvSpPr/>
          <p:nvPr/>
        </p:nvSpPr>
        <p:spPr>
          <a:xfrm>
            <a:off x="202057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15" y="0"/>
                </a:moveTo>
                <a:lnTo>
                  <a:pt x="618490" y="1650"/>
                </a:lnTo>
                <a:lnTo>
                  <a:pt x="571881" y="6604"/>
                </a:lnTo>
                <a:lnTo>
                  <a:pt x="526161" y="14731"/>
                </a:lnTo>
                <a:lnTo>
                  <a:pt x="481711" y="25907"/>
                </a:lnTo>
                <a:lnTo>
                  <a:pt x="438404" y="39877"/>
                </a:lnTo>
                <a:lnTo>
                  <a:pt x="396494" y="56768"/>
                </a:lnTo>
                <a:lnTo>
                  <a:pt x="355981" y="76454"/>
                </a:lnTo>
                <a:lnTo>
                  <a:pt x="317119" y="98679"/>
                </a:lnTo>
                <a:lnTo>
                  <a:pt x="279907" y="123317"/>
                </a:lnTo>
                <a:lnTo>
                  <a:pt x="244602" y="150368"/>
                </a:lnTo>
                <a:lnTo>
                  <a:pt x="211074" y="179577"/>
                </a:lnTo>
                <a:lnTo>
                  <a:pt x="179578" y="211074"/>
                </a:lnTo>
                <a:lnTo>
                  <a:pt x="150368" y="244601"/>
                </a:lnTo>
                <a:lnTo>
                  <a:pt x="123317" y="279907"/>
                </a:lnTo>
                <a:lnTo>
                  <a:pt x="98679" y="317119"/>
                </a:lnTo>
                <a:lnTo>
                  <a:pt x="76454" y="355981"/>
                </a:lnTo>
                <a:lnTo>
                  <a:pt x="56768" y="396494"/>
                </a:lnTo>
                <a:lnTo>
                  <a:pt x="39878" y="438404"/>
                </a:lnTo>
                <a:lnTo>
                  <a:pt x="25907" y="481711"/>
                </a:lnTo>
                <a:lnTo>
                  <a:pt x="14731" y="526161"/>
                </a:lnTo>
                <a:lnTo>
                  <a:pt x="6604" y="571881"/>
                </a:lnTo>
                <a:lnTo>
                  <a:pt x="1650" y="618489"/>
                </a:lnTo>
                <a:lnTo>
                  <a:pt x="0" y="666115"/>
                </a:lnTo>
                <a:lnTo>
                  <a:pt x="1650" y="713613"/>
                </a:lnTo>
                <a:lnTo>
                  <a:pt x="6604" y="760349"/>
                </a:lnTo>
                <a:lnTo>
                  <a:pt x="14731" y="805941"/>
                </a:lnTo>
                <a:lnTo>
                  <a:pt x="25907" y="850519"/>
                </a:lnTo>
                <a:lnTo>
                  <a:pt x="39878" y="893826"/>
                </a:lnTo>
                <a:lnTo>
                  <a:pt x="56768" y="935736"/>
                </a:lnTo>
                <a:lnTo>
                  <a:pt x="76454" y="976249"/>
                </a:lnTo>
                <a:lnTo>
                  <a:pt x="98679" y="1015111"/>
                </a:lnTo>
                <a:lnTo>
                  <a:pt x="123317" y="1052271"/>
                </a:lnTo>
                <a:lnTo>
                  <a:pt x="150368" y="1087653"/>
                </a:lnTo>
                <a:lnTo>
                  <a:pt x="179578" y="1121130"/>
                </a:lnTo>
                <a:lnTo>
                  <a:pt x="211074" y="1152563"/>
                </a:lnTo>
                <a:lnTo>
                  <a:pt x="244602" y="1181862"/>
                </a:lnTo>
                <a:lnTo>
                  <a:pt x="279907" y="1208913"/>
                </a:lnTo>
                <a:lnTo>
                  <a:pt x="317119" y="1233576"/>
                </a:lnTo>
                <a:lnTo>
                  <a:pt x="355981" y="1255776"/>
                </a:lnTo>
                <a:lnTo>
                  <a:pt x="396494" y="1275372"/>
                </a:lnTo>
                <a:lnTo>
                  <a:pt x="438404" y="1292275"/>
                </a:lnTo>
                <a:lnTo>
                  <a:pt x="481711" y="1306347"/>
                </a:lnTo>
                <a:lnTo>
                  <a:pt x="526161" y="1317485"/>
                </a:lnTo>
                <a:lnTo>
                  <a:pt x="571881" y="1325587"/>
                </a:lnTo>
                <a:lnTo>
                  <a:pt x="618490" y="1330528"/>
                </a:lnTo>
                <a:lnTo>
                  <a:pt x="666115" y="1332204"/>
                </a:lnTo>
                <a:lnTo>
                  <a:pt x="713613" y="1330528"/>
                </a:lnTo>
                <a:lnTo>
                  <a:pt x="760349" y="1325587"/>
                </a:lnTo>
                <a:lnTo>
                  <a:pt x="805942" y="1317485"/>
                </a:lnTo>
                <a:lnTo>
                  <a:pt x="850519" y="1306347"/>
                </a:lnTo>
                <a:lnTo>
                  <a:pt x="893826" y="1292275"/>
                </a:lnTo>
                <a:lnTo>
                  <a:pt x="935736" y="1275372"/>
                </a:lnTo>
                <a:lnTo>
                  <a:pt x="976249" y="1255776"/>
                </a:lnTo>
                <a:lnTo>
                  <a:pt x="1015111" y="1233576"/>
                </a:lnTo>
                <a:lnTo>
                  <a:pt x="1052322" y="1208913"/>
                </a:lnTo>
                <a:lnTo>
                  <a:pt x="1087628" y="1181862"/>
                </a:lnTo>
                <a:lnTo>
                  <a:pt x="1121156" y="1152563"/>
                </a:lnTo>
                <a:lnTo>
                  <a:pt x="1152525" y="1121130"/>
                </a:lnTo>
                <a:lnTo>
                  <a:pt x="1181862" y="1087653"/>
                </a:lnTo>
                <a:lnTo>
                  <a:pt x="1208913" y="1052271"/>
                </a:lnTo>
                <a:lnTo>
                  <a:pt x="1233551" y="1015111"/>
                </a:lnTo>
                <a:lnTo>
                  <a:pt x="1255776" y="976249"/>
                </a:lnTo>
                <a:lnTo>
                  <a:pt x="1275333" y="935736"/>
                </a:lnTo>
                <a:lnTo>
                  <a:pt x="1292225" y="893826"/>
                </a:lnTo>
                <a:lnTo>
                  <a:pt x="1306321" y="850519"/>
                </a:lnTo>
                <a:lnTo>
                  <a:pt x="1317497" y="805941"/>
                </a:lnTo>
                <a:lnTo>
                  <a:pt x="1325626" y="760349"/>
                </a:lnTo>
                <a:lnTo>
                  <a:pt x="1330579" y="713613"/>
                </a:lnTo>
                <a:lnTo>
                  <a:pt x="1332230" y="666115"/>
                </a:lnTo>
                <a:lnTo>
                  <a:pt x="1330579" y="618489"/>
                </a:lnTo>
                <a:lnTo>
                  <a:pt x="1325626" y="571881"/>
                </a:lnTo>
                <a:lnTo>
                  <a:pt x="1317497" y="526161"/>
                </a:lnTo>
                <a:lnTo>
                  <a:pt x="1306321" y="481711"/>
                </a:lnTo>
                <a:lnTo>
                  <a:pt x="1292225" y="438404"/>
                </a:lnTo>
                <a:lnTo>
                  <a:pt x="1275333" y="396494"/>
                </a:lnTo>
                <a:lnTo>
                  <a:pt x="1255776" y="355981"/>
                </a:lnTo>
                <a:lnTo>
                  <a:pt x="1233551" y="317119"/>
                </a:lnTo>
                <a:lnTo>
                  <a:pt x="1208913" y="279907"/>
                </a:lnTo>
                <a:lnTo>
                  <a:pt x="1181862" y="244601"/>
                </a:lnTo>
                <a:lnTo>
                  <a:pt x="1152525" y="211074"/>
                </a:lnTo>
                <a:lnTo>
                  <a:pt x="1121156" y="179577"/>
                </a:lnTo>
                <a:lnTo>
                  <a:pt x="1087628" y="150368"/>
                </a:lnTo>
                <a:lnTo>
                  <a:pt x="1052322" y="123317"/>
                </a:lnTo>
                <a:lnTo>
                  <a:pt x="1015111" y="98679"/>
                </a:lnTo>
                <a:lnTo>
                  <a:pt x="976249" y="76454"/>
                </a:lnTo>
                <a:lnTo>
                  <a:pt x="935736" y="56768"/>
                </a:lnTo>
                <a:lnTo>
                  <a:pt x="893826" y="39877"/>
                </a:lnTo>
                <a:lnTo>
                  <a:pt x="850519" y="25907"/>
                </a:lnTo>
                <a:lnTo>
                  <a:pt x="805942" y="14731"/>
                </a:lnTo>
                <a:lnTo>
                  <a:pt x="760349" y="6604"/>
                </a:lnTo>
                <a:lnTo>
                  <a:pt x="713613" y="1650"/>
                </a:lnTo>
                <a:lnTo>
                  <a:pt x="666115" y="0"/>
                </a:lnTo>
                <a:close/>
              </a:path>
            </a:pathLst>
          </a:custGeom>
          <a:solidFill>
            <a:srgbClr val="D9959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 txBox="1"/>
          <p:nvPr/>
        </p:nvSpPr>
        <p:spPr>
          <a:xfrm>
            <a:off x="2227833" y="4825746"/>
            <a:ext cx="915035" cy="7004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FFFFFF"/>
                </a:solidFill>
                <a:latin typeface="Microsoft Sans Serif"/>
                <a:cs typeface="Microsoft Sans Serif"/>
              </a:rPr>
              <a:t>777,6</a:t>
            </a:r>
            <a:endParaRPr sz="2800">
              <a:latin typeface="Microsoft Sans Serif"/>
              <a:cs typeface="Microsoft Sans Serif"/>
            </a:endParaRPr>
          </a:p>
          <a:p>
            <a:pPr algn="ctr" marL="1905">
              <a:lnSpc>
                <a:spcPct val="100000"/>
              </a:lnSpc>
              <a:spcBef>
                <a:spcPts val="35"/>
              </a:spcBef>
            </a:pPr>
            <a:r>
              <a:rPr dirty="0" sz="1600" spc="-25">
                <a:solidFill>
                  <a:srgbClr val="FFFFFF"/>
                </a:solidFill>
                <a:latin typeface="Microsoft Sans Serif"/>
                <a:cs typeface="Microsoft Sans Serif"/>
              </a:rPr>
              <a:t>км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1798066" y="5938824"/>
            <a:ext cx="1745614" cy="880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9065" marR="5080" indent="-1270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Транспортная</a:t>
            </a:r>
            <a:r>
              <a:rPr dirty="0" sz="1400" spc="135" b="1">
                <a:latin typeface="Arial"/>
                <a:cs typeface="Arial"/>
              </a:rPr>
              <a:t> </a:t>
            </a:r>
            <a:r>
              <a:rPr dirty="0" sz="1400" spc="-20" b="1">
                <a:latin typeface="Arial"/>
                <a:cs typeface="Arial"/>
              </a:rPr>
              <a:t>сеть </a:t>
            </a:r>
            <a:r>
              <a:rPr dirty="0" sz="1400" spc="-10" b="1">
                <a:latin typeface="Arial"/>
                <a:cs typeface="Arial"/>
              </a:rPr>
              <a:t>(протяженность автомобильных</a:t>
            </a:r>
            <a:endParaRPr sz="1400">
              <a:latin typeface="Arial"/>
              <a:cs typeface="Arial"/>
            </a:endParaRPr>
          </a:p>
          <a:p>
            <a:pPr marL="579120">
              <a:lnSpc>
                <a:spcPct val="100000"/>
              </a:lnSpc>
              <a:spcBef>
                <a:spcPts val="5"/>
              </a:spcBef>
            </a:pPr>
            <a:r>
              <a:rPr dirty="0" sz="1400" spc="-10" b="1">
                <a:latin typeface="Arial"/>
                <a:cs typeface="Arial"/>
              </a:rPr>
              <a:t>дорог)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2" name="object 42" descr=""/>
          <p:cNvGrpSpPr/>
          <p:nvPr/>
        </p:nvGrpSpPr>
        <p:grpSpPr>
          <a:xfrm>
            <a:off x="233172" y="947927"/>
            <a:ext cx="5130165" cy="3733800"/>
            <a:chOff x="233172" y="947927"/>
            <a:chExt cx="5130165" cy="3733800"/>
          </a:xfrm>
        </p:grpSpPr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172" y="947927"/>
              <a:ext cx="2691383" cy="37338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599" y="1142999"/>
              <a:ext cx="2103374" cy="3146171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4262500" y="1842261"/>
              <a:ext cx="1100455" cy="1569085"/>
            </a:xfrm>
            <a:custGeom>
              <a:avLst/>
              <a:gdLst/>
              <a:ahLst/>
              <a:cxnLst/>
              <a:rect l="l" t="t" r="r" b="b"/>
              <a:pathLst>
                <a:path w="1100454" h="1569085">
                  <a:moveTo>
                    <a:pt x="0" y="0"/>
                  </a:moveTo>
                  <a:lnTo>
                    <a:pt x="0" y="1100327"/>
                  </a:lnTo>
                  <a:lnTo>
                    <a:pt x="995552" y="1568830"/>
                  </a:lnTo>
                  <a:lnTo>
                    <a:pt x="1014952" y="1525206"/>
                  </a:lnTo>
                  <a:lnTo>
                    <a:pt x="1032315" y="1481199"/>
                  </a:lnTo>
                  <a:lnTo>
                    <a:pt x="1047663" y="1436862"/>
                  </a:lnTo>
                  <a:lnTo>
                    <a:pt x="1061015" y="1392252"/>
                  </a:lnTo>
                  <a:lnTo>
                    <a:pt x="1072390" y="1347423"/>
                  </a:lnTo>
                  <a:lnTo>
                    <a:pt x="1081808" y="1302431"/>
                  </a:lnTo>
                  <a:lnTo>
                    <a:pt x="1089290" y="1257329"/>
                  </a:lnTo>
                  <a:lnTo>
                    <a:pt x="1094855" y="1212173"/>
                  </a:lnTo>
                  <a:lnTo>
                    <a:pt x="1098522" y="1167018"/>
                  </a:lnTo>
                  <a:lnTo>
                    <a:pt x="1100312" y="1121919"/>
                  </a:lnTo>
                  <a:lnTo>
                    <a:pt x="1100244" y="1076930"/>
                  </a:lnTo>
                  <a:lnTo>
                    <a:pt x="1098339" y="1032107"/>
                  </a:lnTo>
                  <a:lnTo>
                    <a:pt x="1094614" y="987505"/>
                  </a:lnTo>
                  <a:lnTo>
                    <a:pt x="1089092" y="943178"/>
                  </a:lnTo>
                  <a:lnTo>
                    <a:pt x="1081790" y="899182"/>
                  </a:lnTo>
                  <a:lnTo>
                    <a:pt x="1072730" y="855571"/>
                  </a:lnTo>
                  <a:lnTo>
                    <a:pt x="1061930" y="812400"/>
                  </a:lnTo>
                  <a:lnTo>
                    <a:pt x="1049411" y="769724"/>
                  </a:lnTo>
                  <a:lnTo>
                    <a:pt x="1035192" y="727598"/>
                  </a:lnTo>
                  <a:lnTo>
                    <a:pt x="1019294" y="686078"/>
                  </a:lnTo>
                  <a:lnTo>
                    <a:pt x="1001735" y="645217"/>
                  </a:lnTo>
                  <a:lnTo>
                    <a:pt x="982535" y="605071"/>
                  </a:lnTo>
                  <a:lnTo>
                    <a:pt x="961716" y="565695"/>
                  </a:lnTo>
                  <a:lnTo>
                    <a:pt x="939295" y="527144"/>
                  </a:lnTo>
                  <a:lnTo>
                    <a:pt x="915293" y="489472"/>
                  </a:lnTo>
                  <a:lnTo>
                    <a:pt x="889729" y="452735"/>
                  </a:lnTo>
                  <a:lnTo>
                    <a:pt x="862624" y="416987"/>
                  </a:lnTo>
                  <a:lnTo>
                    <a:pt x="833998" y="382284"/>
                  </a:lnTo>
                  <a:lnTo>
                    <a:pt x="803869" y="348680"/>
                  </a:lnTo>
                  <a:lnTo>
                    <a:pt x="772258" y="316230"/>
                  </a:lnTo>
                  <a:lnTo>
                    <a:pt x="739184" y="284989"/>
                  </a:lnTo>
                  <a:lnTo>
                    <a:pt x="704667" y="255013"/>
                  </a:lnTo>
                  <a:lnTo>
                    <a:pt x="668728" y="226355"/>
                  </a:lnTo>
                  <a:lnTo>
                    <a:pt x="631385" y="199071"/>
                  </a:lnTo>
                  <a:lnTo>
                    <a:pt x="592658" y="173217"/>
                  </a:lnTo>
                  <a:lnTo>
                    <a:pt x="552568" y="148846"/>
                  </a:lnTo>
                  <a:lnTo>
                    <a:pt x="511134" y="126013"/>
                  </a:lnTo>
                  <a:lnTo>
                    <a:pt x="468375" y="104775"/>
                  </a:lnTo>
                  <a:lnTo>
                    <a:pt x="424019" y="85083"/>
                  </a:lnTo>
                  <a:lnTo>
                    <a:pt x="378931" y="67397"/>
                  </a:lnTo>
                  <a:lnTo>
                    <a:pt x="333178" y="51731"/>
                  </a:lnTo>
                  <a:lnTo>
                    <a:pt x="286828" y="38103"/>
                  </a:lnTo>
                  <a:lnTo>
                    <a:pt x="239950" y="26527"/>
                  </a:lnTo>
                  <a:lnTo>
                    <a:pt x="192611" y="17020"/>
                  </a:lnTo>
                  <a:lnTo>
                    <a:pt x="144878" y="9597"/>
                  </a:lnTo>
                  <a:lnTo>
                    <a:pt x="96820" y="4276"/>
                  </a:lnTo>
                  <a:lnTo>
                    <a:pt x="48505" y="1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3161883" y="1876933"/>
              <a:ext cx="2096770" cy="2166620"/>
            </a:xfrm>
            <a:custGeom>
              <a:avLst/>
              <a:gdLst/>
              <a:ahLst/>
              <a:cxnLst/>
              <a:rect l="l" t="t" r="r" b="b"/>
              <a:pathLst>
                <a:path w="2096770" h="2166620">
                  <a:moveTo>
                    <a:pt x="826932" y="0"/>
                  </a:moveTo>
                  <a:lnTo>
                    <a:pt x="780952" y="12854"/>
                  </a:lnTo>
                  <a:lnTo>
                    <a:pt x="735973" y="27522"/>
                  </a:lnTo>
                  <a:lnTo>
                    <a:pt x="692026" y="43952"/>
                  </a:lnTo>
                  <a:lnTo>
                    <a:pt x="649142" y="62095"/>
                  </a:lnTo>
                  <a:lnTo>
                    <a:pt x="607348" y="81901"/>
                  </a:lnTo>
                  <a:lnTo>
                    <a:pt x="566676" y="103319"/>
                  </a:lnTo>
                  <a:lnTo>
                    <a:pt x="527154" y="126298"/>
                  </a:lnTo>
                  <a:lnTo>
                    <a:pt x="488813" y="150790"/>
                  </a:lnTo>
                  <a:lnTo>
                    <a:pt x="451682" y="176743"/>
                  </a:lnTo>
                  <a:lnTo>
                    <a:pt x="415791" y="204107"/>
                  </a:lnTo>
                  <a:lnTo>
                    <a:pt x="381169" y="232832"/>
                  </a:lnTo>
                  <a:lnTo>
                    <a:pt x="347847" y="262868"/>
                  </a:lnTo>
                  <a:lnTo>
                    <a:pt x="315854" y="294164"/>
                  </a:lnTo>
                  <a:lnTo>
                    <a:pt x="285219" y="326671"/>
                  </a:lnTo>
                  <a:lnTo>
                    <a:pt x="255973" y="360338"/>
                  </a:lnTo>
                  <a:lnTo>
                    <a:pt x="228145" y="395115"/>
                  </a:lnTo>
                  <a:lnTo>
                    <a:pt x="201765" y="430951"/>
                  </a:lnTo>
                  <a:lnTo>
                    <a:pt x="176863" y="467797"/>
                  </a:lnTo>
                  <a:lnTo>
                    <a:pt x="153467" y="505602"/>
                  </a:lnTo>
                  <a:lnTo>
                    <a:pt x="131609" y="544316"/>
                  </a:lnTo>
                  <a:lnTo>
                    <a:pt x="111317" y="583889"/>
                  </a:lnTo>
                  <a:lnTo>
                    <a:pt x="92621" y="624271"/>
                  </a:lnTo>
                  <a:lnTo>
                    <a:pt x="75552" y="665410"/>
                  </a:lnTo>
                  <a:lnTo>
                    <a:pt x="60138" y="707258"/>
                  </a:lnTo>
                  <a:lnTo>
                    <a:pt x="46410" y="749763"/>
                  </a:lnTo>
                  <a:lnTo>
                    <a:pt x="34397" y="792876"/>
                  </a:lnTo>
                  <a:lnTo>
                    <a:pt x="24128" y="836547"/>
                  </a:lnTo>
                  <a:lnTo>
                    <a:pt x="15635" y="880724"/>
                  </a:lnTo>
                  <a:lnTo>
                    <a:pt x="8945" y="925359"/>
                  </a:lnTo>
                  <a:lnTo>
                    <a:pt x="4090" y="970400"/>
                  </a:lnTo>
                  <a:lnTo>
                    <a:pt x="1098" y="1015797"/>
                  </a:lnTo>
                  <a:lnTo>
                    <a:pt x="0" y="1061501"/>
                  </a:lnTo>
                  <a:lnTo>
                    <a:pt x="824" y="1107461"/>
                  </a:lnTo>
                  <a:lnTo>
                    <a:pt x="3602" y="1153626"/>
                  </a:lnTo>
                  <a:lnTo>
                    <a:pt x="8362" y="1199947"/>
                  </a:lnTo>
                  <a:lnTo>
                    <a:pt x="15134" y="1246374"/>
                  </a:lnTo>
                  <a:lnTo>
                    <a:pt x="23948" y="1292855"/>
                  </a:lnTo>
                  <a:lnTo>
                    <a:pt x="34833" y="1339341"/>
                  </a:lnTo>
                  <a:lnTo>
                    <a:pt x="47688" y="1385313"/>
                  </a:lnTo>
                  <a:lnTo>
                    <a:pt x="62357" y="1430283"/>
                  </a:lnTo>
                  <a:lnTo>
                    <a:pt x="78788" y="1474222"/>
                  </a:lnTo>
                  <a:lnTo>
                    <a:pt x="96933" y="1517100"/>
                  </a:lnTo>
                  <a:lnTo>
                    <a:pt x="116741" y="1558888"/>
                  </a:lnTo>
                  <a:lnTo>
                    <a:pt x="138161" y="1599555"/>
                  </a:lnTo>
                  <a:lnTo>
                    <a:pt x="161143" y="1639073"/>
                  </a:lnTo>
                  <a:lnTo>
                    <a:pt x="185637" y="1677411"/>
                  </a:lnTo>
                  <a:lnTo>
                    <a:pt x="211593" y="1714539"/>
                  </a:lnTo>
                  <a:lnTo>
                    <a:pt x="238960" y="1750429"/>
                  </a:lnTo>
                  <a:lnTo>
                    <a:pt x="267688" y="1785049"/>
                  </a:lnTo>
                  <a:lnTo>
                    <a:pt x="297728" y="1818370"/>
                  </a:lnTo>
                  <a:lnTo>
                    <a:pt x="329027" y="1850363"/>
                  </a:lnTo>
                  <a:lnTo>
                    <a:pt x="361538" y="1880998"/>
                  </a:lnTo>
                  <a:lnTo>
                    <a:pt x="395208" y="1910245"/>
                  </a:lnTo>
                  <a:lnTo>
                    <a:pt x="429988" y="1938075"/>
                  </a:lnTo>
                  <a:lnTo>
                    <a:pt x="465827" y="1964457"/>
                  </a:lnTo>
                  <a:lnTo>
                    <a:pt x="502676" y="1989361"/>
                  </a:lnTo>
                  <a:lnTo>
                    <a:pt x="540484" y="2012759"/>
                  </a:lnTo>
                  <a:lnTo>
                    <a:pt x="579200" y="2034620"/>
                  </a:lnTo>
                  <a:lnTo>
                    <a:pt x="618775" y="2054915"/>
                  </a:lnTo>
                  <a:lnTo>
                    <a:pt x="659158" y="2073613"/>
                  </a:lnTo>
                  <a:lnTo>
                    <a:pt x="700299" y="2090686"/>
                  </a:lnTo>
                  <a:lnTo>
                    <a:pt x="742147" y="2106103"/>
                  </a:lnTo>
                  <a:lnTo>
                    <a:pt x="784653" y="2119835"/>
                  </a:lnTo>
                  <a:lnTo>
                    <a:pt x="827766" y="2131851"/>
                  </a:lnTo>
                  <a:lnTo>
                    <a:pt x="871436" y="2142123"/>
                  </a:lnTo>
                  <a:lnTo>
                    <a:pt x="915612" y="2150620"/>
                  </a:lnTo>
                  <a:lnTo>
                    <a:pt x="960245" y="2157312"/>
                  </a:lnTo>
                  <a:lnTo>
                    <a:pt x="1005283" y="2162171"/>
                  </a:lnTo>
                  <a:lnTo>
                    <a:pt x="1050678" y="2165165"/>
                  </a:lnTo>
                  <a:lnTo>
                    <a:pt x="1096377" y="2166266"/>
                  </a:lnTo>
                  <a:lnTo>
                    <a:pt x="1142332" y="2165444"/>
                  </a:lnTo>
                  <a:lnTo>
                    <a:pt x="1188492" y="2162668"/>
                  </a:lnTo>
                  <a:lnTo>
                    <a:pt x="1234807" y="2157910"/>
                  </a:lnTo>
                  <a:lnTo>
                    <a:pt x="1281226" y="2151139"/>
                  </a:lnTo>
                  <a:lnTo>
                    <a:pt x="1327698" y="2142326"/>
                  </a:lnTo>
                  <a:lnTo>
                    <a:pt x="1374175" y="2131441"/>
                  </a:lnTo>
                  <a:lnTo>
                    <a:pt x="1421413" y="2118169"/>
                  </a:lnTo>
                  <a:lnTo>
                    <a:pt x="1467803" y="2102883"/>
                  </a:lnTo>
                  <a:lnTo>
                    <a:pt x="1513290" y="2085627"/>
                  </a:lnTo>
                  <a:lnTo>
                    <a:pt x="1557820" y="2066446"/>
                  </a:lnTo>
                  <a:lnTo>
                    <a:pt x="1601341" y="2045384"/>
                  </a:lnTo>
                  <a:lnTo>
                    <a:pt x="1643796" y="2022486"/>
                  </a:lnTo>
                  <a:lnTo>
                    <a:pt x="1685134" y="1997797"/>
                  </a:lnTo>
                  <a:lnTo>
                    <a:pt x="1725299" y="1971362"/>
                  </a:lnTo>
                  <a:lnTo>
                    <a:pt x="1764237" y="1943224"/>
                  </a:lnTo>
                  <a:lnTo>
                    <a:pt x="1801895" y="1913429"/>
                  </a:lnTo>
                  <a:lnTo>
                    <a:pt x="1838219" y="1882022"/>
                  </a:lnTo>
                  <a:lnTo>
                    <a:pt x="1873154" y="1849046"/>
                  </a:lnTo>
                  <a:lnTo>
                    <a:pt x="1906647" y="1814548"/>
                  </a:lnTo>
                  <a:lnTo>
                    <a:pt x="1938643" y="1778571"/>
                  </a:lnTo>
                  <a:lnTo>
                    <a:pt x="1969089" y="1741160"/>
                  </a:lnTo>
                  <a:lnTo>
                    <a:pt x="1997930" y="1702359"/>
                  </a:lnTo>
                  <a:lnTo>
                    <a:pt x="2025113" y="1662215"/>
                  </a:lnTo>
                  <a:lnTo>
                    <a:pt x="2050583" y="1620770"/>
                  </a:lnTo>
                  <a:lnTo>
                    <a:pt x="2074287" y="1578070"/>
                  </a:lnTo>
                  <a:lnTo>
                    <a:pt x="2096170" y="1534159"/>
                  </a:lnTo>
                  <a:lnTo>
                    <a:pt x="1100617" y="1065656"/>
                  </a:lnTo>
                  <a:lnTo>
                    <a:pt x="826932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3988816" y="1861819"/>
              <a:ext cx="273685" cy="1080770"/>
            </a:xfrm>
            <a:custGeom>
              <a:avLst/>
              <a:gdLst/>
              <a:ahLst/>
              <a:cxnLst/>
              <a:rect l="l" t="t" r="r" b="b"/>
              <a:pathLst>
                <a:path w="273685" h="1080770">
                  <a:moveTo>
                    <a:pt x="67437" y="0"/>
                  </a:moveTo>
                  <a:lnTo>
                    <a:pt x="50506" y="3361"/>
                  </a:lnTo>
                  <a:lnTo>
                    <a:pt x="33623" y="6984"/>
                  </a:lnTo>
                  <a:lnTo>
                    <a:pt x="16787" y="10894"/>
                  </a:lnTo>
                  <a:lnTo>
                    <a:pt x="0" y="15112"/>
                  </a:lnTo>
                  <a:lnTo>
                    <a:pt x="273685" y="1080769"/>
                  </a:lnTo>
                  <a:lnTo>
                    <a:pt x="67437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4056252" y="1842261"/>
              <a:ext cx="206375" cy="1100455"/>
            </a:xfrm>
            <a:custGeom>
              <a:avLst/>
              <a:gdLst/>
              <a:ahLst/>
              <a:cxnLst/>
              <a:rect l="l" t="t" r="r" b="b"/>
              <a:pathLst>
                <a:path w="206375" h="1100455">
                  <a:moveTo>
                    <a:pt x="206121" y="0"/>
                  </a:moveTo>
                  <a:lnTo>
                    <a:pt x="154322" y="1234"/>
                  </a:lnTo>
                  <a:lnTo>
                    <a:pt x="102631" y="4921"/>
                  </a:lnTo>
                  <a:lnTo>
                    <a:pt x="51155" y="11037"/>
                  </a:lnTo>
                  <a:lnTo>
                    <a:pt x="0" y="19558"/>
                  </a:lnTo>
                  <a:lnTo>
                    <a:pt x="206248" y="1100327"/>
                  </a:lnTo>
                  <a:lnTo>
                    <a:pt x="20612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3372611" y="1738883"/>
              <a:ext cx="1830705" cy="2265045"/>
            </a:xfrm>
            <a:custGeom>
              <a:avLst/>
              <a:gdLst/>
              <a:ahLst/>
              <a:cxnLst/>
              <a:rect l="l" t="t" r="r" b="b"/>
              <a:pathLst>
                <a:path w="1830704" h="2265045">
                  <a:moveTo>
                    <a:pt x="1818132" y="614171"/>
                  </a:moveTo>
                  <a:lnTo>
                    <a:pt x="1830324" y="416051"/>
                  </a:lnTo>
                </a:path>
                <a:path w="1830704" h="2265045">
                  <a:moveTo>
                    <a:pt x="42672" y="1904999"/>
                  </a:moveTo>
                  <a:lnTo>
                    <a:pt x="0" y="2264664"/>
                  </a:lnTo>
                </a:path>
                <a:path w="1830704" h="2265045">
                  <a:moveTo>
                    <a:pt x="649224" y="129539"/>
                  </a:moveTo>
                  <a:lnTo>
                    <a:pt x="469391" y="0"/>
                  </a:lnTo>
                  <a:lnTo>
                    <a:pt x="411479" y="0"/>
                  </a:lnTo>
                </a:path>
                <a:path w="1830704" h="2265045">
                  <a:moveTo>
                    <a:pt x="786384" y="108203"/>
                  </a:moveTo>
                  <a:lnTo>
                    <a:pt x="957072" y="0"/>
                  </a:lnTo>
                  <a:lnTo>
                    <a:pt x="1014984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 descr=""/>
          <p:cNvSpPr txBox="1"/>
          <p:nvPr/>
        </p:nvSpPr>
        <p:spPr>
          <a:xfrm>
            <a:off x="5210302" y="1914601"/>
            <a:ext cx="4210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latin typeface="Calibri"/>
                <a:cs typeface="Calibri"/>
              </a:rPr>
              <a:t>32%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2946019" y="3762832"/>
            <a:ext cx="4210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latin typeface="Calibri"/>
                <a:cs typeface="Calibri"/>
              </a:rPr>
              <a:t>64%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3474465" y="1486027"/>
            <a:ext cx="304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latin typeface="Calibri"/>
                <a:cs typeface="Calibri"/>
              </a:rPr>
              <a:t>1%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4394072" y="1495425"/>
            <a:ext cx="3054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latin typeface="Calibri"/>
                <a:cs typeface="Calibri"/>
              </a:rPr>
              <a:t>3%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4" name="object 54" descr=""/>
          <p:cNvSpPr/>
          <p:nvPr/>
        </p:nvSpPr>
        <p:spPr>
          <a:xfrm>
            <a:off x="5771388" y="1798320"/>
            <a:ext cx="125095" cy="127000"/>
          </a:xfrm>
          <a:custGeom>
            <a:avLst/>
            <a:gdLst/>
            <a:ahLst/>
            <a:cxnLst/>
            <a:rect l="l" t="t" r="r" b="b"/>
            <a:pathLst>
              <a:path w="125095" h="127000">
                <a:moveTo>
                  <a:pt x="124967" y="0"/>
                </a:moveTo>
                <a:lnTo>
                  <a:pt x="0" y="0"/>
                </a:lnTo>
                <a:lnTo>
                  <a:pt x="0" y="126491"/>
                </a:lnTo>
                <a:lnTo>
                  <a:pt x="124967" y="126491"/>
                </a:lnTo>
                <a:lnTo>
                  <a:pt x="12496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 txBox="1"/>
          <p:nvPr/>
        </p:nvSpPr>
        <p:spPr>
          <a:xfrm>
            <a:off x="5943346" y="1686559"/>
            <a:ext cx="10242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С/х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угодья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6" name="object 56" descr=""/>
          <p:cNvSpPr/>
          <p:nvPr/>
        </p:nvSpPr>
        <p:spPr>
          <a:xfrm>
            <a:off x="5771388" y="2427732"/>
            <a:ext cx="125095" cy="125095"/>
          </a:xfrm>
          <a:custGeom>
            <a:avLst/>
            <a:gdLst/>
            <a:ahLst/>
            <a:cxnLst/>
            <a:rect l="l" t="t" r="r" b="b"/>
            <a:pathLst>
              <a:path w="125095" h="125094">
                <a:moveTo>
                  <a:pt x="124967" y="0"/>
                </a:moveTo>
                <a:lnTo>
                  <a:pt x="0" y="0"/>
                </a:lnTo>
                <a:lnTo>
                  <a:pt x="0" y="124967"/>
                </a:lnTo>
                <a:lnTo>
                  <a:pt x="124967" y="124967"/>
                </a:lnTo>
                <a:lnTo>
                  <a:pt x="124967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 txBox="1"/>
          <p:nvPr/>
        </p:nvSpPr>
        <p:spPr>
          <a:xfrm>
            <a:off x="5943346" y="2315336"/>
            <a:ext cx="4857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latin typeface="Calibri"/>
                <a:cs typeface="Calibri"/>
              </a:rPr>
              <a:t>Леса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8" name="object 58" descr=""/>
          <p:cNvSpPr/>
          <p:nvPr/>
        </p:nvSpPr>
        <p:spPr>
          <a:xfrm>
            <a:off x="5771388" y="3055620"/>
            <a:ext cx="125095" cy="127000"/>
          </a:xfrm>
          <a:custGeom>
            <a:avLst/>
            <a:gdLst/>
            <a:ahLst/>
            <a:cxnLst/>
            <a:rect l="l" t="t" r="r" b="b"/>
            <a:pathLst>
              <a:path w="125095" h="127000">
                <a:moveTo>
                  <a:pt x="124967" y="0"/>
                </a:moveTo>
                <a:lnTo>
                  <a:pt x="0" y="0"/>
                </a:lnTo>
                <a:lnTo>
                  <a:pt x="0" y="126491"/>
                </a:lnTo>
                <a:lnTo>
                  <a:pt x="124967" y="126491"/>
                </a:lnTo>
                <a:lnTo>
                  <a:pt x="124967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5771388" y="3685032"/>
            <a:ext cx="125095" cy="125095"/>
          </a:xfrm>
          <a:custGeom>
            <a:avLst/>
            <a:gdLst/>
            <a:ahLst/>
            <a:cxnLst/>
            <a:rect l="l" t="t" r="r" b="b"/>
            <a:pathLst>
              <a:path w="125095" h="125095">
                <a:moveTo>
                  <a:pt x="124967" y="0"/>
                </a:moveTo>
                <a:lnTo>
                  <a:pt x="0" y="0"/>
                </a:lnTo>
                <a:lnTo>
                  <a:pt x="0" y="124968"/>
                </a:lnTo>
                <a:lnTo>
                  <a:pt x="124967" y="12496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 txBox="1"/>
          <p:nvPr/>
        </p:nvSpPr>
        <p:spPr>
          <a:xfrm>
            <a:off x="5943346" y="2944495"/>
            <a:ext cx="850900" cy="120777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60"/>
              </a:spcBef>
            </a:pPr>
            <a:r>
              <a:rPr dirty="0" sz="1800" spc="-10">
                <a:latin typeface="Calibri"/>
                <a:cs typeface="Calibri"/>
              </a:rPr>
              <a:t>Водные объекты</a:t>
            </a:r>
            <a:endParaRPr sz="1800">
              <a:latin typeface="Calibri"/>
              <a:cs typeface="Calibri"/>
            </a:endParaRPr>
          </a:p>
          <a:p>
            <a:pPr marL="12700" marR="142240">
              <a:lnSpc>
                <a:spcPct val="101699"/>
              </a:lnSpc>
              <a:spcBef>
                <a:spcPts val="560"/>
              </a:spcBef>
            </a:pPr>
            <a:r>
              <a:rPr dirty="0" sz="1800" spc="-10">
                <a:latin typeface="Calibri"/>
                <a:cs typeface="Calibri"/>
              </a:rPr>
              <a:t>Другие земли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1" name="object 61" descr=""/>
          <p:cNvSpPr/>
          <p:nvPr/>
        </p:nvSpPr>
        <p:spPr>
          <a:xfrm>
            <a:off x="6046723" y="4596257"/>
            <a:ext cx="678815" cy="1357630"/>
          </a:xfrm>
          <a:custGeom>
            <a:avLst/>
            <a:gdLst/>
            <a:ahLst/>
            <a:cxnLst/>
            <a:rect l="l" t="t" r="r" b="b"/>
            <a:pathLst>
              <a:path w="678815" h="1357629">
                <a:moveTo>
                  <a:pt x="0" y="0"/>
                </a:moveTo>
                <a:lnTo>
                  <a:pt x="0" y="678688"/>
                </a:lnTo>
                <a:lnTo>
                  <a:pt x="0" y="1357299"/>
                </a:lnTo>
                <a:lnTo>
                  <a:pt x="48462" y="1355595"/>
                </a:lnTo>
                <a:lnTo>
                  <a:pt x="96007" y="1350560"/>
                </a:lnTo>
                <a:lnTo>
                  <a:pt x="142517" y="1342308"/>
                </a:lnTo>
                <a:lnTo>
                  <a:pt x="187879" y="1330955"/>
                </a:lnTo>
                <a:lnTo>
                  <a:pt x="231978" y="1316615"/>
                </a:lnTo>
                <a:lnTo>
                  <a:pt x="274698" y="1299403"/>
                </a:lnTo>
                <a:lnTo>
                  <a:pt x="315925" y="1279434"/>
                </a:lnTo>
                <a:lnTo>
                  <a:pt x="355544" y="1256823"/>
                </a:lnTo>
                <a:lnTo>
                  <a:pt x="393439" y="1231685"/>
                </a:lnTo>
                <a:lnTo>
                  <a:pt x="429497" y="1204134"/>
                </a:lnTo>
                <a:lnTo>
                  <a:pt x="463601" y="1174285"/>
                </a:lnTo>
                <a:lnTo>
                  <a:pt x="495637" y="1142253"/>
                </a:lnTo>
                <a:lnTo>
                  <a:pt x="525491" y="1108154"/>
                </a:lnTo>
                <a:lnTo>
                  <a:pt x="553047" y="1072101"/>
                </a:lnTo>
                <a:lnTo>
                  <a:pt x="578190" y="1034210"/>
                </a:lnTo>
                <a:lnTo>
                  <a:pt x="600806" y="994596"/>
                </a:lnTo>
                <a:lnTo>
                  <a:pt x="620779" y="953373"/>
                </a:lnTo>
                <a:lnTo>
                  <a:pt x="637994" y="910657"/>
                </a:lnTo>
                <a:lnTo>
                  <a:pt x="652337" y="866561"/>
                </a:lnTo>
                <a:lnTo>
                  <a:pt x="663693" y="821202"/>
                </a:lnTo>
                <a:lnTo>
                  <a:pt x="671947" y="774693"/>
                </a:lnTo>
                <a:lnTo>
                  <a:pt x="676983" y="727150"/>
                </a:lnTo>
                <a:lnTo>
                  <a:pt x="678687" y="678688"/>
                </a:lnTo>
                <a:lnTo>
                  <a:pt x="676983" y="630225"/>
                </a:lnTo>
                <a:lnTo>
                  <a:pt x="671947" y="582680"/>
                </a:lnTo>
                <a:lnTo>
                  <a:pt x="663693" y="536170"/>
                </a:lnTo>
                <a:lnTo>
                  <a:pt x="652337" y="490808"/>
                </a:lnTo>
                <a:lnTo>
                  <a:pt x="637994" y="446709"/>
                </a:lnTo>
                <a:lnTo>
                  <a:pt x="620779" y="403989"/>
                </a:lnTo>
                <a:lnTo>
                  <a:pt x="600806" y="362762"/>
                </a:lnTo>
                <a:lnTo>
                  <a:pt x="578190" y="323143"/>
                </a:lnTo>
                <a:lnTo>
                  <a:pt x="553047" y="285248"/>
                </a:lnTo>
                <a:lnTo>
                  <a:pt x="525491" y="249190"/>
                </a:lnTo>
                <a:lnTo>
                  <a:pt x="495637" y="215086"/>
                </a:lnTo>
                <a:lnTo>
                  <a:pt x="463601" y="183050"/>
                </a:lnTo>
                <a:lnTo>
                  <a:pt x="429497" y="153196"/>
                </a:lnTo>
                <a:lnTo>
                  <a:pt x="393439" y="125640"/>
                </a:lnTo>
                <a:lnTo>
                  <a:pt x="355544" y="100497"/>
                </a:lnTo>
                <a:lnTo>
                  <a:pt x="315925" y="77881"/>
                </a:lnTo>
                <a:lnTo>
                  <a:pt x="274698" y="57908"/>
                </a:lnTo>
                <a:lnTo>
                  <a:pt x="231978" y="40693"/>
                </a:lnTo>
                <a:lnTo>
                  <a:pt x="187879" y="26350"/>
                </a:lnTo>
                <a:lnTo>
                  <a:pt x="142517" y="14994"/>
                </a:lnTo>
                <a:lnTo>
                  <a:pt x="96007" y="6740"/>
                </a:lnTo>
                <a:lnTo>
                  <a:pt x="48462" y="1704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5300217" y="4596257"/>
            <a:ext cx="678815" cy="1357630"/>
          </a:xfrm>
          <a:custGeom>
            <a:avLst/>
            <a:gdLst/>
            <a:ahLst/>
            <a:cxnLst/>
            <a:rect l="l" t="t" r="r" b="b"/>
            <a:pathLst>
              <a:path w="678814" h="1357629">
                <a:moveTo>
                  <a:pt x="678688" y="0"/>
                </a:moveTo>
                <a:lnTo>
                  <a:pt x="630225" y="1704"/>
                </a:lnTo>
                <a:lnTo>
                  <a:pt x="582680" y="6740"/>
                </a:lnTo>
                <a:lnTo>
                  <a:pt x="536170" y="14994"/>
                </a:lnTo>
                <a:lnTo>
                  <a:pt x="490808" y="26350"/>
                </a:lnTo>
                <a:lnTo>
                  <a:pt x="446709" y="40693"/>
                </a:lnTo>
                <a:lnTo>
                  <a:pt x="403989" y="57908"/>
                </a:lnTo>
                <a:lnTo>
                  <a:pt x="362762" y="77881"/>
                </a:lnTo>
                <a:lnTo>
                  <a:pt x="323143" y="100497"/>
                </a:lnTo>
                <a:lnTo>
                  <a:pt x="285248" y="125640"/>
                </a:lnTo>
                <a:lnTo>
                  <a:pt x="249190" y="153196"/>
                </a:lnTo>
                <a:lnTo>
                  <a:pt x="215086" y="183050"/>
                </a:lnTo>
                <a:lnTo>
                  <a:pt x="183050" y="215086"/>
                </a:lnTo>
                <a:lnTo>
                  <a:pt x="153196" y="249190"/>
                </a:lnTo>
                <a:lnTo>
                  <a:pt x="125640" y="285248"/>
                </a:lnTo>
                <a:lnTo>
                  <a:pt x="100497" y="323143"/>
                </a:lnTo>
                <a:lnTo>
                  <a:pt x="77881" y="362762"/>
                </a:lnTo>
                <a:lnTo>
                  <a:pt x="57908" y="403989"/>
                </a:lnTo>
                <a:lnTo>
                  <a:pt x="40693" y="446709"/>
                </a:lnTo>
                <a:lnTo>
                  <a:pt x="26350" y="490808"/>
                </a:lnTo>
                <a:lnTo>
                  <a:pt x="14994" y="536170"/>
                </a:lnTo>
                <a:lnTo>
                  <a:pt x="6740" y="582680"/>
                </a:lnTo>
                <a:lnTo>
                  <a:pt x="1704" y="630225"/>
                </a:lnTo>
                <a:lnTo>
                  <a:pt x="0" y="678688"/>
                </a:lnTo>
                <a:lnTo>
                  <a:pt x="1704" y="727150"/>
                </a:lnTo>
                <a:lnTo>
                  <a:pt x="6740" y="774693"/>
                </a:lnTo>
                <a:lnTo>
                  <a:pt x="14994" y="821202"/>
                </a:lnTo>
                <a:lnTo>
                  <a:pt x="26350" y="866561"/>
                </a:lnTo>
                <a:lnTo>
                  <a:pt x="40693" y="910657"/>
                </a:lnTo>
                <a:lnTo>
                  <a:pt x="57908" y="953373"/>
                </a:lnTo>
                <a:lnTo>
                  <a:pt x="77881" y="994596"/>
                </a:lnTo>
                <a:lnTo>
                  <a:pt x="100497" y="1034210"/>
                </a:lnTo>
                <a:lnTo>
                  <a:pt x="125640" y="1072101"/>
                </a:lnTo>
                <a:lnTo>
                  <a:pt x="153196" y="1108154"/>
                </a:lnTo>
                <a:lnTo>
                  <a:pt x="183050" y="1142253"/>
                </a:lnTo>
                <a:lnTo>
                  <a:pt x="215086" y="1174285"/>
                </a:lnTo>
                <a:lnTo>
                  <a:pt x="249190" y="1204134"/>
                </a:lnTo>
                <a:lnTo>
                  <a:pt x="285248" y="1231685"/>
                </a:lnTo>
                <a:lnTo>
                  <a:pt x="323143" y="1256823"/>
                </a:lnTo>
                <a:lnTo>
                  <a:pt x="362762" y="1279434"/>
                </a:lnTo>
                <a:lnTo>
                  <a:pt x="403989" y="1299403"/>
                </a:lnTo>
                <a:lnTo>
                  <a:pt x="446709" y="1316615"/>
                </a:lnTo>
                <a:lnTo>
                  <a:pt x="490808" y="1330955"/>
                </a:lnTo>
                <a:lnTo>
                  <a:pt x="536170" y="1342308"/>
                </a:lnTo>
                <a:lnTo>
                  <a:pt x="582680" y="1350560"/>
                </a:lnTo>
                <a:lnTo>
                  <a:pt x="630225" y="1355595"/>
                </a:lnTo>
                <a:lnTo>
                  <a:pt x="678688" y="1357299"/>
                </a:lnTo>
                <a:lnTo>
                  <a:pt x="678688" y="678688"/>
                </a:lnTo>
                <a:lnTo>
                  <a:pt x="67868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 txBox="1"/>
          <p:nvPr/>
        </p:nvSpPr>
        <p:spPr>
          <a:xfrm>
            <a:off x="5466969" y="4957952"/>
            <a:ext cx="119253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1035" algn="l"/>
              </a:tabLst>
            </a:pP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1600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4745863" y="4448047"/>
            <a:ext cx="10350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Calibri"/>
                <a:cs typeface="Calibri"/>
              </a:rPr>
              <a:t>с/х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назначения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6209157" y="4448047"/>
            <a:ext cx="12172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latin typeface="Calibri"/>
                <a:cs typeface="Calibri"/>
              </a:rPr>
              <a:t>промышленности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1758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55:27:170501:97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58235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Государственная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собственность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разграничения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1436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пунктов производственные</a:t>
                      </a:r>
                      <a:r>
                        <a:rPr dirty="0" sz="11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предприятия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отсутствует;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72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349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площадки,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32" y="1185163"/>
            <a:ext cx="3186176" cy="1811781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32" y="3233547"/>
            <a:ext cx="3142488" cy="185165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5111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55:37:000101:180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108800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Государственная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собственность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разграничения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5692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пунктов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 marR="1822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для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производства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добычи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цирконильменитовых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руд,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земельные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участки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предназначенные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для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разработки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полезных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ископаемых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1500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отсутствует;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309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площадки,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538" y="1728561"/>
            <a:ext cx="3258185" cy="328463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206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55:37:002214:30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12801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57467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Малоэтажная многоквартирная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жилая</a:t>
                      </a:r>
                      <a:r>
                        <a:rPr dirty="0" sz="11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застройка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существует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централизованной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системе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3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3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100" spc="1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 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309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площадки,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100" y="3575939"/>
            <a:ext cx="3062224" cy="19919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100" y="1124711"/>
            <a:ext cx="3062224" cy="223227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206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55:37:001405:9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10645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спорт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существует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централизованной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системе</a:t>
                      </a:r>
                      <a:r>
                        <a:rPr dirty="0"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3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3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100" spc="1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 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309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площадки,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196721"/>
            <a:ext cx="3191255" cy="195846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100" y="3575939"/>
            <a:ext cx="3062224" cy="199199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206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55:27:200201:400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10282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Государственная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собственность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разграничения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6496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гостиничное обслуживание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техническая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отсутствуют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ближайшей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16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385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площадки,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100" y="3575939"/>
            <a:ext cx="3062224" cy="19919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32" y="1124711"/>
            <a:ext cx="3030855" cy="216026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206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55:27:200201:401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0">
                          <a:latin typeface="Calibri"/>
                          <a:cs typeface="Calibri"/>
                        </a:rPr>
                        <a:t>3095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Государственная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собственность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разграничения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6496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гостиничное обслуживание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существует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подключения,</a:t>
                      </a:r>
                      <a:r>
                        <a:rPr dirty="0"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подключения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500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м,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мощность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Квт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техническая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возможность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подключения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отсутствуют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ближайшей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16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385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площадки,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100" y="3575939"/>
            <a:ext cx="3062224" cy="19919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100" y="1196847"/>
            <a:ext cx="3062224" cy="222465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361"/>
            <a:ext cx="7613650" cy="395605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75" b="1">
                <a:latin typeface="Arial"/>
                <a:cs typeface="Arial"/>
              </a:rPr>
              <a:t>Земельные</a:t>
            </a:r>
            <a:r>
              <a:rPr dirty="0" sz="2500" spc="-105" b="1">
                <a:latin typeface="Arial"/>
                <a:cs typeface="Arial"/>
              </a:rPr>
              <a:t> </a:t>
            </a:r>
            <a:r>
              <a:rPr dirty="0" sz="2500" spc="-80" b="1">
                <a:latin typeface="Arial"/>
                <a:cs typeface="Arial"/>
              </a:rPr>
              <a:t>участки</a:t>
            </a:r>
            <a:r>
              <a:rPr dirty="0" sz="2500" spc="-55" b="1">
                <a:latin typeface="Arial"/>
                <a:cs typeface="Arial"/>
              </a:rPr>
              <a:t> </a:t>
            </a:r>
            <a:r>
              <a:rPr dirty="0" sz="2500" spc="-70" b="1">
                <a:latin typeface="Arial"/>
                <a:cs typeface="Arial"/>
              </a:rPr>
              <a:t>для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75" b="1">
                <a:latin typeface="Arial"/>
                <a:cs typeface="Arial"/>
              </a:rPr>
              <a:t>реализации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проектов</a:t>
            </a:r>
            <a:endParaRPr sz="2500">
              <a:latin typeface="Arial"/>
              <a:cs typeface="Arial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575050" y="1136650"/>
          <a:ext cx="5270500" cy="51911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/>
                <a:gridCol w="3124200"/>
              </a:tblGrid>
              <a:tr h="421640">
                <a:tc>
                  <a:txBody>
                    <a:bodyPr/>
                    <a:lstStyle/>
                    <a:p>
                      <a:pPr marL="2667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Кадастровый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номер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земельного участка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55:27:200305:144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квадратных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метрах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80309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Собственник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Муниципальная</a:t>
                      </a:r>
                      <a:r>
                        <a:rPr dirty="0"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собственность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земель.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разрешенного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использования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Земли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населенных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пунктов,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отдых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Электроснабжение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Газоснабжение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Водоснабжение.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Водоотведение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Подъездные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асфальтированной</a:t>
                      </a:r>
                      <a:r>
                        <a:rPr dirty="0" sz="1100" spc="-3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дороги</a:t>
                      </a:r>
                      <a:r>
                        <a:rPr dirty="0" sz="1100" spc="-3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100" spc="1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Железнодорожные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пути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до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ближайшей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станции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385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км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Здания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сооружения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нет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just" marL="26670" marR="4527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Стоимость</a:t>
                      </a:r>
                      <a:r>
                        <a:rPr dirty="0" sz="11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аренды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(или)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выкупа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инфраструктурной площадки,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тыс.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рублей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Контактная</a:t>
                      </a:r>
                      <a:r>
                        <a:rPr dirty="0"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информация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3195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Комитет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экономике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УМС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тел.</a:t>
                      </a:r>
                      <a:r>
                        <a:rPr dirty="0" sz="11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8(38171)2-01-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85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100" y="3575939"/>
            <a:ext cx="3062224" cy="19919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100" y="1124711"/>
            <a:ext cx="3062224" cy="230428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04621"/>
            <a:ext cx="9144000" cy="6453505"/>
            <a:chOff x="0" y="404621"/>
            <a:chExt cx="9144000" cy="6453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4621"/>
              <a:ext cx="9105900" cy="64533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219200"/>
              <a:ext cx="3384423" cy="32961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3667" y="915923"/>
              <a:ext cx="4180332" cy="38922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5400" y="1066800"/>
              <a:ext cx="3838575" cy="342900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8252586" y="6264351"/>
            <a:ext cx="25272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Georgia"/>
                <a:cs typeface="Georgia"/>
              </a:rPr>
              <a:t>16</a:t>
            </a:r>
            <a:endParaRPr sz="1800">
              <a:latin typeface="Georgia"/>
              <a:cs typeface="Georgia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0" y="2852927"/>
            <a:ext cx="9144000" cy="3853179"/>
            <a:chOff x="0" y="2852927"/>
            <a:chExt cx="9144000" cy="3853179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7000" y="3429000"/>
              <a:ext cx="4495800" cy="327660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0" y="2852927"/>
              <a:ext cx="9144000" cy="2000885"/>
            </a:xfrm>
            <a:custGeom>
              <a:avLst/>
              <a:gdLst/>
              <a:ahLst/>
              <a:cxnLst/>
              <a:rect l="l" t="t" r="r" b="b"/>
              <a:pathLst>
                <a:path w="9144000" h="2000885">
                  <a:moveTo>
                    <a:pt x="9144000" y="0"/>
                  </a:moveTo>
                  <a:lnTo>
                    <a:pt x="0" y="0"/>
                  </a:lnTo>
                  <a:lnTo>
                    <a:pt x="0" y="2000504"/>
                  </a:lnTo>
                  <a:lnTo>
                    <a:pt x="9144000" y="200050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242417" y="2862148"/>
            <a:ext cx="8660765" cy="1929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u="sng" sz="60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  <a:hlinkClick r:id="rId7"/>
              </a:rPr>
              <a:t>http</a:t>
            </a:r>
            <a:r>
              <a:rPr dirty="0" u="sng" sz="60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  <a:hlinkClick r:id="rId7"/>
              </a:rPr>
              <a:t>://investomsk.ru</a:t>
            </a:r>
            <a:r>
              <a:rPr dirty="0" u="sng" sz="60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  <a:hlinkClick r:id="rId7"/>
              </a:rPr>
              <a:t>/</a:t>
            </a:r>
            <a:endParaRPr sz="6000">
              <a:latin typeface="Georgia"/>
              <a:cs typeface="Georgia"/>
            </a:endParaRPr>
          </a:p>
          <a:p>
            <a:pPr algn="ctr" marL="245745" marR="125095">
              <a:lnSpc>
                <a:spcPct val="100000"/>
              </a:lnSpc>
              <a:spcBef>
                <a:spcPts val="100"/>
              </a:spcBef>
            </a:pPr>
            <a:r>
              <a:rPr dirty="0" u="sng" sz="32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http://</a:t>
            </a:r>
            <a:r>
              <a:rPr dirty="0" u="sng" sz="32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tarsk.omskportal.ru/omsu/tarsk</a:t>
            </a:r>
            <a:r>
              <a:rPr dirty="0" u="sng" sz="32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-</a:t>
            </a:r>
            <a:r>
              <a:rPr dirty="0" u="sng" sz="32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3</a:t>
            </a:r>
            <a:r>
              <a:rPr dirty="0" u="sng" sz="32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-</a:t>
            </a:r>
            <a:r>
              <a:rPr dirty="0" u="sng" sz="3200" spc="-2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52</a:t>
            </a:r>
            <a:r>
              <a:rPr dirty="0" u="sng" sz="3200" spc="-2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-</a:t>
            </a:r>
            <a:r>
              <a:rPr dirty="0" sz="3200" spc="-2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u="sng" sz="32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254</a:t>
            </a:r>
            <a:r>
              <a:rPr dirty="0" u="sng" sz="32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-</a:t>
            </a:r>
            <a:r>
              <a:rPr dirty="0" u="sng" sz="32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1/otrasl/econom</a:t>
            </a:r>
            <a:r>
              <a:rPr dirty="0" u="sng" sz="32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-</a:t>
            </a:r>
            <a:r>
              <a:rPr dirty="0" u="sng" sz="32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raz/investic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0" y="76250"/>
            <a:ext cx="7620000" cy="457200"/>
          </a:xfrm>
          <a:custGeom>
            <a:avLst/>
            <a:gdLst/>
            <a:ahLst/>
            <a:cxnLst/>
            <a:rect l="l" t="t" r="r" b="b"/>
            <a:pathLst>
              <a:path w="7620000" h="457200">
                <a:moveTo>
                  <a:pt x="7619619" y="0"/>
                </a:moveTo>
                <a:lnTo>
                  <a:pt x="0" y="0"/>
                </a:lnTo>
                <a:lnTo>
                  <a:pt x="0" y="457022"/>
                </a:lnTo>
                <a:lnTo>
                  <a:pt x="7619619" y="457022"/>
                </a:lnTo>
                <a:lnTo>
                  <a:pt x="7619619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-507" y="35432"/>
            <a:ext cx="3799204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80" b="1">
                <a:solidFill>
                  <a:srgbClr val="FFFFFF"/>
                </a:solidFill>
                <a:latin typeface="Arial"/>
                <a:cs typeface="Arial"/>
              </a:rPr>
              <a:t>Инвестиционный</a:t>
            </a:r>
            <a:r>
              <a:rPr dirty="0" sz="250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35" b="1">
                <a:solidFill>
                  <a:srgbClr val="FFFFFF"/>
                </a:solidFill>
                <a:latin typeface="Arial"/>
                <a:cs typeface="Arial"/>
              </a:rPr>
              <a:t>портал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33425"/>
            <a:ext cx="7613650" cy="394970"/>
          </a:xfrm>
          <a:prstGeom prst="rect"/>
          <a:solidFill>
            <a:srgbClr val="0066B3"/>
          </a:solidFill>
        </p:spPr>
        <p:txBody>
          <a:bodyPr wrap="square" lIns="0" tIns="444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35"/>
              </a:spcBef>
            </a:pPr>
            <a:r>
              <a:rPr dirty="0" sz="2500" spc="-80" b="1">
                <a:latin typeface="Arial"/>
                <a:cs typeface="Arial"/>
              </a:rPr>
              <a:t>Контактная</a:t>
            </a:r>
            <a:r>
              <a:rPr dirty="0" sz="2500" spc="-85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информация</a:t>
            </a:r>
            <a:endParaRPr sz="25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172" y="1423397"/>
            <a:ext cx="4073652" cy="1104954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504240" y="1501520"/>
            <a:ext cx="3526790" cy="880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1400" i="1">
                <a:latin typeface="Trebuchet MS"/>
                <a:cs typeface="Trebuchet MS"/>
              </a:rPr>
              <a:t>Глава</a:t>
            </a:r>
            <a:r>
              <a:rPr dirty="0" sz="1400" spc="-55" i="1">
                <a:latin typeface="Trebuchet MS"/>
                <a:cs typeface="Trebuchet MS"/>
              </a:rPr>
              <a:t> </a:t>
            </a:r>
            <a:r>
              <a:rPr dirty="0" sz="1400" i="1">
                <a:latin typeface="Trebuchet MS"/>
                <a:cs typeface="Trebuchet MS"/>
              </a:rPr>
              <a:t>Тарского</a:t>
            </a:r>
            <a:r>
              <a:rPr dirty="0" sz="1400" spc="-15" i="1">
                <a:latin typeface="Trebuchet MS"/>
                <a:cs typeface="Trebuchet MS"/>
              </a:rPr>
              <a:t> </a:t>
            </a:r>
            <a:r>
              <a:rPr dirty="0" sz="1400" i="1">
                <a:latin typeface="Trebuchet MS"/>
                <a:cs typeface="Trebuchet MS"/>
              </a:rPr>
              <a:t>муниципального</a:t>
            </a:r>
            <a:r>
              <a:rPr dirty="0" sz="1400" spc="-60" i="1">
                <a:latin typeface="Trebuchet MS"/>
                <a:cs typeface="Trebuchet MS"/>
              </a:rPr>
              <a:t> </a:t>
            </a:r>
            <a:r>
              <a:rPr dirty="0" sz="1400" i="1">
                <a:latin typeface="Trebuchet MS"/>
                <a:cs typeface="Trebuchet MS"/>
              </a:rPr>
              <a:t>района</a:t>
            </a:r>
            <a:r>
              <a:rPr dirty="0" sz="1400" spc="-30" i="1">
                <a:latin typeface="Trebuchet MS"/>
                <a:cs typeface="Trebuchet MS"/>
              </a:rPr>
              <a:t> </a:t>
            </a:r>
            <a:r>
              <a:rPr dirty="0" sz="1400" spc="-50" i="1">
                <a:latin typeface="Trebuchet MS"/>
                <a:cs typeface="Trebuchet MS"/>
              </a:rPr>
              <a:t>–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1400" b="1" i="1">
                <a:latin typeface="Trebuchet MS"/>
                <a:cs typeface="Trebuchet MS"/>
              </a:rPr>
              <a:t>Евгений</a:t>
            </a:r>
            <a:r>
              <a:rPr dirty="0" sz="1400" spc="-45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Николаевич</a:t>
            </a:r>
            <a:r>
              <a:rPr dirty="0" sz="1400" spc="-60" b="1" i="1">
                <a:latin typeface="Trebuchet MS"/>
                <a:cs typeface="Trebuchet MS"/>
              </a:rPr>
              <a:t> </a:t>
            </a:r>
            <a:r>
              <a:rPr dirty="0" sz="1400" spc="-10" b="1" i="1">
                <a:latin typeface="Trebuchet MS"/>
                <a:cs typeface="Trebuchet MS"/>
              </a:rPr>
              <a:t>Лысаков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1400" i="1">
                <a:latin typeface="Trebuchet MS"/>
                <a:cs typeface="Trebuchet MS"/>
              </a:rPr>
              <a:t>Телефон:</a:t>
            </a:r>
            <a:r>
              <a:rPr dirty="0" sz="1400" spc="-60" i="1">
                <a:latin typeface="Trebuchet MS"/>
                <a:cs typeface="Trebuchet MS"/>
              </a:rPr>
              <a:t> </a:t>
            </a:r>
            <a:r>
              <a:rPr dirty="0" sz="1400" i="1">
                <a:latin typeface="Trebuchet MS"/>
                <a:cs typeface="Trebuchet MS"/>
              </a:rPr>
              <a:t>8</a:t>
            </a:r>
            <a:r>
              <a:rPr dirty="0" sz="1400" spc="-25" i="1">
                <a:latin typeface="Trebuchet MS"/>
                <a:cs typeface="Trebuchet MS"/>
              </a:rPr>
              <a:t> </a:t>
            </a:r>
            <a:r>
              <a:rPr dirty="0" sz="1400" i="1">
                <a:latin typeface="Trebuchet MS"/>
                <a:cs typeface="Trebuchet MS"/>
              </a:rPr>
              <a:t>(38171)</a:t>
            </a:r>
            <a:r>
              <a:rPr dirty="0" sz="1400" spc="-15" i="1">
                <a:latin typeface="Trebuchet MS"/>
                <a:cs typeface="Trebuchet MS"/>
              </a:rPr>
              <a:t> </a:t>
            </a:r>
            <a:r>
              <a:rPr dirty="0" sz="1400" spc="-10" i="1">
                <a:latin typeface="Trebuchet MS"/>
                <a:cs typeface="Trebuchet MS"/>
              </a:rPr>
              <a:t>2-11-</a:t>
            </a:r>
            <a:r>
              <a:rPr dirty="0" sz="1400" spc="-25" i="1">
                <a:latin typeface="Trebuchet MS"/>
                <a:cs typeface="Trebuchet MS"/>
              </a:rPr>
              <a:t>82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1400">
                <a:solidFill>
                  <a:srgbClr val="006195"/>
                </a:solidFill>
                <a:latin typeface="Trebuchet MS"/>
                <a:cs typeface="Trebuchet MS"/>
                <a:hlinkClick r:id="rId3"/>
              </a:rPr>
              <a:t>E-</a:t>
            </a:r>
            <a:r>
              <a:rPr dirty="0" sz="1400" spc="-10">
                <a:solidFill>
                  <a:srgbClr val="006195"/>
                </a:solidFill>
                <a:latin typeface="Trebuchet MS"/>
                <a:cs typeface="Trebuchet MS"/>
                <a:hlinkClick r:id="rId3"/>
              </a:rPr>
              <a:t>mail:tarsk@mr.omskportal.ru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742" y="2970255"/>
            <a:ext cx="4040132" cy="131983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2142" y="4413483"/>
            <a:ext cx="3866396" cy="1981241"/>
          </a:xfrm>
          <a:prstGeom prst="rect">
            <a:avLst/>
          </a:prstGeom>
        </p:spPr>
      </p:pic>
      <p:sp>
        <p:nvSpPr>
          <p:cNvPr id="7" name="object 7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105"/>
              </a:spcBef>
            </a:pPr>
            <a:r>
              <a:rPr dirty="0"/>
              <a:t>Первый</a:t>
            </a:r>
            <a:r>
              <a:rPr dirty="0" spc="-30"/>
              <a:t> </a:t>
            </a:r>
            <a:r>
              <a:rPr dirty="0"/>
              <a:t>заместитель</a:t>
            </a:r>
            <a:r>
              <a:rPr dirty="0" spc="-65"/>
              <a:t> </a:t>
            </a:r>
            <a:r>
              <a:rPr dirty="0"/>
              <a:t>Главы</a:t>
            </a:r>
            <a:r>
              <a:rPr dirty="0" spc="-40"/>
              <a:t> </a:t>
            </a:r>
            <a:r>
              <a:rPr dirty="0" spc="-10"/>
              <a:t>Тарского</a:t>
            </a:r>
          </a:p>
          <a:p>
            <a:pPr algn="ctr" marL="12065" marR="5080">
              <a:lnSpc>
                <a:spcPct val="100000"/>
              </a:lnSpc>
            </a:pPr>
            <a:r>
              <a:rPr dirty="0"/>
              <a:t>муниципального</a:t>
            </a:r>
            <a:r>
              <a:rPr dirty="0" spc="-55"/>
              <a:t> </a:t>
            </a:r>
            <a:r>
              <a:rPr dirty="0"/>
              <a:t>района,</a:t>
            </a:r>
            <a:r>
              <a:rPr dirty="0" spc="-45"/>
              <a:t> </a:t>
            </a:r>
            <a:r>
              <a:rPr dirty="0" spc="-10"/>
              <a:t>Инвестиционный </a:t>
            </a:r>
            <a:r>
              <a:rPr dirty="0"/>
              <a:t>уполномоченный</a:t>
            </a:r>
            <a:r>
              <a:rPr dirty="0" spc="-25"/>
              <a:t> </a:t>
            </a:r>
            <a:r>
              <a:rPr dirty="0" spc="-50"/>
              <a:t>–</a:t>
            </a:r>
          </a:p>
          <a:p>
            <a:pPr algn="ctr" marL="5080">
              <a:lnSpc>
                <a:spcPct val="100000"/>
              </a:lnSpc>
            </a:pPr>
            <a:r>
              <a:rPr dirty="0" b="1">
                <a:latin typeface="Trebuchet MS"/>
                <a:cs typeface="Trebuchet MS"/>
              </a:rPr>
              <a:t>Мугак</a:t>
            </a:r>
            <a:r>
              <a:rPr dirty="0" spc="-35" b="1">
                <a:latin typeface="Trebuchet MS"/>
                <a:cs typeface="Trebuchet MS"/>
              </a:rPr>
              <a:t> </a:t>
            </a:r>
            <a:r>
              <a:rPr dirty="0" b="1">
                <a:latin typeface="Trebuchet MS"/>
                <a:cs typeface="Trebuchet MS"/>
              </a:rPr>
              <a:t>Николай</a:t>
            </a:r>
            <a:r>
              <a:rPr dirty="0" spc="-45" b="1">
                <a:latin typeface="Trebuchet MS"/>
                <a:cs typeface="Trebuchet MS"/>
              </a:rPr>
              <a:t> </a:t>
            </a:r>
            <a:r>
              <a:rPr dirty="0" spc="-10" b="1">
                <a:latin typeface="Trebuchet MS"/>
                <a:cs typeface="Trebuchet MS"/>
              </a:rPr>
              <a:t>Анатольевич</a:t>
            </a:r>
          </a:p>
          <a:p>
            <a:pPr algn="ctr" marL="1905">
              <a:lnSpc>
                <a:spcPct val="100000"/>
              </a:lnSpc>
            </a:pPr>
            <a:r>
              <a:rPr dirty="0"/>
              <a:t>Телефон:</a:t>
            </a:r>
            <a:r>
              <a:rPr dirty="0" spc="-55"/>
              <a:t> </a:t>
            </a:r>
            <a:r>
              <a:rPr dirty="0"/>
              <a:t>8</a:t>
            </a:r>
            <a:r>
              <a:rPr dirty="0" spc="-25"/>
              <a:t> </a:t>
            </a:r>
            <a:r>
              <a:rPr dirty="0"/>
              <a:t>(38171)</a:t>
            </a:r>
            <a:r>
              <a:rPr dirty="0" spc="-5"/>
              <a:t> </a:t>
            </a:r>
            <a:r>
              <a:rPr dirty="0" spc="-10"/>
              <a:t>2-15-</a:t>
            </a:r>
            <a:r>
              <a:rPr dirty="0" spc="-25"/>
              <a:t>16</a:t>
            </a:r>
          </a:p>
          <a:p>
            <a:pPr>
              <a:lnSpc>
                <a:spcPct val="100000"/>
              </a:lnSpc>
              <a:spcBef>
                <a:spcPts val="1435"/>
              </a:spcBef>
            </a:pPr>
          </a:p>
          <a:p>
            <a:pPr algn="ctr" marL="204470" marR="64135">
              <a:lnSpc>
                <a:spcPct val="100000"/>
              </a:lnSpc>
            </a:pPr>
            <a:r>
              <a:rPr dirty="0"/>
              <a:t>Председатель</a:t>
            </a:r>
            <a:r>
              <a:rPr dirty="0" spc="-45"/>
              <a:t> </a:t>
            </a:r>
            <a:r>
              <a:rPr dirty="0"/>
              <a:t>Комитета</a:t>
            </a:r>
            <a:r>
              <a:rPr dirty="0" spc="-45"/>
              <a:t> </a:t>
            </a:r>
            <a:r>
              <a:rPr dirty="0"/>
              <a:t>по</a:t>
            </a:r>
            <a:r>
              <a:rPr dirty="0" spc="-25"/>
              <a:t> </a:t>
            </a:r>
            <a:r>
              <a:rPr dirty="0" spc="-10"/>
              <a:t>экономике </a:t>
            </a:r>
            <a:r>
              <a:rPr dirty="0"/>
              <a:t>и</a:t>
            </a:r>
            <a:r>
              <a:rPr dirty="0" spc="-25"/>
              <a:t> </a:t>
            </a:r>
            <a:r>
              <a:rPr dirty="0"/>
              <a:t>управлению</a:t>
            </a:r>
            <a:r>
              <a:rPr dirty="0" spc="-50"/>
              <a:t> </a:t>
            </a:r>
            <a:r>
              <a:rPr dirty="0" spc="-10"/>
              <a:t>муниципальной</a:t>
            </a:r>
          </a:p>
          <a:p>
            <a:pPr algn="ctr" marL="407670" marR="267335" indent="-635">
              <a:lnSpc>
                <a:spcPct val="100000"/>
              </a:lnSpc>
            </a:pPr>
            <a:r>
              <a:rPr dirty="0"/>
              <a:t>собственностью</a:t>
            </a:r>
            <a:r>
              <a:rPr dirty="0" spc="-55"/>
              <a:t> </a:t>
            </a:r>
            <a:r>
              <a:rPr dirty="0" spc="-10"/>
              <a:t>Администрации </a:t>
            </a:r>
            <a:r>
              <a:rPr dirty="0"/>
              <a:t>Тарского</a:t>
            </a:r>
            <a:r>
              <a:rPr dirty="0" spc="-25"/>
              <a:t> </a:t>
            </a:r>
            <a:r>
              <a:rPr dirty="0"/>
              <a:t>муниципального</a:t>
            </a:r>
            <a:r>
              <a:rPr dirty="0" spc="-60"/>
              <a:t> </a:t>
            </a:r>
            <a:r>
              <a:rPr dirty="0"/>
              <a:t>района</a:t>
            </a:r>
            <a:r>
              <a:rPr dirty="0" spc="-30"/>
              <a:t> </a:t>
            </a:r>
            <a:r>
              <a:rPr dirty="0" spc="-50"/>
              <a:t>– </a:t>
            </a:r>
            <a:r>
              <a:rPr dirty="0" b="1">
                <a:latin typeface="Trebuchet MS"/>
                <a:cs typeface="Trebuchet MS"/>
              </a:rPr>
              <a:t>Елена</a:t>
            </a:r>
            <a:r>
              <a:rPr dirty="0" spc="-35" b="1">
                <a:latin typeface="Trebuchet MS"/>
                <a:cs typeface="Trebuchet MS"/>
              </a:rPr>
              <a:t> </a:t>
            </a:r>
            <a:r>
              <a:rPr dirty="0" b="1">
                <a:latin typeface="Trebuchet MS"/>
                <a:cs typeface="Trebuchet MS"/>
              </a:rPr>
              <a:t>Александровна</a:t>
            </a:r>
            <a:r>
              <a:rPr dirty="0" spc="-30" b="1">
                <a:latin typeface="Trebuchet MS"/>
                <a:cs typeface="Trebuchet MS"/>
              </a:rPr>
              <a:t> </a:t>
            </a:r>
            <a:r>
              <a:rPr dirty="0" spc="-10" b="1">
                <a:latin typeface="Trebuchet MS"/>
                <a:cs typeface="Trebuchet MS"/>
              </a:rPr>
              <a:t>Мартынова </a:t>
            </a:r>
            <a:r>
              <a:rPr dirty="0"/>
              <a:t>Телефон:</a:t>
            </a:r>
            <a:r>
              <a:rPr dirty="0" spc="-55"/>
              <a:t> </a:t>
            </a:r>
            <a:r>
              <a:rPr dirty="0"/>
              <a:t>8</a:t>
            </a:r>
            <a:r>
              <a:rPr dirty="0" spc="-20"/>
              <a:t> </a:t>
            </a:r>
            <a:r>
              <a:rPr dirty="0"/>
              <a:t>(38171)</a:t>
            </a:r>
            <a:r>
              <a:rPr dirty="0" spc="-5"/>
              <a:t> </a:t>
            </a:r>
            <a:r>
              <a:rPr dirty="0" spc="-10"/>
              <a:t>2-30-</a:t>
            </a:r>
            <a:r>
              <a:rPr dirty="0" spc="-25"/>
              <a:t>09</a:t>
            </a:r>
          </a:p>
          <a:p>
            <a:pPr algn="ctr" marL="132080">
              <a:lnSpc>
                <a:spcPct val="100000"/>
              </a:lnSpc>
              <a:spcBef>
                <a:spcPts val="5"/>
              </a:spcBef>
            </a:pPr>
            <a:r>
              <a:rPr dirty="0">
                <a:solidFill>
                  <a:srgbClr val="006FC0"/>
                </a:solidFill>
                <a:hlinkClick r:id="rId6"/>
              </a:rPr>
              <a:t>E-</a:t>
            </a:r>
            <a:r>
              <a:rPr dirty="0" spc="-10">
                <a:solidFill>
                  <a:srgbClr val="006FC0"/>
                </a:solidFill>
                <a:hlinkClick r:id="rId6"/>
              </a:rPr>
              <a:t>mail:econom_tara@mail.ru</a:t>
            </a:r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27447" y="1908050"/>
            <a:ext cx="4082795" cy="30601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0" y="660425"/>
            <a:ext cx="5327650" cy="394970"/>
          </a:xfrm>
          <a:prstGeom prst="rect"/>
          <a:solidFill>
            <a:srgbClr val="0066B3"/>
          </a:solidFill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ts val="2940"/>
              </a:lnSpc>
            </a:pPr>
            <a:r>
              <a:rPr dirty="0" sz="2500" b="1">
                <a:latin typeface="Arial"/>
                <a:cs typeface="Arial"/>
              </a:rPr>
              <a:t>Статистические</a:t>
            </a:r>
            <a:r>
              <a:rPr dirty="0" sz="2500" spc="40" b="1">
                <a:latin typeface="Arial"/>
                <a:cs typeface="Arial"/>
              </a:rPr>
              <a:t>  </a:t>
            </a:r>
            <a:r>
              <a:rPr dirty="0" sz="2500" spc="-10" b="1">
                <a:latin typeface="Arial"/>
                <a:cs typeface="Arial"/>
              </a:rPr>
              <a:t>данные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956054" y="1429257"/>
            <a:ext cx="5691505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029335" marR="5080" indent="-1017269">
              <a:lnSpc>
                <a:spcPct val="100000"/>
              </a:lnSpc>
              <a:spcBef>
                <a:spcPts val="105"/>
              </a:spcBef>
            </a:pPr>
            <a:r>
              <a:rPr dirty="0" sz="2000" b="1" i="1">
                <a:solidFill>
                  <a:srgbClr val="17375E"/>
                </a:solidFill>
                <a:latin typeface="Calibri"/>
                <a:cs typeface="Calibri"/>
              </a:rPr>
              <a:t>Численность</a:t>
            </a:r>
            <a:r>
              <a:rPr dirty="0" sz="2000" spc="-70" b="1" i="1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dirty="0" sz="2000" b="1" i="1">
                <a:solidFill>
                  <a:srgbClr val="17375E"/>
                </a:solidFill>
                <a:latin typeface="Calibri"/>
                <a:cs typeface="Calibri"/>
              </a:rPr>
              <a:t>населения</a:t>
            </a:r>
            <a:r>
              <a:rPr dirty="0" sz="2000" spc="-40" b="1" i="1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dirty="0" sz="2000" spc="-25" b="1" i="1">
                <a:solidFill>
                  <a:srgbClr val="17375E"/>
                </a:solidFill>
                <a:latin typeface="Calibri"/>
                <a:cs typeface="Calibri"/>
              </a:rPr>
              <a:t>Тарского</a:t>
            </a:r>
            <a:r>
              <a:rPr dirty="0" sz="2000" spc="-75" b="1" i="1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dirty="0" sz="2000" spc="-10" b="1" i="1">
                <a:solidFill>
                  <a:srgbClr val="17375E"/>
                </a:solidFill>
                <a:latin typeface="Calibri"/>
                <a:cs typeface="Calibri"/>
              </a:rPr>
              <a:t>муниципального </a:t>
            </a:r>
            <a:r>
              <a:rPr dirty="0" sz="2000" b="1" i="1">
                <a:solidFill>
                  <a:srgbClr val="17375E"/>
                </a:solidFill>
                <a:latin typeface="Calibri"/>
                <a:cs typeface="Calibri"/>
              </a:rPr>
              <a:t>района</a:t>
            </a:r>
            <a:r>
              <a:rPr dirty="0" sz="2000" spc="-55" b="1" i="1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dirty="0" sz="2000" b="1" i="1">
                <a:solidFill>
                  <a:srgbClr val="17375E"/>
                </a:solidFill>
                <a:latin typeface="Calibri"/>
                <a:cs typeface="Calibri"/>
              </a:rPr>
              <a:t>по</a:t>
            </a:r>
            <a:r>
              <a:rPr dirty="0" sz="2000" spc="-40" b="1" i="1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dirty="0" sz="2000" b="1" i="1">
                <a:solidFill>
                  <a:srgbClr val="17375E"/>
                </a:solidFill>
                <a:latin typeface="Calibri"/>
                <a:cs typeface="Calibri"/>
              </a:rPr>
              <a:t>возрастным</a:t>
            </a:r>
            <a:r>
              <a:rPr dirty="0" sz="2000" spc="-50" b="1" i="1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dirty="0" sz="2000" spc="-10" b="1" i="1">
                <a:solidFill>
                  <a:srgbClr val="17375E"/>
                </a:solidFill>
                <a:latin typeface="Calibri"/>
                <a:cs typeface="Calibri"/>
              </a:rPr>
              <a:t>группам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623" y="2394204"/>
            <a:ext cx="3444252" cy="658367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76731" y="2568320"/>
            <a:ext cx="2696210" cy="4826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1675"/>
              </a:lnSpc>
              <a:spcBef>
                <a:spcPts val="105"/>
              </a:spcBef>
            </a:pPr>
            <a:r>
              <a:rPr dirty="0" sz="1400" spc="-114" b="1">
                <a:solidFill>
                  <a:srgbClr val="FFFFFF"/>
                </a:solidFill>
                <a:latin typeface="Trebuchet MS"/>
                <a:cs typeface="Trebuchet MS"/>
              </a:rPr>
              <a:t>Моложе</a:t>
            </a:r>
            <a:r>
              <a:rPr dirty="0" sz="14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20" b="1">
                <a:solidFill>
                  <a:srgbClr val="FFFFFF"/>
                </a:solidFill>
                <a:latin typeface="Trebuchet MS"/>
                <a:cs typeface="Trebuchet MS"/>
              </a:rPr>
              <a:t>трудоспособного</a:t>
            </a:r>
            <a:r>
              <a:rPr dirty="0" sz="14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возраста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ts val="1920"/>
              </a:lnSpc>
            </a:pPr>
            <a:r>
              <a:rPr dirty="0" sz="1600" b="1">
                <a:solidFill>
                  <a:srgbClr val="FFFF00"/>
                </a:solidFill>
                <a:latin typeface="Trebuchet MS"/>
                <a:cs typeface="Trebuchet MS"/>
              </a:rPr>
              <a:t>7</a:t>
            </a:r>
            <a:r>
              <a:rPr dirty="0" sz="1600" spc="-105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1600" b="1">
                <a:solidFill>
                  <a:srgbClr val="FFFF00"/>
                </a:solidFill>
                <a:latin typeface="Trebuchet MS"/>
                <a:cs typeface="Trebuchet MS"/>
              </a:rPr>
              <a:t>338</a:t>
            </a:r>
            <a:r>
              <a:rPr dirty="0" sz="1600" spc="-110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00"/>
                </a:solidFill>
                <a:latin typeface="Trebuchet MS"/>
                <a:cs typeface="Trebuchet MS"/>
              </a:rPr>
              <a:t>человек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003" y="3488394"/>
            <a:ext cx="3444252" cy="659953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1035507" y="3663822"/>
            <a:ext cx="216090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675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dirty="0" sz="1400" spc="-114" b="1">
                <a:solidFill>
                  <a:srgbClr val="FFFFFF"/>
                </a:solidFill>
                <a:latin typeface="Trebuchet MS"/>
                <a:cs typeface="Trebuchet MS"/>
              </a:rPr>
              <a:t>трудоспособном</a:t>
            </a:r>
            <a:r>
              <a:rPr dirty="0" sz="14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Trebuchet MS"/>
                <a:cs typeface="Trebuchet MS"/>
              </a:rPr>
              <a:t>возрасте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ts val="1914"/>
              </a:lnSpc>
            </a:pPr>
            <a:r>
              <a:rPr dirty="0" sz="1600" b="1">
                <a:solidFill>
                  <a:srgbClr val="FFFF00"/>
                </a:solidFill>
                <a:latin typeface="Trebuchet MS"/>
                <a:cs typeface="Trebuchet MS"/>
              </a:rPr>
              <a:t>23</a:t>
            </a:r>
            <a:r>
              <a:rPr dirty="0" sz="1600" spc="-90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FFFF00"/>
                </a:solidFill>
                <a:latin typeface="Trebuchet MS"/>
                <a:cs typeface="Trebuchet MS"/>
              </a:rPr>
              <a:t>476</a:t>
            </a:r>
            <a:r>
              <a:rPr dirty="0" sz="1600" spc="-105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00"/>
                </a:solidFill>
                <a:latin typeface="Trebuchet MS"/>
                <a:cs typeface="Trebuchet MS"/>
              </a:rPr>
              <a:t>человек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104" y="4640538"/>
            <a:ext cx="3442716" cy="659953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51433" y="4816221"/>
            <a:ext cx="26739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675"/>
              </a:lnSpc>
              <a:spcBef>
                <a:spcPts val="100"/>
              </a:spcBef>
            </a:pPr>
            <a:r>
              <a:rPr dirty="0" sz="1400" spc="-80" b="1">
                <a:solidFill>
                  <a:srgbClr val="FFFFFF"/>
                </a:solidFill>
                <a:latin typeface="Trebuchet MS"/>
                <a:cs typeface="Trebuchet MS"/>
              </a:rPr>
              <a:t>Старше</a:t>
            </a:r>
            <a:r>
              <a:rPr dirty="0" sz="14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20" b="1">
                <a:solidFill>
                  <a:srgbClr val="FFFFFF"/>
                </a:solidFill>
                <a:latin typeface="Trebuchet MS"/>
                <a:cs typeface="Trebuchet MS"/>
              </a:rPr>
              <a:t>трудоспособного</a:t>
            </a:r>
            <a:r>
              <a:rPr dirty="0" sz="14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возраста</a:t>
            </a:r>
            <a:endParaRPr sz="1400">
              <a:latin typeface="Trebuchet MS"/>
              <a:cs typeface="Trebuchet MS"/>
            </a:endParaRPr>
          </a:p>
          <a:p>
            <a:pPr algn="ctr" marL="2540">
              <a:lnSpc>
                <a:spcPts val="1914"/>
              </a:lnSpc>
            </a:pPr>
            <a:r>
              <a:rPr dirty="0" sz="1600" b="1">
                <a:solidFill>
                  <a:srgbClr val="FFFF00"/>
                </a:solidFill>
                <a:latin typeface="Trebuchet MS"/>
                <a:cs typeface="Trebuchet MS"/>
              </a:rPr>
              <a:t>9</a:t>
            </a:r>
            <a:r>
              <a:rPr dirty="0" sz="1600" spc="-85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1600" spc="-35" b="1">
                <a:solidFill>
                  <a:srgbClr val="FFFF00"/>
                </a:solidFill>
                <a:latin typeface="Trebuchet MS"/>
                <a:cs typeface="Trebuchet MS"/>
              </a:rPr>
              <a:t>024</a:t>
            </a:r>
            <a:r>
              <a:rPr dirty="0" sz="1600" spc="-90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00"/>
                </a:solidFill>
                <a:latin typeface="Trebuchet MS"/>
                <a:cs typeface="Trebuchet MS"/>
              </a:rPr>
              <a:t>человека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36059" y="2291588"/>
            <a:ext cx="3958844" cy="2176652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28861" y="4701540"/>
            <a:ext cx="1180705" cy="288036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4880228" y="4598314"/>
            <a:ext cx="1172210" cy="4114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500" spc="225" b="1" i="1">
                <a:solidFill>
                  <a:srgbClr val="17365D"/>
                </a:solidFill>
                <a:latin typeface="Arial"/>
                <a:cs typeface="Arial"/>
              </a:rPr>
              <a:t>18</a:t>
            </a:r>
            <a:r>
              <a:rPr dirty="0" sz="2500" spc="210" b="1" i="1">
                <a:solidFill>
                  <a:srgbClr val="17365D"/>
                </a:solidFill>
                <a:latin typeface="Arial"/>
                <a:cs typeface="Arial"/>
              </a:rPr>
              <a:t> </a:t>
            </a:r>
            <a:r>
              <a:rPr dirty="0" sz="2500" spc="204" b="1" i="1">
                <a:solidFill>
                  <a:srgbClr val="17365D"/>
                </a:solidFill>
                <a:latin typeface="Arial"/>
                <a:cs typeface="Arial"/>
              </a:rPr>
              <a:t>898</a:t>
            </a:r>
            <a:endParaRPr sz="250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49765" y="4695444"/>
            <a:ext cx="1226469" cy="283463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6452108" y="4588535"/>
            <a:ext cx="1172210" cy="4114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500" spc="225" b="1" i="1">
                <a:solidFill>
                  <a:srgbClr val="740000"/>
                </a:solidFill>
                <a:latin typeface="Arial"/>
                <a:cs typeface="Arial"/>
              </a:rPr>
              <a:t>20</a:t>
            </a:r>
            <a:r>
              <a:rPr dirty="0" sz="2500" spc="210" b="1" i="1">
                <a:solidFill>
                  <a:srgbClr val="740000"/>
                </a:solidFill>
                <a:latin typeface="Arial"/>
                <a:cs typeface="Arial"/>
              </a:rPr>
              <a:t> </a:t>
            </a:r>
            <a:r>
              <a:rPr dirty="0" sz="2500" spc="204" b="1" i="1">
                <a:solidFill>
                  <a:srgbClr val="740000"/>
                </a:solidFill>
                <a:latin typeface="Arial"/>
                <a:cs typeface="Arial"/>
              </a:rPr>
              <a:t>940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0" y="660425"/>
            <a:ext cx="5327650" cy="394970"/>
          </a:xfrm>
          <a:prstGeom prst="rect"/>
          <a:solidFill>
            <a:srgbClr val="0066B3"/>
          </a:solidFill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ts val="2940"/>
              </a:lnSpc>
            </a:pPr>
            <a:r>
              <a:rPr dirty="0" sz="2500" b="1">
                <a:latin typeface="Arial"/>
                <a:cs typeface="Arial"/>
              </a:rPr>
              <a:t>Статистические</a:t>
            </a:r>
            <a:r>
              <a:rPr dirty="0" sz="2500" spc="40" b="1">
                <a:latin typeface="Arial"/>
                <a:cs typeface="Arial"/>
              </a:rPr>
              <a:t>  </a:t>
            </a:r>
            <a:r>
              <a:rPr dirty="0" sz="2500" spc="-10" b="1">
                <a:latin typeface="Arial"/>
                <a:cs typeface="Arial"/>
              </a:rPr>
              <a:t>данные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52550" y="1173226"/>
            <a:ext cx="247523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 i="1">
                <a:solidFill>
                  <a:srgbClr val="17375E"/>
                </a:solidFill>
                <a:latin typeface="Calibri"/>
                <a:cs typeface="Calibri"/>
              </a:rPr>
              <a:t>Действующий</a:t>
            </a:r>
            <a:r>
              <a:rPr dirty="0" sz="2000" spc="-105" b="1" i="1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dirty="0" sz="2000" spc="-10" b="1" i="1">
                <a:solidFill>
                  <a:srgbClr val="17375E"/>
                </a:solidFill>
                <a:latin typeface="Calibri"/>
                <a:cs typeface="Calibri"/>
              </a:rPr>
              <a:t>бизнес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640080" y="1537716"/>
            <a:ext cx="4584700" cy="4406265"/>
            <a:chOff x="640080" y="1537716"/>
            <a:chExt cx="4584700" cy="440626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5283" y="4090408"/>
              <a:ext cx="1525528" cy="1853191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0715" y="4085844"/>
              <a:ext cx="1530095" cy="131521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0715" y="4085844"/>
              <a:ext cx="1530095" cy="72847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0715" y="3578351"/>
              <a:ext cx="1530095" cy="63855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80715" y="2973324"/>
              <a:ext cx="1530095" cy="114452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80715" y="2371344"/>
              <a:ext cx="1530095" cy="174650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0715" y="1769364"/>
              <a:ext cx="1530095" cy="2348483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0080" y="2938272"/>
              <a:ext cx="2087880" cy="237286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63568" y="1537716"/>
              <a:ext cx="1060703" cy="579120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4358132" y="1609725"/>
            <a:ext cx="6451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51,2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63567" y="2139695"/>
            <a:ext cx="1060703" cy="579120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4358132" y="2211704"/>
            <a:ext cx="6451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12,9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163567" y="2740151"/>
            <a:ext cx="1063752" cy="582168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4361179" y="2814573"/>
            <a:ext cx="6451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11,8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163567" y="3345179"/>
            <a:ext cx="1040891" cy="582168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4420615" y="3419982"/>
            <a:ext cx="528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9,2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63567" y="3951732"/>
            <a:ext cx="1033272" cy="579119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4416044" y="4024376"/>
            <a:ext cx="528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4,2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3" name="object 23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63567" y="4553711"/>
            <a:ext cx="1018032" cy="576071"/>
          </a:xfrm>
          <a:prstGeom prst="rect">
            <a:avLst/>
          </a:prstGeom>
        </p:spPr>
      </p:pic>
      <p:sp>
        <p:nvSpPr>
          <p:cNvPr id="24" name="object 24" descr=""/>
          <p:cNvSpPr txBox="1"/>
          <p:nvPr/>
        </p:nvSpPr>
        <p:spPr>
          <a:xfrm>
            <a:off x="4408423" y="4623307"/>
            <a:ext cx="528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3,3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5" name="object 25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163567" y="5143500"/>
            <a:ext cx="982980" cy="573024"/>
          </a:xfrm>
          <a:prstGeom prst="rect">
            <a:avLst/>
          </a:prstGeom>
        </p:spPr>
      </p:pic>
      <p:sp>
        <p:nvSpPr>
          <p:cNvPr id="26" name="object 26" descr=""/>
          <p:cNvSpPr txBox="1"/>
          <p:nvPr/>
        </p:nvSpPr>
        <p:spPr>
          <a:xfrm>
            <a:off x="4391659" y="5210047"/>
            <a:ext cx="528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2,4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7" name="object 27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163567" y="5684520"/>
            <a:ext cx="987551" cy="574548"/>
          </a:xfrm>
          <a:prstGeom prst="rect">
            <a:avLst/>
          </a:prstGeom>
        </p:spPr>
      </p:pic>
      <p:sp>
        <p:nvSpPr>
          <p:cNvPr id="28" name="object 28" descr=""/>
          <p:cNvSpPr txBox="1"/>
          <p:nvPr/>
        </p:nvSpPr>
        <p:spPr>
          <a:xfrm>
            <a:off x="4480052" y="5752591"/>
            <a:ext cx="3568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000150" y="3190748"/>
            <a:ext cx="132397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dirty="0" sz="14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состоянию</a:t>
            </a:r>
            <a:r>
              <a:rPr dirty="0" sz="14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endParaRPr sz="1400">
              <a:latin typeface="Calibri"/>
              <a:cs typeface="Calibri"/>
            </a:endParaRPr>
          </a:p>
          <a:p>
            <a:pPr marL="83820">
              <a:lnSpc>
                <a:spcPct val="100000"/>
              </a:lnSpc>
            </a:pP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01.10</a:t>
            </a:r>
            <a:r>
              <a:rPr dirty="0" sz="14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.2024</a:t>
            </a:r>
            <a:r>
              <a:rPr dirty="0" sz="14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919378" y="3830777"/>
            <a:ext cx="148590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Организаций</a:t>
            </a:r>
            <a:r>
              <a:rPr dirty="0" sz="14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Calibri"/>
                <a:cs typeface="Calibri"/>
              </a:rPr>
              <a:t>335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844702" y="4257802"/>
            <a:ext cx="1633855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254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Индивидуальных предпринимателей</a:t>
            </a:r>
            <a:r>
              <a:rPr dirty="0" sz="14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0" b="1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dirty="0" sz="1400" spc="-25" b="1">
                <a:solidFill>
                  <a:srgbClr val="FFFFFF"/>
                </a:solidFill>
                <a:latin typeface="Calibri"/>
                <a:cs typeface="Calibri"/>
              </a:rPr>
              <a:t>570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2" name="object 32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431282" y="1552066"/>
            <a:ext cx="3321939" cy="471170"/>
          </a:xfrm>
          <a:prstGeom prst="rect">
            <a:avLst/>
          </a:prstGeom>
        </p:spPr>
      </p:pic>
      <p:sp>
        <p:nvSpPr>
          <p:cNvPr id="33" name="object 33" descr=""/>
          <p:cNvSpPr txBox="1"/>
          <p:nvPr/>
        </p:nvSpPr>
        <p:spPr>
          <a:xfrm>
            <a:off x="5515736" y="1585721"/>
            <a:ext cx="24765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latin typeface="Microsoft Sans Serif"/>
                <a:cs typeface="Microsoft Sans Serif"/>
              </a:rPr>
              <a:t>Торговля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>
                <a:latin typeface="Microsoft Sans Serif"/>
                <a:cs typeface="Microsoft Sans Serif"/>
              </a:rPr>
              <a:t>оптовая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>
                <a:latin typeface="Microsoft Sans Serif"/>
                <a:cs typeface="Microsoft Sans Serif"/>
              </a:rPr>
              <a:t>и</a:t>
            </a:r>
            <a:r>
              <a:rPr dirty="0" sz="1200" spc="-20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розничная; </a:t>
            </a:r>
            <a:r>
              <a:rPr dirty="0" sz="1200">
                <a:latin typeface="Microsoft Sans Serif"/>
                <a:cs typeface="Microsoft Sans Serif"/>
              </a:rPr>
              <a:t>ремонт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автотранспортных</a:t>
            </a:r>
            <a:r>
              <a:rPr dirty="0" sz="1200" spc="-60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средств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34" name="object 34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431282" y="2128139"/>
            <a:ext cx="3321939" cy="471170"/>
          </a:xfrm>
          <a:prstGeom prst="rect">
            <a:avLst/>
          </a:prstGeom>
        </p:spPr>
      </p:pic>
      <p:sp>
        <p:nvSpPr>
          <p:cNvPr id="35" name="object 35" descr=""/>
          <p:cNvSpPr txBox="1"/>
          <p:nvPr/>
        </p:nvSpPr>
        <p:spPr>
          <a:xfrm>
            <a:off x="5515736" y="2161794"/>
            <a:ext cx="255079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Microsoft Sans Serif"/>
                <a:cs typeface="Microsoft Sans Serif"/>
              </a:rPr>
              <a:t>Сельское,</a:t>
            </a:r>
            <a:r>
              <a:rPr dirty="0" sz="1200" spc="-30">
                <a:latin typeface="Microsoft Sans Serif"/>
                <a:cs typeface="Microsoft Sans Serif"/>
              </a:rPr>
              <a:t> </a:t>
            </a:r>
            <a:r>
              <a:rPr dirty="0" sz="1200">
                <a:latin typeface="Microsoft Sans Serif"/>
                <a:cs typeface="Microsoft Sans Serif"/>
              </a:rPr>
              <a:t>лесное</a:t>
            </a:r>
            <a:r>
              <a:rPr dirty="0" sz="1200" spc="-2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хозяйство, охота,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dirty="0" sz="1200" spc="-10">
                <a:latin typeface="Microsoft Sans Serif"/>
                <a:cs typeface="Microsoft Sans Serif"/>
              </a:rPr>
              <a:t>рыболовство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36" name="object 36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503290" y="2776220"/>
            <a:ext cx="3321939" cy="286512"/>
          </a:xfrm>
          <a:prstGeom prst="rect">
            <a:avLst/>
          </a:prstGeom>
        </p:spPr>
      </p:pic>
      <p:sp>
        <p:nvSpPr>
          <p:cNvPr id="37" name="object 37" descr=""/>
          <p:cNvSpPr txBox="1"/>
          <p:nvPr/>
        </p:nvSpPr>
        <p:spPr>
          <a:xfrm>
            <a:off x="5588000" y="2810002"/>
            <a:ext cx="2084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latin typeface="Microsoft Sans Serif"/>
                <a:cs typeface="Microsoft Sans Serif"/>
              </a:rPr>
              <a:t>Транспортировка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>
                <a:latin typeface="Microsoft Sans Serif"/>
                <a:cs typeface="Microsoft Sans Serif"/>
              </a:rPr>
              <a:t>и</a:t>
            </a:r>
            <a:r>
              <a:rPr dirty="0" sz="1200" spc="5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хранение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38" name="object 38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494654" y="3357753"/>
            <a:ext cx="3321939" cy="286512"/>
          </a:xfrm>
          <a:prstGeom prst="rect">
            <a:avLst/>
          </a:prstGeom>
        </p:spPr>
      </p:pic>
      <p:sp>
        <p:nvSpPr>
          <p:cNvPr id="39" name="object 39" descr=""/>
          <p:cNvSpPr txBox="1"/>
          <p:nvPr/>
        </p:nvSpPr>
        <p:spPr>
          <a:xfrm>
            <a:off x="5579109" y="3391915"/>
            <a:ext cx="23279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Microsoft Sans Serif"/>
                <a:cs typeface="Microsoft Sans Serif"/>
              </a:rPr>
              <a:t>Обрабатывающие</a:t>
            </a:r>
            <a:r>
              <a:rPr dirty="0" sz="1200" spc="30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производства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40" name="object 40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510148" y="4072254"/>
            <a:ext cx="3321811" cy="286638"/>
          </a:xfrm>
          <a:prstGeom prst="rect">
            <a:avLst/>
          </a:prstGeom>
        </p:spPr>
      </p:pic>
      <p:sp>
        <p:nvSpPr>
          <p:cNvPr id="41" name="object 41" descr=""/>
          <p:cNvSpPr txBox="1"/>
          <p:nvPr/>
        </p:nvSpPr>
        <p:spPr>
          <a:xfrm>
            <a:off x="5594730" y="4106367"/>
            <a:ext cx="108902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Microsoft Sans Serif"/>
                <a:cs typeface="Microsoft Sans Serif"/>
              </a:rPr>
              <a:t>Строительство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42" name="object 42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518530" y="4576317"/>
            <a:ext cx="3321812" cy="471296"/>
          </a:xfrm>
          <a:prstGeom prst="rect">
            <a:avLst/>
          </a:prstGeom>
        </p:spPr>
      </p:pic>
      <p:sp>
        <p:nvSpPr>
          <p:cNvPr id="43" name="object 43" descr=""/>
          <p:cNvSpPr txBox="1"/>
          <p:nvPr/>
        </p:nvSpPr>
        <p:spPr>
          <a:xfrm>
            <a:off x="5602985" y="4610861"/>
            <a:ext cx="27571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latin typeface="Microsoft Sans Serif"/>
                <a:cs typeface="Microsoft Sans Serif"/>
              </a:rPr>
              <a:t>Деятельность</a:t>
            </a:r>
            <a:r>
              <a:rPr dirty="0" sz="1200" spc="-10">
                <a:latin typeface="Microsoft Sans Serif"/>
                <a:cs typeface="Microsoft Sans Serif"/>
              </a:rPr>
              <a:t> гостиниц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>
                <a:latin typeface="Microsoft Sans Serif"/>
                <a:cs typeface="Microsoft Sans Serif"/>
              </a:rPr>
              <a:t>и</a:t>
            </a:r>
            <a:r>
              <a:rPr dirty="0" sz="1200" spc="20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предприятий общественного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питания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44" name="object 44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494654" y="5152390"/>
            <a:ext cx="3321939" cy="471233"/>
          </a:xfrm>
          <a:prstGeom prst="rect">
            <a:avLst/>
          </a:prstGeom>
        </p:spPr>
      </p:pic>
      <p:sp>
        <p:nvSpPr>
          <p:cNvPr id="45" name="object 45" descr=""/>
          <p:cNvSpPr txBox="1"/>
          <p:nvPr/>
        </p:nvSpPr>
        <p:spPr>
          <a:xfrm>
            <a:off x="5579109" y="5186933"/>
            <a:ext cx="30327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latin typeface="Microsoft Sans Serif"/>
                <a:cs typeface="Microsoft Sans Serif"/>
              </a:rPr>
              <a:t>Деятельность</a:t>
            </a:r>
            <a:r>
              <a:rPr dirty="0" sz="1200" spc="3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профессиональная</a:t>
            </a:r>
            <a:r>
              <a:rPr dirty="0" sz="1200" spc="3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научная </a:t>
            </a:r>
            <a:r>
              <a:rPr dirty="0" sz="1200">
                <a:latin typeface="Microsoft Sans Serif"/>
                <a:cs typeface="Microsoft Sans Serif"/>
              </a:rPr>
              <a:t>и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техническая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46" name="object 46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518530" y="5777610"/>
            <a:ext cx="3321812" cy="286524"/>
          </a:xfrm>
          <a:prstGeom prst="rect">
            <a:avLst/>
          </a:prstGeom>
        </p:spPr>
      </p:pic>
      <p:sp>
        <p:nvSpPr>
          <p:cNvPr id="47" name="object 47" descr=""/>
          <p:cNvSpPr txBox="1"/>
          <p:nvPr/>
        </p:nvSpPr>
        <p:spPr>
          <a:xfrm>
            <a:off x="5602985" y="5812332"/>
            <a:ext cx="5524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Microsoft Sans Serif"/>
                <a:cs typeface="Microsoft Sans Serif"/>
              </a:rPr>
              <a:t>Прочие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4559" y="3581400"/>
            <a:ext cx="1127045" cy="10858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5268" y="1600200"/>
            <a:ext cx="1299985" cy="12954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50" y="666648"/>
            <a:ext cx="3839845" cy="394970"/>
          </a:xfrm>
          <a:prstGeom prst="rect"/>
          <a:solidFill>
            <a:srgbClr val="0066B3"/>
          </a:solidFill>
          <a:ln w="12700">
            <a:solidFill>
              <a:srgbClr val="0066B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349885">
              <a:lnSpc>
                <a:spcPts val="2695"/>
              </a:lnSpc>
            </a:pPr>
            <a:r>
              <a:rPr dirty="0" sz="2500" b="1">
                <a:latin typeface="Arial"/>
                <a:cs typeface="Arial"/>
              </a:rPr>
              <a:t>Наши</a:t>
            </a:r>
            <a:r>
              <a:rPr dirty="0" sz="2500" spc="114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преимущества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639180" y="1810257"/>
            <a:ext cx="1755139" cy="51562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70"/>
              </a:spcBef>
            </a:pPr>
            <a:r>
              <a:rPr dirty="0" sz="1600" spc="-10" b="1">
                <a:solidFill>
                  <a:srgbClr val="0066B3"/>
                </a:solidFill>
                <a:latin typeface="Arial"/>
                <a:cs typeface="Arial"/>
              </a:rPr>
              <a:t>Развитая инфраструктура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552435" y="1810257"/>
            <a:ext cx="12865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0066B3"/>
                </a:solidFill>
                <a:latin typeface="Arial"/>
                <a:cs typeface="Arial"/>
              </a:rPr>
              <a:t>социальная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0160" rIns="0" bIns="0" rtlCol="0" vert="horz">
            <a:spAutoFit/>
          </a:bodyPr>
          <a:lstStyle/>
          <a:p>
            <a:pPr algn="just" marL="12700" marR="5080">
              <a:lnSpc>
                <a:spcPct val="101299"/>
              </a:lnSpc>
              <a:spcBef>
                <a:spcPts val="80"/>
              </a:spcBef>
              <a:tabLst>
                <a:tab pos="1863089" algn="l"/>
              </a:tabLst>
            </a:pPr>
            <a:r>
              <a:rPr dirty="0" sz="1400"/>
              <a:t>(</a:t>
            </a:r>
            <a:r>
              <a:rPr dirty="0"/>
              <a:t>30</a:t>
            </a:r>
            <a:r>
              <a:rPr dirty="0" spc="400"/>
              <a:t>  </a:t>
            </a:r>
            <a:r>
              <a:rPr dirty="0"/>
              <a:t>школ,</a:t>
            </a:r>
            <a:r>
              <a:rPr dirty="0" spc="385"/>
              <a:t>  </a:t>
            </a:r>
            <a:r>
              <a:rPr dirty="0"/>
              <a:t>21</a:t>
            </a:r>
            <a:r>
              <a:rPr dirty="0" spc="395"/>
              <a:t>  </a:t>
            </a:r>
            <a:r>
              <a:rPr dirty="0"/>
              <a:t>детский</a:t>
            </a:r>
            <a:r>
              <a:rPr dirty="0" spc="395"/>
              <a:t>  </a:t>
            </a:r>
            <a:r>
              <a:rPr dirty="0"/>
              <a:t>сад,</a:t>
            </a:r>
            <a:r>
              <a:rPr dirty="0" spc="400"/>
              <a:t>  </a:t>
            </a:r>
            <a:r>
              <a:rPr dirty="0" spc="-20"/>
              <a:t>школа </a:t>
            </a:r>
            <a:r>
              <a:rPr dirty="0"/>
              <a:t>искусств,</a:t>
            </a:r>
            <a:r>
              <a:rPr dirty="0" spc="335"/>
              <a:t>  </a:t>
            </a:r>
            <a:r>
              <a:rPr dirty="0"/>
              <a:t>театр,</a:t>
            </a:r>
            <a:r>
              <a:rPr dirty="0" spc="335"/>
              <a:t>  </a:t>
            </a:r>
            <a:r>
              <a:rPr dirty="0"/>
              <a:t>кинотеатр,</a:t>
            </a:r>
            <a:r>
              <a:rPr dirty="0" spc="340"/>
              <a:t>  </a:t>
            </a:r>
            <a:r>
              <a:rPr dirty="0" spc="-10"/>
              <a:t>ледовая </a:t>
            </a:r>
            <a:r>
              <a:rPr dirty="0"/>
              <a:t>арена,</a:t>
            </a:r>
            <a:r>
              <a:rPr dirty="0" spc="375"/>
              <a:t> </a:t>
            </a:r>
            <a:r>
              <a:rPr dirty="0"/>
              <a:t>стадион,</a:t>
            </a:r>
            <a:r>
              <a:rPr dirty="0" spc="390"/>
              <a:t> </a:t>
            </a:r>
            <a:r>
              <a:rPr dirty="0"/>
              <a:t>центральная</a:t>
            </a:r>
            <a:r>
              <a:rPr dirty="0" spc="395"/>
              <a:t> </a:t>
            </a:r>
            <a:r>
              <a:rPr dirty="0" spc="-10"/>
              <a:t>районная больница,</a:t>
            </a:r>
            <a:r>
              <a:rPr dirty="0"/>
              <a:t>	</a:t>
            </a:r>
            <a:r>
              <a:rPr dirty="0" spc="-10"/>
              <a:t>круглогодичный </a:t>
            </a:r>
            <a:r>
              <a:rPr dirty="0" spc="10"/>
              <a:t>оздоровительный</a:t>
            </a:r>
            <a:r>
              <a:rPr dirty="0" spc="484"/>
              <a:t> </a:t>
            </a:r>
            <a:r>
              <a:rPr dirty="0" spc="-10"/>
              <a:t>лагерь)</a:t>
            </a:r>
            <a:endParaRPr sz="1400"/>
          </a:p>
          <a:p>
            <a:pPr marL="50165">
              <a:lnSpc>
                <a:spcPct val="100000"/>
              </a:lnSpc>
              <a:spcBef>
                <a:spcPts val="1090"/>
              </a:spcBef>
            </a:pPr>
            <a:r>
              <a:rPr dirty="0" sz="1600"/>
              <a:t>Наличие</a:t>
            </a:r>
            <a:r>
              <a:rPr dirty="0" sz="1600" spc="395"/>
              <a:t> </a:t>
            </a:r>
            <a:r>
              <a:rPr dirty="0" sz="1600" spc="-10"/>
              <a:t>профессиональных</a:t>
            </a:r>
            <a:endParaRPr sz="1600"/>
          </a:p>
          <a:p>
            <a:pPr marL="50165">
              <a:lnSpc>
                <a:spcPct val="100000"/>
              </a:lnSpc>
              <a:spcBef>
                <a:spcPts val="25"/>
              </a:spcBef>
            </a:pPr>
            <a:r>
              <a:rPr dirty="0" sz="1600"/>
              <a:t>учебных</a:t>
            </a:r>
            <a:r>
              <a:rPr dirty="0" sz="1600" spc="375"/>
              <a:t> </a:t>
            </a:r>
            <a:r>
              <a:rPr dirty="0" sz="1600" spc="-10"/>
              <a:t>заведений</a:t>
            </a:r>
            <a:endParaRPr sz="1600"/>
          </a:p>
          <a:p>
            <a:pPr marL="50165" marR="36195">
              <a:lnSpc>
                <a:spcPct val="100800"/>
              </a:lnSpc>
              <a:spcBef>
                <a:spcPts val="1695"/>
              </a:spcBef>
            </a:pPr>
            <a:r>
              <a:rPr dirty="0"/>
              <a:t>(филиалы</a:t>
            </a:r>
            <a:r>
              <a:rPr dirty="0" spc="180"/>
              <a:t> </a:t>
            </a:r>
            <a:r>
              <a:rPr dirty="0"/>
              <a:t>ОмГПУ,</a:t>
            </a:r>
            <a:r>
              <a:rPr dirty="0" spc="175"/>
              <a:t> </a:t>
            </a:r>
            <a:r>
              <a:rPr dirty="0"/>
              <a:t>ОмГАУ;</a:t>
            </a:r>
            <a:r>
              <a:rPr dirty="0" spc="229"/>
              <a:t> </a:t>
            </a:r>
            <a:r>
              <a:rPr dirty="0"/>
              <a:t>4</a:t>
            </a:r>
            <a:r>
              <a:rPr dirty="0" spc="170"/>
              <a:t> </a:t>
            </a:r>
            <a:r>
              <a:rPr dirty="0" spc="-10"/>
              <a:t>средних </a:t>
            </a:r>
            <a:r>
              <a:rPr dirty="0" spc="20"/>
              <a:t>профессиональных</a:t>
            </a:r>
            <a:r>
              <a:rPr dirty="0" spc="290"/>
              <a:t> </a:t>
            </a:r>
            <a:r>
              <a:rPr dirty="0" spc="-10"/>
              <a:t>образовательных учреждения)</a:t>
            </a:r>
          </a:p>
          <a:p>
            <a:pPr>
              <a:lnSpc>
                <a:spcPct val="100000"/>
              </a:lnSpc>
              <a:spcBef>
                <a:spcPts val="985"/>
              </a:spcBef>
            </a:pPr>
          </a:p>
          <a:p>
            <a:pPr marL="50165">
              <a:lnSpc>
                <a:spcPct val="100000"/>
              </a:lnSpc>
            </a:pPr>
            <a:r>
              <a:rPr dirty="0" sz="1600"/>
              <a:t>Трудовые</a:t>
            </a:r>
            <a:r>
              <a:rPr dirty="0" sz="1600" spc="310"/>
              <a:t> </a:t>
            </a:r>
            <a:r>
              <a:rPr dirty="0" sz="1600" spc="-10"/>
              <a:t>ресурсы</a:t>
            </a:r>
            <a:endParaRPr sz="1600"/>
          </a:p>
          <a:p>
            <a:pPr marL="50165" marR="1122045">
              <a:lnSpc>
                <a:spcPct val="100800"/>
              </a:lnSpc>
              <a:spcBef>
                <a:spcPts val="1705"/>
              </a:spcBef>
            </a:pPr>
            <a:r>
              <a:rPr dirty="0"/>
              <a:t>более</a:t>
            </a:r>
            <a:r>
              <a:rPr dirty="0" spc="195"/>
              <a:t> </a:t>
            </a:r>
            <a:r>
              <a:rPr dirty="0"/>
              <a:t>25</a:t>
            </a:r>
            <a:r>
              <a:rPr dirty="0" spc="204"/>
              <a:t> </a:t>
            </a:r>
            <a:r>
              <a:rPr dirty="0"/>
              <a:t>тыс.</a:t>
            </a:r>
            <a:r>
              <a:rPr dirty="0" spc="240"/>
              <a:t> </a:t>
            </a:r>
            <a:r>
              <a:rPr dirty="0" spc="-10"/>
              <a:t>человек </a:t>
            </a:r>
            <a:r>
              <a:rPr dirty="0" spc="10"/>
              <a:t>экономически</a:t>
            </a:r>
            <a:r>
              <a:rPr dirty="0" spc="480"/>
              <a:t> </a:t>
            </a:r>
            <a:r>
              <a:rPr dirty="0" spc="-10"/>
              <a:t>активного населения</a:t>
            </a:r>
          </a:p>
        </p:txBody>
      </p:sp>
      <p:sp>
        <p:nvSpPr>
          <p:cNvPr id="8" name="object 8" descr="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24765" marR="5715">
              <a:lnSpc>
                <a:spcPct val="101000"/>
              </a:lnSpc>
              <a:spcBef>
                <a:spcPts val="75"/>
              </a:spcBef>
              <a:tabLst>
                <a:tab pos="1820545" algn="l"/>
              </a:tabLst>
            </a:pPr>
            <a:r>
              <a:rPr dirty="0" spc="-10"/>
              <a:t>Наличие</a:t>
            </a:r>
            <a:r>
              <a:rPr dirty="0"/>
              <a:t>	</a:t>
            </a:r>
            <a:r>
              <a:rPr dirty="0" spc="-10"/>
              <a:t>богатой </a:t>
            </a:r>
            <a:r>
              <a:rPr dirty="0"/>
              <a:t>природно-</a:t>
            </a:r>
            <a:r>
              <a:rPr dirty="0" spc="-10"/>
              <a:t>сырьевой </a:t>
            </a:r>
            <a:r>
              <a:rPr dirty="0" spc="-20"/>
              <a:t>базы</a:t>
            </a:r>
          </a:p>
          <a:p>
            <a:pPr>
              <a:lnSpc>
                <a:spcPct val="100000"/>
              </a:lnSpc>
              <a:spcBef>
                <a:spcPts val="110"/>
              </a:spcBef>
            </a:pPr>
          </a:p>
          <a:p>
            <a:pPr algn="just" marL="24765" marR="5080">
              <a:lnSpc>
                <a:spcPct val="100800"/>
              </a:lnSpc>
            </a:pPr>
            <a:r>
              <a:rPr dirty="0" sz="1200"/>
              <a:t>(нефть,</a:t>
            </a:r>
            <a:r>
              <a:rPr dirty="0" sz="1200" spc="220"/>
              <a:t> </a:t>
            </a:r>
            <a:r>
              <a:rPr dirty="0" sz="1200"/>
              <a:t>торф,</a:t>
            </a:r>
            <a:r>
              <a:rPr dirty="0" sz="1200" spc="220"/>
              <a:t> </a:t>
            </a:r>
            <a:r>
              <a:rPr dirty="0" sz="1200"/>
              <a:t>титан</a:t>
            </a:r>
            <a:r>
              <a:rPr dirty="0" sz="1200" spc="204"/>
              <a:t> </a:t>
            </a:r>
            <a:r>
              <a:rPr dirty="0" sz="1200"/>
              <a:t>и</a:t>
            </a:r>
            <a:r>
              <a:rPr dirty="0" sz="1200" spc="210"/>
              <a:t> </a:t>
            </a:r>
            <a:r>
              <a:rPr dirty="0" sz="1200" spc="-10"/>
              <a:t>цирконий, </a:t>
            </a:r>
            <a:r>
              <a:rPr dirty="0" sz="1200"/>
              <a:t>сапропели,</a:t>
            </a:r>
            <a:r>
              <a:rPr dirty="0" sz="1200" spc="459"/>
              <a:t> </a:t>
            </a:r>
            <a:r>
              <a:rPr dirty="0" sz="1200"/>
              <a:t>пески</a:t>
            </a:r>
            <a:r>
              <a:rPr dirty="0" sz="1200" spc="430"/>
              <a:t> </a:t>
            </a:r>
            <a:r>
              <a:rPr dirty="0" sz="1200"/>
              <a:t>стекольные</a:t>
            </a:r>
            <a:r>
              <a:rPr dirty="0" sz="1200" spc="480"/>
              <a:t> </a:t>
            </a:r>
            <a:r>
              <a:rPr dirty="0" sz="1200" spc="-50"/>
              <a:t>и </a:t>
            </a:r>
            <a:r>
              <a:rPr dirty="0" sz="1200"/>
              <a:t>строительные,</a:t>
            </a:r>
            <a:r>
              <a:rPr dirty="0" sz="1200" spc="275"/>
              <a:t> </a:t>
            </a:r>
            <a:r>
              <a:rPr dirty="0" sz="1200" spc="-20"/>
              <a:t>лес)</a:t>
            </a:r>
            <a:endParaRPr sz="1200"/>
          </a:p>
          <a:p>
            <a:pPr>
              <a:lnSpc>
                <a:spcPct val="100000"/>
              </a:lnSpc>
              <a:spcBef>
                <a:spcPts val="860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/>
              <a:t>Наличие</a:t>
            </a:r>
            <a:r>
              <a:rPr dirty="0" spc="-20"/>
              <a:t> </a:t>
            </a:r>
            <a:r>
              <a:rPr dirty="0" spc="-10"/>
              <a:t>свободных</a:t>
            </a:r>
          </a:p>
          <a:p>
            <a:pPr marL="12700">
              <a:lnSpc>
                <a:spcPct val="100000"/>
              </a:lnSpc>
            </a:pPr>
            <a:r>
              <a:rPr dirty="0"/>
              <a:t>земель</a:t>
            </a:r>
            <a:r>
              <a:rPr dirty="0" spc="-15"/>
              <a:t> </a:t>
            </a:r>
            <a:r>
              <a:rPr dirty="0"/>
              <a:t>с/х</a:t>
            </a:r>
            <a:r>
              <a:rPr dirty="0" spc="-30"/>
              <a:t> </a:t>
            </a:r>
            <a:r>
              <a:rPr dirty="0" spc="-10"/>
              <a:t>назначения</a:t>
            </a:r>
          </a:p>
          <a:p>
            <a:pPr marL="203200">
              <a:lnSpc>
                <a:spcPct val="100000"/>
              </a:lnSpc>
              <a:spcBef>
                <a:spcPts val="595"/>
              </a:spcBef>
            </a:pPr>
            <a:r>
              <a:rPr dirty="0" sz="1200"/>
              <a:t>121,6</a:t>
            </a:r>
            <a:r>
              <a:rPr dirty="0" sz="1200" spc="-40"/>
              <a:t> </a:t>
            </a:r>
            <a:r>
              <a:rPr dirty="0" sz="1200"/>
              <a:t>тыс.</a:t>
            </a:r>
            <a:r>
              <a:rPr dirty="0" sz="1200" spc="5"/>
              <a:t> </a:t>
            </a:r>
            <a:r>
              <a:rPr dirty="0" sz="1200" spc="-25"/>
              <a:t>га</a:t>
            </a:r>
            <a:endParaRPr sz="1200"/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1200"/>
          </a:p>
          <a:p>
            <a:pPr marL="76200">
              <a:lnSpc>
                <a:spcPct val="100000"/>
              </a:lnSpc>
              <a:spcBef>
                <a:spcPts val="5"/>
              </a:spcBef>
            </a:pPr>
            <a:r>
              <a:rPr dirty="0" spc="-10"/>
              <a:t>Логистика</a:t>
            </a:r>
          </a:p>
          <a:p>
            <a:pPr marL="12700">
              <a:lnSpc>
                <a:spcPct val="100000"/>
              </a:lnSpc>
              <a:spcBef>
                <a:spcPts val="1735"/>
              </a:spcBef>
            </a:pPr>
            <a:r>
              <a:rPr dirty="0" sz="1400"/>
              <a:t>-</a:t>
            </a:r>
            <a:r>
              <a:rPr dirty="0" sz="1400" spc="-55"/>
              <a:t> </a:t>
            </a:r>
            <a:r>
              <a:rPr dirty="0" sz="1200"/>
              <a:t>транспортное</a:t>
            </a:r>
            <a:r>
              <a:rPr dirty="0" sz="1200" spc="-10"/>
              <a:t> сообщение</a:t>
            </a:r>
            <a:endParaRPr sz="1200"/>
          </a:p>
          <a:p>
            <a:pPr marL="55244" marR="1065530">
              <a:lnSpc>
                <a:spcPct val="100000"/>
              </a:lnSpc>
              <a:spcBef>
                <a:spcPts val="10"/>
              </a:spcBef>
            </a:pPr>
            <a:r>
              <a:rPr dirty="0" sz="1200"/>
              <a:t>-</a:t>
            </a:r>
            <a:r>
              <a:rPr dirty="0" sz="1200" spc="-15"/>
              <a:t> </a:t>
            </a:r>
            <a:r>
              <a:rPr dirty="0" sz="1200"/>
              <a:t>речное</a:t>
            </a:r>
            <a:r>
              <a:rPr dirty="0" sz="1200" spc="-20"/>
              <a:t> </a:t>
            </a:r>
            <a:r>
              <a:rPr dirty="0" sz="1200" spc="-10"/>
              <a:t>сообщение </a:t>
            </a:r>
            <a:r>
              <a:rPr dirty="0" sz="1200"/>
              <a:t>(Тарский</a:t>
            </a:r>
            <a:r>
              <a:rPr dirty="0" sz="1200" spc="-15"/>
              <a:t> </a:t>
            </a:r>
            <a:r>
              <a:rPr dirty="0" sz="1200" spc="-20"/>
              <a:t>порт)</a:t>
            </a:r>
            <a:endParaRPr sz="1200"/>
          </a:p>
          <a:p>
            <a:pPr marL="55244">
              <a:lnSpc>
                <a:spcPct val="100000"/>
              </a:lnSpc>
            </a:pPr>
            <a:r>
              <a:rPr dirty="0" sz="1200"/>
              <a:t>-</a:t>
            </a:r>
            <a:r>
              <a:rPr dirty="0" sz="1200" spc="-35"/>
              <a:t> </a:t>
            </a:r>
            <a:r>
              <a:rPr dirty="0" sz="1200"/>
              <a:t>авиационное</a:t>
            </a:r>
            <a:r>
              <a:rPr dirty="0" sz="1200" spc="-25"/>
              <a:t> </a:t>
            </a:r>
            <a:r>
              <a:rPr dirty="0" sz="1200" spc="-10"/>
              <a:t>сообщение</a:t>
            </a:r>
            <a:endParaRPr sz="1200"/>
          </a:p>
          <a:p>
            <a:pPr marL="12700" marR="433070">
              <a:lnSpc>
                <a:spcPct val="100000"/>
              </a:lnSpc>
            </a:pPr>
            <a:r>
              <a:rPr dirty="0" sz="1200"/>
              <a:t>(вертолетная</a:t>
            </a:r>
            <a:r>
              <a:rPr dirty="0" sz="1200" spc="-75"/>
              <a:t> </a:t>
            </a:r>
            <a:r>
              <a:rPr dirty="0" sz="1200"/>
              <a:t>площадка,</a:t>
            </a:r>
            <a:r>
              <a:rPr dirty="0" sz="1200" spc="-75"/>
              <a:t> </a:t>
            </a:r>
            <a:r>
              <a:rPr dirty="0" sz="1200" spc="-20"/>
              <a:t>сан. </a:t>
            </a:r>
            <a:r>
              <a:rPr dirty="0" sz="1200" spc="-10"/>
              <a:t>авиация)</a:t>
            </a:r>
            <a:endParaRPr sz="1200"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00" y="5181600"/>
            <a:ext cx="1435862" cy="8049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41598" y="5286387"/>
            <a:ext cx="1234894" cy="88168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1000" y="3581400"/>
            <a:ext cx="1373251" cy="86766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357" y="1600200"/>
            <a:ext cx="1059535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660298"/>
            <a:ext cx="3852545" cy="407670"/>
            <a:chOff x="0" y="660298"/>
            <a:chExt cx="3852545" cy="407670"/>
          </a:xfrm>
        </p:grpSpPr>
        <p:sp>
          <p:nvSpPr>
            <p:cNvPr id="3" name="object 3" descr=""/>
            <p:cNvSpPr/>
            <p:nvPr/>
          </p:nvSpPr>
          <p:spPr>
            <a:xfrm>
              <a:off x="6350" y="666648"/>
              <a:ext cx="3839845" cy="394970"/>
            </a:xfrm>
            <a:custGeom>
              <a:avLst/>
              <a:gdLst/>
              <a:ahLst/>
              <a:cxnLst/>
              <a:rect l="l" t="t" r="r" b="b"/>
              <a:pathLst>
                <a:path w="3839845" h="394969">
                  <a:moveTo>
                    <a:pt x="3839337" y="0"/>
                  </a:moveTo>
                  <a:lnTo>
                    <a:pt x="0" y="0"/>
                  </a:lnTo>
                  <a:lnTo>
                    <a:pt x="0" y="394817"/>
                  </a:lnTo>
                  <a:lnTo>
                    <a:pt x="3839337" y="394817"/>
                  </a:lnTo>
                  <a:lnTo>
                    <a:pt x="3839337" y="0"/>
                  </a:lnTo>
                  <a:close/>
                </a:path>
              </a:pathLst>
            </a:custGeom>
            <a:solidFill>
              <a:srgbClr val="0066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350" y="666648"/>
              <a:ext cx="3839845" cy="394970"/>
            </a:xfrm>
            <a:custGeom>
              <a:avLst/>
              <a:gdLst/>
              <a:ahLst/>
              <a:cxnLst/>
              <a:rect l="l" t="t" r="r" b="b"/>
              <a:pathLst>
                <a:path w="3839845" h="394969">
                  <a:moveTo>
                    <a:pt x="0" y="394817"/>
                  </a:moveTo>
                  <a:lnTo>
                    <a:pt x="3839337" y="394817"/>
                  </a:lnTo>
                  <a:lnTo>
                    <a:pt x="3839337" y="0"/>
                  </a:lnTo>
                  <a:lnTo>
                    <a:pt x="0" y="0"/>
                  </a:lnTo>
                  <a:lnTo>
                    <a:pt x="0" y="394817"/>
                  </a:lnTo>
                  <a:close/>
                </a:path>
              </a:pathLst>
            </a:custGeom>
            <a:ln w="12700">
              <a:solidFill>
                <a:srgbClr val="0066B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3915" y="618871"/>
            <a:ext cx="2758440" cy="2692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latin typeface="Arial"/>
                <a:cs typeface="Arial"/>
              </a:rPr>
              <a:t>Ключевые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отрасли </a:t>
            </a:r>
            <a:r>
              <a:rPr dirty="0" sz="1600" spc="-10" b="1">
                <a:latin typeface="Arial"/>
                <a:cs typeface="Arial"/>
              </a:rPr>
              <a:t>района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08430" y="3587496"/>
            <a:ext cx="8310880" cy="1591310"/>
            <a:chOff x="408430" y="3587496"/>
            <a:chExt cx="8310880" cy="1591310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0" y="3587496"/>
              <a:ext cx="8310375" cy="159105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460908" y="3619500"/>
              <a:ext cx="8204834" cy="1485900"/>
            </a:xfrm>
            <a:custGeom>
              <a:avLst/>
              <a:gdLst/>
              <a:ahLst/>
              <a:cxnLst/>
              <a:rect l="l" t="t" r="r" b="b"/>
              <a:pathLst>
                <a:path w="8204834" h="1485900">
                  <a:moveTo>
                    <a:pt x="7957032" y="0"/>
                  </a:moveTo>
                  <a:lnTo>
                    <a:pt x="247650" y="0"/>
                  </a:lnTo>
                  <a:lnTo>
                    <a:pt x="197741" y="5031"/>
                  </a:lnTo>
                  <a:lnTo>
                    <a:pt x="151256" y="19460"/>
                  </a:lnTo>
                  <a:lnTo>
                    <a:pt x="109189" y="42293"/>
                  </a:lnTo>
                  <a:lnTo>
                    <a:pt x="72537" y="72532"/>
                  </a:lnTo>
                  <a:lnTo>
                    <a:pt x="42296" y="109184"/>
                  </a:lnTo>
                  <a:lnTo>
                    <a:pt x="19462" y="151251"/>
                  </a:lnTo>
                  <a:lnTo>
                    <a:pt x="5031" y="197738"/>
                  </a:lnTo>
                  <a:lnTo>
                    <a:pt x="0" y="247650"/>
                  </a:lnTo>
                  <a:lnTo>
                    <a:pt x="0" y="1238250"/>
                  </a:lnTo>
                  <a:lnTo>
                    <a:pt x="5031" y="1288161"/>
                  </a:lnTo>
                  <a:lnTo>
                    <a:pt x="19462" y="1334648"/>
                  </a:lnTo>
                  <a:lnTo>
                    <a:pt x="42296" y="1376715"/>
                  </a:lnTo>
                  <a:lnTo>
                    <a:pt x="72537" y="1413367"/>
                  </a:lnTo>
                  <a:lnTo>
                    <a:pt x="109189" y="1443606"/>
                  </a:lnTo>
                  <a:lnTo>
                    <a:pt x="151256" y="1466439"/>
                  </a:lnTo>
                  <a:lnTo>
                    <a:pt x="197741" y="1480868"/>
                  </a:lnTo>
                  <a:lnTo>
                    <a:pt x="247650" y="1485900"/>
                  </a:lnTo>
                  <a:lnTo>
                    <a:pt x="7957032" y="1485900"/>
                  </a:lnTo>
                  <a:lnTo>
                    <a:pt x="8006944" y="1480868"/>
                  </a:lnTo>
                  <a:lnTo>
                    <a:pt x="8053431" y="1466439"/>
                  </a:lnTo>
                  <a:lnTo>
                    <a:pt x="8095498" y="1443606"/>
                  </a:lnTo>
                  <a:lnTo>
                    <a:pt x="8132149" y="1413367"/>
                  </a:lnTo>
                  <a:lnTo>
                    <a:pt x="8162389" y="1376715"/>
                  </a:lnTo>
                  <a:lnTo>
                    <a:pt x="8185221" y="1334648"/>
                  </a:lnTo>
                  <a:lnTo>
                    <a:pt x="8199651" y="1288161"/>
                  </a:lnTo>
                  <a:lnTo>
                    <a:pt x="8204682" y="1238250"/>
                  </a:lnTo>
                  <a:lnTo>
                    <a:pt x="8204682" y="247650"/>
                  </a:lnTo>
                  <a:lnTo>
                    <a:pt x="8199651" y="197738"/>
                  </a:lnTo>
                  <a:lnTo>
                    <a:pt x="8185221" y="151251"/>
                  </a:lnTo>
                  <a:lnTo>
                    <a:pt x="8162389" y="109184"/>
                  </a:lnTo>
                  <a:lnTo>
                    <a:pt x="8132149" y="72532"/>
                  </a:lnTo>
                  <a:lnTo>
                    <a:pt x="8095498" y="42293"/>
                  </a:lnTo>
                  <a:lnTo>
                    <a:pt x="8053431" y="19460"/>
                  </a:lnTo>
                  <a:lnTo>
                    <a:pt x="8006944" y="5031"/>
                  </a:lnTo>
                  <a:lnTo>
                    <a:pt x="7957032" y="0"/>
                  </a:lnTo>
                  <a:close/>
                </a:path>
              </a:pathLst>
            </a:custGeom>
            <a:solidFill>
              <a:srgbClr val="5CB3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60908" y="3619500"/>
              <a:ext cx="8204834" cy="1485900"/>
            </a:xfrm>
            <a:custGeom>
              <a:avLst/>
              <a:gdLst/>
              <a:ahLst/>
              <a:cxnLst/>
              <a:rect l="l" t="t" r="r" b="b"/>
              <a:pathLst>
                <a:path w="8204834" h="1485900">
                  <a:moveTo>
                    <a:pt x="0" y="247650"/>
                  </a:moveTo>
                  <a:lnTo>
                    <a:pt x="5031" y="197738"/>
                  </a:lnTo>
                  <a:lnTo>
                    <a:pt x="19462" y="151251"/>
                  </a:lnTo>
                  <a:lnTo>
                    <a:pt x="42296" y="109184"/>
                  </a:lnTo>
                  <a:lnTo>
                    <a:pt x="72537" y="72532"/>
                  </a:lnTo>
                  <a:lnTo>
                    <a:pt x="109189" y="42293"/>
                  </a:lnTo>
                  <a:lnTo>
                    <a:pt x="151256" y="19460"/>
                  </a:lnTo>
                  <a:lnTo>
                    <a:pt x="197741" y="5031"/>
                  </a:lnTo>
                  <a:lnTo>
                    <a:pt x="247650" y="0"/>
                  </a:lnTo>
                  <a:lnTo>
                    <a:pt x="7957032" y="0"/>
                  </a:lnTo>
                  <a:lnTo>
                    <a:pt x="8006944" y="5031"/>
                  </a:lnTo>
                  <a:lnTo>
                    <a:pt x="8053431" y="19460"/>
                  </a:lnTo>
                  <a:lnTo>
                    <a:pt x="8095498" y="42293"/>
                  </a:lnTo>
                  <a:lnTo>
                    <a:pt x="8132149" y="72532"/>
                  </a:lnTo>
                  <a:lnTo>
                    <a:pt x="8162389" y="109184"/>
                  </a:lnTo>
                  <a:lnTo>
                    <a:pt x="8185221" y="151251"/>
                  </a:lnTo>
                  <a:lnTo>
                    <a:pt x="8199651" y="197738"/>
                  </a:lnTo>
                  <a:lnTo>
                    <a:pt x="8204682" y="247650"/>
                  </a:lnTo>
                  <a:lnTo>
                    <a:pt x="8204682" y="1238250"/>
                  </a:lnTo>
                  <a:lnTo>
                    <a:pt x="8199651" y="1288161"/>
                  </a:lnTo>
                  <a:lnTo>
                    <a:pt x="8185221" y="1334648"/>
                  </a:lnTo>
                  <a:lnTo>
                    <a:pt x="8162389" y="1376715"/>
                  </a:lnTo>
                  <a:lnTo>
                    <a:pt x="8132149" y="1413367"/>
                  </a:lnTo>
                  <a:lnTo>
                    <a:pt x="8095498" y="1443606"/>
                  </a:lnTo>
                  <a:lnTo>
                    <a:pt x="8053431" y="1466439"/>
                  </a:lnTo>
                  <a:lnTo>
                    <a:pt x="8006944" y="1480868"/>
                  </a:lnTo>
                  <a:lnTo>
                    <a:pt x="7957032" y="1485900"/>
                  </a:lnTo>
                  <a:lnTo>
                    <a:pt x="247650" y="1485900"/>
                  </a:lnTo>
                  <a:lnTo>
                    <a:pt x="197741" y="1480868"/>
                  </a:lnTo>
                  <a:lnTo>
                    <a:pt x="151256" y="1466439"/>
                  </a:lnTo>
                  <a:lnTo>
                    <a:pt x="109189" y="1443606"/>
                  </a:lnTo>
                  <a:lnTo>
                    <a:pt x="72537" y="1413367"/>
                  </a:lnTo>
                  <a:lnTo>
                    <a:pt x="42296" y="1376715"/>
                  </a:lnTo>
                  <a:lnTo>
                    <a:pt x="19462" y="1334648"/>
                  </a:lnTo>
                  <a:lnTo>
                    <a:pt x="5031" y="1288161"/>
                  </a:lnTo>
                  <a:lnTo>
                    <a:pt x="0" y="1238250"/>
                  </a:lnTo>
                  <a:lnTo>
                    <a:pt x="0" y="24765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2829560" y="3601364"/>
            <a:ext cx="308292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49910">
              <a:lnSpc>
                <a:spcPct val="125000"/>
              </a:lnSpc>
              <a:spcBef>
                <a:spcPts val="100"/>
              </a:spcBef>
            </a:pPr>
            <a:r>
              <a:rPr dirty="0" sz="1000" spc="-10" b="1">
                <a:latin typeface="Arial"/>
                <a:cs typeface="Arial"/>
              </a:rPr>
              <a:t>Агропромышленный</a:t>
            </a:r>
            <a:r>
              <a:rPr dirty="0" sz="1000" spc="80" b="1">
                <a:latin typeface="Arial"/>
                <a:cs typeface="Arial"/>
              </a:rPr>
              <a:t> </a:t>
            </a:r>
            <a:r>
              <a:rPr dirty="0" sz="1000" spc="-10" b="1">
                <a:latin typeface="Arial"/>
                <a:cs typeface="Arial"/>
              </a:rPr>
              <a:t>комплекс </a:t>
            </a:r>
            <a:r>
              <a:rPr dirty="0" sz="1000" spc="-10" b="1">
                <a:solidFill>
                  <a:srgbClr val="FFFFFF"/>
                </a:solidFill>
                <a:latin typeface="Arial"/>
                <a:cs typeface="Arial"/>
              </a:rPr>
              <a:t>Обеспечение</a:t>
            </a:r>
            <a:r>
              <a:rPr dirty="0" sz="1000" spc="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"/>
                <a:cs typeface="Arial"/>
              </a:rPr>
              <a:t>продовольственной</a:t>
            </a:r>
            <a:r>
              <a:rPr dirty="0" sz="1000" spc="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"/>
                <a:cs typeface="Arial"/>
              </a:rPr>
              <a:t>безопасности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451104" y="1025652"/>
            <a:ext cx="8277225" cy="3534410"/>
            <a:chOff x="451104" y="1025652"/>
            <a:chExt cx="8277225" cy="3534410"/>
          </a:xfrm>
        </p:grpSpPr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2912" y="3956303"/>
              <a:ext cx="4629912" cy="60350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1104" y="1025652"/>
              <a:ext cx="8276844" cy="1138427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12140" y="1066800"/>
              <a:ext cx="8154034" cy="1016635"/>
            </a:xfrm>
            <a:custGeom>
              <a:avLst/>
              <a:gdLst/>
              <a:ahLst/>
              <a:cxnLst/>
              <a:rect l="l" t="t" r="r" b="b"/>
              <a:pathLst>
                <a:path w="8154034" h="1016635">
                  <a:moveTo>
                    <a:pt x="7984032" y="0"/>
                  </a:moveTo>
                  <a:lnTo>
                    <a:pt x="169379" y="0"/>
                  </a:lnTo>
                  <a:lnTo>
                    <a:pt x="124355" y="6049"/>
                  </a:lnTo>
                  <a:lnTo>
                    <a:pt x="83895" y="23123"/>
                  </a:lnTo>
                  <a:lnTo>
                    <a:pt x="49614" y="49609"/>
                  </a:lnTo>
                  <a:lnTo>
                    <a:pt x="23127" y="83895"/>
                  </a:lnTo>
                  <a:lnTo>
                    <a:pt x="6051" y="124368"/>
                  </a:lnTo>
                  <a:lnTo>
                    <a:pt x="0" y="169417"/>
                  </a:lnTo>
                  <a:lnTo>
                    <a:pt x="0" y="846836"/>
                  </a:lnTo>
                  <a:lnTo>
                    <a:pt x="6051" y="891885"/>
                  </a:lnTo>
                  <a:lnTo>
                    <a:pt x="23127" y="932358"/>
                  </a:lnTo>
                  <a:lnTo>
                    <a:pt x="49614" y="966644"/>
                  </a:lnTo>
                  <a:lnTo>
                    <a:pt x="83895" y="993130"/>
                  </a:lnTo>
                  <a:lnTo>
                    <a:pt x="124355" y="1010204"/>
                  </a:lnTo>
                  <a:lnTo>
                    <a:pt x="169379" y="1016253"/>
                  </a:lnTo>
                  <a:lnTo>
                    <a:pt x="7984032" y="1016253"/>
                  </a:lnTo>
                  <a:lnTo>
                    <a:pt x="8029081" y="1010204"/>
                  </a:lnTo>
                  <a:lnTo>
                    <a:pt x="8069555" y="993130"/>
                  </a:lnTo>
                  <a:lnTo>
                    <a:pt x="8103841" y="966644"/>
                  </a:lnTo>
                  <a:lnTo>
                    <a:pt x="8130327" y="932358"/>
                  </a:lnTo>
                  <a:lnTo>
                    <a:pt x="8147401" y="891885"/>
                  </a:lnTo>
                  <a:lnTo>
                    <a:pt x="8153450" y="846836"/>
                  </a:lnTo>
                  <a:lnTo>
                    <a:pt x="8153450" y="169417"/>
                  </a:lnTo>
                  <a:lnTo>
                    <a:pt x="8147401" y="124368"/>
                  </a:lnTo>
                  <a:lnTo>
                    <a:pt x="8130327" y="83895"/>
                  </a:lnTo>
                  <a:lnTo>
                    <a:pt x="8103841" y="49609"/>
                  </a:lnTo>
                  <a:lnTo>
                    <a:pt x="8069555" y="23123"/>
                  </a:lnTo>
                  <a:lnTo>
                    <a:pt x="8029081" y="6049"/>
                  </a:lnTo>
                  <a:lnTo>
                    <a:pt x="7984032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12140" y="1066800"/>
              <a:ext cx="8154034" cy="1016635"/>
            </a:xfrm>
            <a:custGeom>
              <a:avLst/>
              <a:gdLst/>
              <a:ahLst/>
              <a:cxnLst/>
              <a:rect l="l" t="t" r="r" b="b"/>
              <a:pathLst>
                <a:path w="8154034" h="1016635">
                  <a:moveTo>
                    <a:pt x="0" y="169417"/>
                  </a:moveTo>
                  <a:lnTo>
                    <a:pt x="6051" y="124368"/>
                  </a:lnTo>
                  <a:lnTo>
                    <a:pt x="23127" y="83895"/>
                  </a:lnTo>
                  <a:lnTo>
                    <a:pt x="49614" y="49609"/>
                  </a:lnTo>
                  <a:lnTo>
                    <a:pt x="83895" y="23123"/>
                  </a:lnTo>
                  <a:lnTo>
                    <a:pt x="124355" y="6049"/>
                  </a:lnTo>
                  <a:lnTo>
                    <a:pt x="169379" y="0"/>
                  </a:lnTo>
                  <a:lnTo>
                    <a:pt x="7984032" y="0"/>
                  </a:lnTo>
                  <a:lnTo>
                    <a:pt x="8029081" y="6049"/>
                  </a:lnTo>
                  <a:lnTo>
                    <a:pt x="8069555" y="23123"/>
                  </a:lnTo>
                  <a:lnTo>
                    <a:pt x="8103841" y="49609"/>
                  </a:lnTo>
                  <a:lnTo>
                    <a:pt x="8130327" y="83895"/>
                  </a:lnTo>
                  <a:lnTo>
                    <a:pt x="8147401" y="124368"/>
                  </a:lnTo>
                  <a:lnTo>
                    <a:pt x="8153450" y="169417"/>
                  </a:lnTo>
                  <a:lnTo>
                    <a:pt x="8153450" y="846836"/>
                  </a:lnTo>
                  <a:lnTo>
                    <a:pt x="8147401" y="891885"/>
                  </a:lnTo>
                  <a:lnTo>
                    <a:pt x="8130327" y="932358"/>
                  </a:lnTo>
                  <a:lnTo>
                    <a:pt x="8103841" y="966644"/>
                  </a:lnTo>
                  <a:lnTo>
                    <a:pt x="8069555" y="993130"/>
                  </a:lnTo>
                  <a:lnTo>
                    <a:pt x="8029081" y="1010204"/>
                  </a:lnTo>
                  <a:lnTo>
                    <a:pt x="7984032" y="1016253"/>
                  </a:lnTo>
                  <a:lnTo>
                    <a:pt x="169379" y="1016253"/>
                  </a:lnTo>
                  <a:lnTo>
                    <a:pt x="124355" y="1010204"/>
                  </a:lnTo>
                  <a:lnTo>
                    <a:pt x="83895" y="993130"/>
                  </a:lnTo>
                  <a:lnTo>
                    <a:pt x="49614" y="966644"/>
                  </a:lnTo>
                  <a:lnTo>
                    <a:pt x="23127" y="932358"/>
                  </a:lnTo>
                  <a:lnTo>
                    <a:pt x="6051" y="891885"/>
                  </a:lnTo>
                  <a:lnTo>
                    <a:pt x="0" y="846836"/>
                  </a:lnTo>
                  <a:lnTo>
                    <a:pt x="0" y="16941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511860" y="4480331"/>
            <a:ext cx="3056890" cy="54356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95"/>
              </a:spcBef>
              <a:buFont typeface="Wingdings"/>
              <a:buChar char=""/>
              <a:tabLst>
                <a:tab pos="184150" algn="l"/>
              </a:tabLst>
            </a:pPr>
            <a:r>
              <a:rPr dirty="0" sz="1050" spc="-10">
                <a:latin typeface="Microsoft Sans Serif"/>
                <a:cs typeface="Microsoft Sans Serif"/>
              </a:rPr>
              <a:t>Сельскохозяйственные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предприятия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 spc="270">
                <a:latin typeface="Microsoft Sans Serif"/>
                <a:cs typeface="Microsoft Sans Serif"/>
              </a:rPr>
              <a:t>–</a:t>
            </a:r>
            <a:r>
              <a:rPr dirty="0" sz="1050" spc="2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9</a:t>
            </a:r>
            <a:r>
              <a:rPr dirty="0" sz="1050" spc="25">
                <a:latin typeface="Microsoft Sans Serif"/>
                <a:cs typeface="Microsoft Sans Serif"/>
              </a:rPr>
              <a:t> </a:t>
            </a:r>
            <a:r>
              <a:rPr dirty="0" sz="1050" spc="-25">
                <a:latin typeface="Microsoft Sans Serif"/>
                <a:cs typeface="Microsoft Sans Serif"/>
              </a:rPr>
              <a:t>ед.</a:t>
            </a:r>
            <a:endParaRPr sz="1050">
              <a:latin typeface="Microsoft Sans Serif"/>
              <a:cs typeface="Microsoft Sans Serif"/>
            </a:endParaRPr>
          </a:p>
          <a:p>
            <a:pPr marL="184150" indent="-17145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184150" algn="l"/>
              </a:tabLst>
            </a:pPr>
            <a:r>
              <a:rPr dirty="0" sz="1050" spc="-20">
                <a:latin typeface="Microsoft Sans Serif"/>
                <a:cs typeface="Microsoft Sans Serif"/>
              </a:rPr>
              <a:t>Крестьянские</a:t>
            </a:r>
            <a:r>
              <a:rPr dirty="0" sz="1050" spc="-10">
                <a:latin typeface="Microsoft Sans Serif"/>
                <a:cs typeface="Microsoft Sans Serif"/>
              </a:rPr>
              <a:t> (фермерские)</a:t>
            </a:r>
            <a:r>
              <a:rPr dirty="0" sz="1050" spc="1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хозяйства</a:t>
            </a:r>
            <a:r>
              <a:rPr dirty="0" sz="1050" spc="10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-</a:t>
            </a:r>
            <a:r>
              <a:rPr dirty="0" sz="1050">
                <a:latin typeface="Microsoft Sans Serif"/>
                <a:cs typeface="Microsoft Sans Serif"/>
              </a:rPr>
              <a:t>19</a:t>
            </a:r>
            <a:r>
              <a:rPr dirty="0" sz="1050" spc="35">
                <a:latin typeface="Microsoft Sans Serif"/>
                <a:cs typeface="Microsoft Sans Serif"/>
              </a:rPr>
              <a:t> </a:t>
            </a:r>
            <a:r>
              <a:rPr dirty="0" sz="1050" spc="-25">
                <a:latin typeface="Microsoft Sans Serif"/>
                <a:cs typeface="Microsoft Sans Serif"/>
              </a:rPr>
              <a:t>ед.</a:t>
            </a:r>
            <a:endParaRPr sz="1050">
              <a:latin typeface="Microsoft Sans Serif"/>
              <a:cs typeface="Microsoft Sans Serif"/>
            </a:endParaRPr>
          </a:p>
          <a:p>
            <a:pPr marL="184150" indent="-17145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184150" algn="l"/>
              </a:tabLst>
            </a:pPr>
            <a:r>
              <a:rPr dirty="0" sz="1050" spc="-10">
                <a:latin typeface="Microsoft Sans Serif"/>
                <a:cs typeface="Microsoft Sans Serif"/>
              </a:rPr>
              <a:t>Личные</a:t>
            </a:r>
            <a:r>
              <a:rPr dirty="0" sz="1050" spc="-5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подсобные</a:t>
            </a:r>
            <a:r>
              <a:rPr dirty="0" sz="1050" spc="-5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хозяйства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 spc="270">
                <a:latin typeface="Microsoft Sans Serif"/>
                <a:cs typeface="Microsoft Sans Serif"/>
              </a:rPr>
              <a:t>–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13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148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 spc="-25">
                <a:latin typeface="Microsoft Sans Serif"/>
                <a:cs typeface="Microsoft Sans Serif"/>
              </a:rPr>
              <a:t>ед.</a:t>
            </a:r>
            <a:endParaRPr sz="1050">
              <a:latin typeface="Microsoft Sans Serif"/>
              <a:cs typeface="Microsoft Sans Serif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438912" y="2139695"/>
            <a:ext cx="8277225" cy="1411605"/>
            <a:chOff x="438912" y="2139695"/>
            <a:chExt cx="8277225" cy="1411605"/>
          </a:xfrm>
        </p:grpSpPr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912" y="2139695"/>
              <a:ext cx="8276844" cy="1411224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500519" y="2181224"/>
              <a:ext cx="8153400" cy="1287780"/>
            </a:xfrm>
            <a:custGeom>
              <a:avLst/>
              <a:gdLst/>
              <a:ahLst/>
              <a:cxnLst/>
              <a:rect l="l" t="t" r="r" b="b"/>
              <a:pathLst>
                <a:path w="8153400" h="1287779">
                  <a:moveTo>
                    <a:pt x="7938757" y="0"/>
                  </a:moveTo>
                  <a:lnTo>
                    <a:pt x="214629" y="0"/>
                  </a:lnTo>
                  <a:lnTo>
                    <a:pt x="165415" y="5670"/>
                  </a:lnTo>
                  <a:lnTo>
                    <a:pt x="120239" y="21823"/>
                  </a:lnTo>
                  <a:lnTo>
                    <a:pt x="80387" y="47166"/>
                  </a:lnTo>
                  <a:lnTo>
                    <a:pt x="47150" y="80409"/>
                  </a:lnTo>
                  <a:lnTo>
                    <a:pt x="21814" y="120261"/>
                  </a:lnTo>
                  <a:lnTo>
                    <a:pt x="5668" y="165431"/>
                  </a:lnTo>
                  <a:lnTo>
                    <a:pt x="0" y="214629"/>
                  </a:lnTo>
                  <a:lnTo>
                    <a:pt x="0" y="1073150"/>
                  </a:lnTo>
                  <a:lnTo>
                    <a:pt x="5668" y="1122388"/>
                  </a:lnTo>
                  <a:lnTo>
                    <a:pt x="21814" y="1167574"/>
                  </a:lnTo>
                  <a:lnTo>
                    <a:pt x="47150" y="1207424"/>
                  </a:lnTo>
                  <a:lnTo>
                    <a:pt x="80387" y="1240653"/>
                  </a:lnTo>
                  <a:lnTo>
                    <a:pt x="120239" y="1265978"/>
                  </a:lnTo>
                  <a:lnTo>
                    <a:pt x="165415" y="1282115"/>
                  </a:lnTo>
                  <a:lnTo>
                    <a:pt x="214629" y="1287779"/>
                  </a:lnTo>
                  <a:lnTo>
                    <a:pt x="7938757" y="1287779"/>
                  </a:lnTo>
                  <a:lnTo>
                    <a:pt x="7987955" y="1282115"/>
                  </a:lnTo>
                  <a:lnTo>
                    <a:pt x="8033126" y="1265978"/>
                  </a:lnTo>
                  <a:lnTo>
                    <a:pt x="8072978" y="1240653"/>
                  </a:lnTo>
                  <a:lnTo>
                    <a:pt x="8106221" y="1207424"/>
                  </a:lnTo>
                  <a:lnTo>
                    <a:pt x="8131564" y="1167574"/>
                  </a:lnTo>
                  <a:lnTo>
                    <a:pt x="8147716" y="1122388"/>
                  </a:lnTo>
                  <a:lnTo>
                    <a:pt x="8153387" y="1073150"/>
                  </a:lnTo>
                  <a:lnTo>
                    <a:pt x="8153387" y="214629"/>
                  </a:lnTo>
                  <a:lnTo>
                    <a:pt x="8147716" y="165431"/>
                  </a:lnTo>
                  <a:lnTo>
                    <a:pt x="8131564" y="120261"/>
                  </a:lnTo>
                  <a:lnTo>
                    <a:pt x="8106221" y="80409"/>
                  </a:lnTo>
                  <a:lnTo>
                    <a:pt x="8072978" y="47166"/>
                  </a:lnTo>
                  <a:lnTo>
                    <a:pt x="8033126" y="21823"/>
                  </a:lnTo>
                  <a:lnTo>
                    <a:pt x="7987955" y="5670"/>
                  </a:lnTo>
                  <a:lnTo>
                    <a:pt x="793875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00519" y="2181224"/>
              <a:ext cx="8153400" cy="1287780"/>
            </a:xfrm>
            <a:custGeom>
              <a:avLst/>
              <a:gdLst/>
              <a:ahLst/>
              <a:cxnLst/>
              <a:rect l="l" t="t" r="r" b="b"/>
              <a:pathLst>
                <a:path w="8153400" h="1287779">
                  <a:moveTo>
                    <a:pt x="0" y="214629"/>
                  </a:moveTo>
                  <a:lnTo>
                    <a:pt x="5668" y="165431"/>
                  </a:lnTo>
                  <a:lnTo>
                    <a:pt x="21814" y="120261"/>
                  </a:lnTo>
                  <a:lnTo>
                    <a:pt x="47150" y="80409"/>
                  </a:lnTo>
                  <a:lnTo>
                    <a:pt x="80387" y="47166"/>
                  </a:lnTo>
                  <a:lnTo>
                    <a:pt x="120239" y="21823"/>
                  </a:lnTo>
                  <a:lnTo>
                    <a:pt x="165415" y="5670"/>
                  </a:lnTo>
                  <a:lnTo>
                    <a:pt x="214629" y="0"/>
                  </a:lnTo>
                  <a:lnTo>
                    <a:pt x="7938757" y="0"/>
                  </a:lnTo>
                  <a:lnTo>
                    <a:pt x="7987955" y="5670"/>
                  </a:lnTo>
                  <a:lnTo>
                    <a:pt x="8033126" y="21823"/>
                  </a:lnTo>
                  <a:lnTo>
                    <a:pt x="8072978" y="47166"/>
                  </a:lnTo>
                  <a:lnTo>
                    <a:pt x="8106221" y="80409"/>
                  </a:lnTo>
                  <a:lnTo>
                    <a:pt x="8131564" y="120261"/>
                  </a:lnTo>
                  <a:lnTo>
                    <a:pt x="8147716" y="165431"/>
                  </a:lnTo>
                  <a:lnTo>
                    <a:pt x="8153387" y="214629"/>
                  </a:lnTo>
                  <a:lnTo>
                    <a:pt x="8153387" y="1073150"/>
                  </a:lnTo>
                  <a:lnTo>
                    <a:pt x="8147716" y="1122388"/>
                  </a:lnTo>
                  <a:lnTo>
                    <a:pt x="8131564" y="1167574"/>
                  </a:lnTo>
                  <a:lnTo>
                    <a:pt x="8106221" y="1207424"/>
                  </a:lnTo>
                  <a:lnTo>
                    <a:pt x="8072978" y="1240653"/>
                  </a:lnTo>
                  <a:lnTo>
                    <a:pt x="8033126" y="1265978"/>
                  </a:lnTo>
                  <a:lnTo>
                    <a:pt x="7987955" y="1282115"/>
                  </a:lnTo>
                  <a:lnTo>
                    <a:pt x="7938757" y="1287779"/>
                  </a:lnTo>
                  <a:lnTo>
                    <a:pt x="214629" y="1287779"/>
                  </a:lnTo>
                  <a:lnTo>
                    <a:pt x="165415" y="1282115"/>
                  </a:lnTo>
                  <a:lnTo>
                    <a:pt x="120239" y="1265978"/>
                  </a:lnTo>
                  <a:lnTo>
                    <a:pt x="80387" y="1240653"/>
                  </a:lnTo>
                  <a:lnTo>
                    <a:pt x="47150" y="1207424"/>
                  </a:lnTo>
                  <a:lnTo>
                    <a:pt x="21814" y="1167574"/>
                  </a:lnTo>
                  <a:lnTo>
                    <a:pt x="5668" y="1122388"/>
                  </a:lnTo>
                  <a:lnTo>
                    <a:pt x="0" y="1073150"/>
                  </a:lnTo>
                  <a:lnTo>
                    <a:pt x="0" y="21462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3658361" y="2244089"/>
            <a:ext cx="163639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b="1">
                <a:latin typeface="Arial"/>
                <a:cs typeface="Arial"/>
              </a:rPr>
              <a:t>Лесная</a:t>
            </a:r>
            <a:r>
              <a:rPr dirty="0" sz="1000" spc="-45" b="1">
                <a:latin typeface="Arial"/>
                <a:cs typeface="Arial"/>
              </a:rPr>
              <a:t> </a:t>
            </a:r>
            <a:r>
              <a:rPr dirty="0" sz="1000" spc="-10" b="1">
                <a:latin typeface="Arial"/>
                <a:cs typeface="Arial"/>
              </a:rPr>
              <a:t>промышленность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97814" y="2921000"/>
            <a:ext cx="7648575" cy="5067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Microsoft Sans Serif"/>
                <a:cs typeface="Microsoft Sans Serif"/>
              </a:rPr>
              <a:t>Площадь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лесного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фонда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составляет</a:t>
            </a:r>
            <a:r>
              <a:rPr dirty="0" sz="1050" spc="-4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1330,3</a:t>
            </a:r>
            <a:r>
              <a:rPr dirty="0" sz="1050" spc="-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тыс.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га.</a:t>
            </a:r>
            <a:r>
              <a:rPr dirty="0" sz="1050" spc="270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Лесистость</a:t>
            </a:r>
            <a:r>
              <a:rPr dirty="0" sz="1050" spc="-4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района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67</a:t>
            </a:r>
            <a:r>
              <a:rPr dirty="0" sz="1050" spc="-5">
                <a:latin typeface="Microsoft Sans Serif"/>
                <a:cs typeface="Microsoft Sans Serif"/>
              </a:rPr>
              <a:t> </a:t>
            </a:r>
            <a:r>
              <a:rPr dirty="0" sz="1050" spc="-25">
                <a:latin typeface="Microsoft Sans Serif"/>
                <a:cs typeface="Microsoft Sans Serif"/>
              </a:rPr>
              <a:t>%.</a:t>
            </a: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dirty="0" sz="1050">
                <a:latin typeface="Microsoft Sans Serif"/>
                <a:cs typeface="Microsoft Sans Serif"/>
              </a:rPr>
              <a:t>Общий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запас</a:t>
            </a:r>
            <a:r>
              <a:rPr dirty="0" sz="1050" spc="-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лесных</a:t>
            </a:r>
            <a:r>
              <a:rPr dirty="0" sz="1050" spc="-4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насаждений</a:t>
            </a:r>
            <a:r>
              <a:rPr dirty="0" sz="1050" spc="-4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составляет</a:t>
            </a:r>
            <a:r>
              <a:rPr dirty="0" sz="1050" spc="-4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176895,7</a:t>
            </a:r>
            <a:r>
              <a:rPr dirty="0" sz="1050" spc="-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тыс.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куб. </a:t>
            </a:r>
            <a:r>
              <a:rPr dirty="0" sz="1050">
                <a:latin typeface="Microsoft Sans Serif"/>
                <a:cs typeface="Microsoft Sans Serif"/>
              </a:rPr>
              <a:t>м,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из них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24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%</a:t>
            </a:r>
            <a:r>
              <a:rPr dirty="0" sz="1050" spc="-10">
                <a:latin typeface="Microsoft Sans Serif"/>
                <a:cs typeface="Microsoft Sans Serif"/>
              </a:rPr>
              <a:t> приходится</a:t>
            </a:r>
            <a:r>
              <a:rPr dirty="0" sz="1050" spc="-4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на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долю</a:t>
            </a:r>
            <a:r>
              <a:rPr dirty="0" sz="1050" spc="-1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хвойных</a:t>
            </a:r>
            <a:r>
              <a:rPr dirty="0" sz="1050" spc="-40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насаждений.</a:t>
            </a: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dirty="0" sz="1050" spc="-10">
                <a:latin typeface="Microsoft Sans Serif"/>
                <a:cs typeface="Microsoft Sans Serif"/>
              </a:rPr>
              <a:t>Переработкой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и</a:t>
            </a:r>
            <a:r>
              <a:rPr dirty="0" sz="1050" spc="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заготовкой</a:t>
            </a:r>
            <a:r>
              <a:rPr dirty="0" sz="1050" spc="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леса</a:t>
            </a:r>
            <a:r>
              <a:rPr dirty="0" sz="1050" spc="10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занимаются: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2</a:t>
            </a:r>
            <a:r>
              <a:rPr dirty="0" sz="1050" spc="1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лесхоза, ООО</a:t>
            </a:r>
            <a:r>
              <a:rPr dirty="0" sz="1050" spc="-10">
                <a:latin typeface="Microsoft Sans Serif"/>
                <a:cs typeface="Microsoft Sans Serif"/>
              </a:rPr>
              <a:t> «Термополис-</a:t>
            </a:r>
            <a:r>
              <a:rPr dirty="0" sz="1050">
                <a:latin typeface="Microsoft Sans Serif"/>
                <a:cs typeface="Microsoft Sans Serif"/>
              </a:rPr>
              <a:t>пеллет»,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ООО</a:t>
            </a:r>
            <a:r>
              <a:rPr dirty="0" sz="1050" spc="-10">
                <a:latin typeface="Microsoft Sans Serif"/>
                <a:cs typeface="Microsoft Sans Serif"/>
              </a:rPr>
              <a:t> «Екатеринлес»,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 spc="-25">
                <a:latin typeface="Microsoft Sans Serif"/>
                <a:cs typeface="Microsoft Sans Serif"/>
              </a:rPr>
              <a:t>ИП</a:t>
            </a:r>
            <a:endParaRPr sz="1050">
              <a:latin typeface="Microsoft Sans Serif"/>
              <a:cs typeface="Microsoft Sans Serif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405384" y="1095755"/>
            <a:ext cx="8322945" cy="5640705"/>
            <a:chOff x="405384" y="1095755"/>
            <a:chExt cx="8322945" cy="5640705"/>
          </a:xfrm>
        </p:grpSpPr>
        <p:pic>
          <p:nvPicPr>
            <p:cNvPr id="24" name="object 2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64663" y="2307336"/>
              <a:ext cx="4213860" cy="611124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5475" y="1095755"/>
              <a:ext cx="2026920" cy="989076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384" y="5126735"/>
              <a:ext cx="8322564" cy="1609344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466432" y="5168772"/>
              <a:ext cx="8199755" cy="1486535"/>
            </a:xfrm>
            <a:custGeom>
              <a:avLst/>
              <a:gdLst/>
              <a:ahLst/>
              <a:cxnLst/>
              <a:rect l="l" t="t" r="r" b="b"/>
              <a:pathLst>
                <a:path w="8199755" h="1486534">
                  <a:moveTo>
                    <a:pt x="7951508" y="0"/>
                  </a:moveTo>
                  <a:lnTo>
                    <a:pt x="247650" y="0"/>
                  </a:lnTo>
                  <a:lnTo>
                    <a:pt x="197738" y="5031"/>
                  </a:lnTo>
                  <a:lnTo>
                    <a:pt x="151251" y="19460"/>
                  </a:lnTo>
                  <a:lnTo>
                    <a:pt x="109184" y="42293"/>
                  </a:lnTo>
                  <a:lnTo>
                    <a:pt x="72532" y="72532"/>
                  </a:lnTo>
                  <a:lnTo>
                    <a:pt x="42293" y="109184"/>
                  </a:lnTo>
                  <a:lnTo>
                    <a:pt x="19460" y="151251"/>
                  </a:lnTo>
                  <a:lnTo>
                    <a:pt x="5031" y="197738"/>
                  </a:lnTo>
                  <a:lnTo>
                    <a:pt x="0" y="247649"/>
                  </a:lnTo>
                  <a:lnTo>
                    <a:pt x="0" y="1238288"/>
                  </a:lnTo>
                  <a:lnTo>
                    <a:pt x="5031" y="1288199"/>
                  </a:lnTo>
                  <a:lnTo>
                    <a:pt x="19460" y="1334687"/>
                  </a:lnTo>
                  <a:lnTo>
                    <a:pt x="42293" y="1376754"/>
                  </a:lnTo>
                  <a:lnTo>
                    <a:pt x="72532" y="1413405"/>
                  </a:lnTo>
                  <a:lnTo>
                    <a:pt x="109184" y="1443644"/>
                  </a:lnTo>
                  <a:lnTo>
                    <a:pt x="151251" y="1466477"/>
                  </a:lnTo>
                  <a:lnTo>
                    <a:pt x="197738" y="1480906"/>
                  </a:lnTo>
                  <a:lnTo>
                    <a:pt x="247650" y="1485938"/>
                  </a:lnTo>
                  <a:lnTo>
                    <a:pt x="7951508" y="1485938"/>
                  </a:lnTo>
                  <a:lnTo>
                    <a:pt x="8001419" y="1480906"/>
                  </a:lnTo>
                  <a:lnTo>
                    <a:pt x="8047907" y="1466477"/>
                  </a:lnTo>
                  <a:lnTo>
                    <a:pt x="8089974" y="1443644"/>
                  </a:lnTo>
                  <a:lnTo>
                    <a:pt x="8126625" y="1413405"/>
                  </a:lnTo>
                  <a:lnTo>
                    <a:pt x="8156864" y="1376754"/>
                  </a:lnTo>
                  <a:lnTo>
                    <a:pt x="8179697" y="1334687"/>
                  </a:lnTo>
                  <a:lnTo>
                    <a:pt x="8194126" y="1288199"/>
                  </a:lnTo>
                  <a:lnTo>
                    <a:pt x="8199158" y="1238288"/>
                  </a:lnTo>
                  <a:lnTo>
                    <a:pt x="8199158" y="247649"/>
                  </a:lnTo>
                  <a:lnTo>
                    <a:pt x="8194126" y="197738"/>
                  </a:lnTo>
                  <a:lnTo>
                    <a:pt x="8179697" y="151251"/>
                  </a:lnTo>
                  <a:lnTo>
                    <a:pt x="8156864" y="109184"/>
                  </a:lnTo>
                  <a:lnTo>
                    <a:pt x="8126625" y="72532"/>
                  </a:lnTo>
                  <a:lnTo>
                    <a:pt x="8089974" y="42293"/>
                  </a:lnTo>
                  <a:lnTo>
                    <a:pt x="8047907" y="19460"/>
                  </a:lnTo>
                  <a:lnTo>
                    <a:pt x="8001419" y="5031"/>
                  </a:lnTo>
                  <a:lnTo>
                    <a:pt x="7951508" y="0"/>
                  </a:lnTo>
                  <a:close/>
                </a:path>
              </a:pathLst>
            </a:custGeom>
            <a:solidFill>
              <a:srgbClr val="DF55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466432" y="5168772"/>
              <a:ext cx="8199755" cy="1486535"/>
            </a:xfrm>
            <a:custGeom>
              <a:avLst/>
              <a:gdLst/>
              <a:ahLst/>
              <a:cxnLst/>
              <a:rect l="l" t="t" r="r" b="b"/>
              <a:pathLst>
                <a:path w="8199755" h="1486534">
                  <a:moveTo>
                    <a:pt x="0" y="247649"/>
                  </a:moveTo>
                  <a:lnTo>
                    <a:pt x="5031" y="197738"/>
                  </a:lnTo>
                  <a:lnTo>
                    <a:pt x="19460" y="151251"/>
                  </a:lnTo>
                  <a:lnTo>
                    <a:pt x="42293" y="109184"/>
                  </a:lnTo>
                  <a:lnTo>
                    <a:pt x="72532" y="72532"/>
                  </a:lnTo>
                  <a:lnTo>
                    <a:pt x="109184" y="42293"/>
                  </a:lnTo>
                  <a:lnTo>
                    <a:pt x="151251" y="19460"/>
                  </a:lnTo>
                  <a:lnTo>
                    <a:pt x="197738" y="5031"/>
                  </a:lnTo>
                  <a:lnTo>
                    <a:pt x="247650" y="0"/>
                  </a:lnTo>
                  <a:lnTo>
                    <a:pt x="7951508" y="0"/>
                  </a:lnTo>
                  <a:lnTo>
                    <a:pt x="8001419" y="5031"/>
                  </a:lnTo>
                  <a:lnTo>
                    <a:pt x="8047907" y="19460"/>
                  </a:lnTo>
                  <a:lnTo>
                    <a:pt x="8089974" y="42293"/>
                  </a:lnTo>
                  <a:lnTo>
                    <a:pt x="8126625" y="72532"/>
                  </a:lnTo>
                  <a:lnTo>
                    <a:pt x="8156864" y="109184"/>
                  </a:lnTo>
                  <a:lnTo>
                    <a:pt x="8179697" y="151251"/>
                  </a:lnTo>
                  <a:lnTo>
                    <a:pt x="8194126" y="197738"/>
                  </a:lnTo>
                  <a:lnTo>
                    <a:pt x="8199158" y="247649"/>
                  </a:lnTo>
                  <a:lnTo>
                    <a:pt x="8199158" y="1238288"/>
                  </a:lnTo>
                  <a:lnTo>
                    <a:pt x="8194126" y="1288199"/>
                  </a:lnTo>
                  <a:lnTo>
                    <a:pt x="8179697" y="1334687"/>
                  </a:lnTo>
                  <a:lnTo>
                    <a:pt x="8156864" y="1376754"/>
                  </a:lnTo>
                  <a:lnTo>
                    <a:pt x="8126625" y="1413405"/>
                  </a:lnTo>
                  <a:lnTo>
                    <a:pt x="8089974" y="1443644"/>
                  </a:lnTo>
                  <a:lnTo>
                    <a:pt x="8047907" y="1466477"/>
                  </a:lnTo>
                  <a:lnTo>
                    <a:pt x="8001419" y="1480906"/>
                  </a:lnTo>
                  <a:lnTo>
                    <a:pt x="7951508" y="1485938"/>
                  </a:lnTo>
                  <a:lnTo>
                    <a:pt x="247650" y="1485938"/>
                  </a:lnTo>
                  <a:lnTo>
                    <a:pt x="197738" y="1480906"/>
                  </a:lnTo>
                  <a:lnTo>
                    <a:pt x="151251" y="1466477"/>
                  </a:lnTo>
                  <a:lnTo>
                    <a:pt x="109184" y="1443644"/>
                  </a:lnTo>
                  <a:lnTo>
                    <a:pt x="72532" y="1413405"/>
                  </a:lnTo>
                  <a:lnTo>
                    <a:pt x="42293" y="1376754"/>
                  </a:lnTo>
                  <a:lnTo>
                    <a:pt x="19460" y="1334687"/>
                  </a:lnTo>
                  <a:lnTo>
                    <a:pt x="5031" y="1288199"/>
                  </a:lnTo>
                  <a:lnTo>
                    <a:pt x="0" y="1238288"/>
                  </a:lnTo>
                  <a:lnTo>
                    <a:pt x="0" y="24764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1065682" y="1228090"/>
            <a:ext cx="4737100" cy="492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08555">
              <a:lnSpc>
                <a:spcPts val="1175"/>
              </a:lnSpc>
              <a:spcBef>
                <a:spcPts val="95"/>
              </a:spcBef>
            </a:pPr>
            <a:r>
              <a:rPr dirty="0" sz="1000" b="1">
                <a:latin typeface="Arial"/>
                <a:cs typeface="Arial"/>
              </a:rPr>
              <a:t>Добывающая</a:t>
            </a:r>
            <a:r>
              <a:rPr dirty="0" sz="1000" spc="-65" b="1">
                <a:latin typeface="Arial"/>
                <a:cs typeface="Arial"/>
              </a:rPr>
              <a:t> </a:t>
            </a:r>
            <a:r>
              <a:rPr dirty="0" sz="1000" spc="-10" b="1">
                <a:latin typeface="Arial"/>
                <a:cs typeface="Arial"/>
              </a:rPr>
              <a:t>промышленность</a:t>
            </a:r>
            <a:endParaRPr sz="1000">
              <a:latin typeface="Arial"/>
              <a:cs typeface="Arial"/>
            </a:endParaRPr>
          </a:p>
          <a:p>
            <a:pPr marL="184150" indent="-171450">
              <a:lnSpc>
                <a:spcPts val="1235"/>
              </a:lnSpc>
              <a:buFont typeface="Wingdings"/>
              <a:buChar char=""/>
              <a:tabLst>
                <a:tab pos="184150" algn="l"/>
              </a:tabLst>
            </a:pPr>
            <a:r>
              <a:rPr dirty="0" sz="1050">
                <a:latin typeface="Calibri"/>
                <a:cs typeface="Calibri"/>
              </a:rPr>
              <a:t>Добыча</a:t>
            </a:r>
            <a:r>
              <a:rPr dirty="0" sz="1050" spc="1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нефти</a:t>
            </a:r>
            <a:r>
              <a:rPr dirty="0" sz="1050" spc="2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на</a:t>
            </a:r>
            <a:r>
              <a:rPr dirty="0" sz="1050" spc="55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Крапивинском</a:t>
            </a:r>
            <a:r>
              <a:rPr dirty="0" sz="1050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месторождении,</a:t>
            </a:r>
            <a:r>
              <a:rPr dirty="0" sz="1050" spc="1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ООО</a:t>
            </a:r>
            <a:r>
              <a:rPr dirty="0" sz="1050" spc="75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«Газпромнефть-Восток»</a:t>
            </a:r>
            <a:endParaRPr sz="105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buFont typeface="Wingdings"/>
              <a:buChar char=""/>
              <a:tabLst>
                <a:tab pos="184150" algn="l"/>
              </a:tabLst>
            </a:pPr>
            <a:r>
              <a:rPr dirty="0" sz="1050">
                <a:latin typeface="Calibri"/>
                <a:cs typeface="Calibri"/>
              </a:rPr>
              <a:t>Добыча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песка</a:t>
            </a:r>
            <a:r>
              <a:rPr dirty="0" sz="1050" spc="3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на</a:t>
            </a:r>
            <a:r>
              <a:rPr dirty="0" sz="1050" spc="15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Нерпинском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месторождении,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ООО</a:t>
            </a:r>
            <a:r>
              <a:rPr dirty="0" sz="1050" spc="45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«Гидротранссервис»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3659885" y="4547768"/>
            <a:ext cx="2098675" cy="37020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95"/>
              </a:spcBef>
              <a:buFont typeface="Wingdings"/>
              <a:buChar char=""/>
              <a:tabLst>
                <a:tab pos="184150" algn="l"/>
              </a:tabLst>
            </a:pPr>
            <a:r>
              <a:rPr dirty="0" sz="1050">
                <a:latin typeface="Microsoft Sans Serif"/>
                <a:cs typeface="Microsoft Sans Serif"/>
              </a:rPr>
              <a:t>2</a:t>
            </a:r>
            <a:r>
              <a:rPr dirty="0" sz="1050" spc="-1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цеха</a:t>
            </a:r>
            <a:r>
              <a:rPr dirty="0" sz="1050" spc="-1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по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переработке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молока</a:t>
            </a:r>
            <a:endParaRPr sz="1050">
              <a:latin typeface="Microsoft Sans Serif"/>
              <a:cs typeface="Microsoft Sans Serif"/>
            </a:endParaRPr>
          </a:p>
          <a:p>
            <a:pPr marL="184150" indent="-17145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184150" algn="l"/>
              </a:tabLst>
            </a:pPr>
            <a:r>
              <a:rPr dirty="0" sz="1050">
                <a:latin typeface="Microsoft Sans Serif"/>
                <a:cs typeface="Microsoft Sans Serif"/>
              </a:rPr>
              <a:t>5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цехов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по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переработке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20">
                <a:latin typeface="Microsoft Sans Serif"/>
                <a:cs typeface="Microsoft Sans Serif"/>
              </a:rPr>
              <a:t>мяса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6020561" y="4542434"/>
            <a:ext cx="1913889" cy="37084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95"/>
              </a:spcBef>
              <a:buFont typeface="Wingdings"/>
              <a:buChar char=""/>
              <a:tabLst>
                <a:tab pos="184150" algn="l"/>
              </a:tabLst>
            </a:pPr>
            <a:r>
              <a:rPr dirty="0" sz="1050">
                <a:latin typeface="Microsoft Sans Serif"/>
                <a:cs typeface="Microsoft Sans Serif"/>
              </a:rPr>
              <a:t>1</a:t>
            </a:r>
            <a:r>
              <a:rPr dirty="0" sz="1050" spc="-1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цех</a:t>
            </a:r>
            <a:r>
              <a:rPr dirty="0" sz="1050" spc="-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по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переработке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 spc="-20">
                <a:latin typeface="Microsoft Sans Serif"/>
                <a:cs typeface="Microsoft Sans Serif"/>
              </a:rPr>
              <a:t>рыбы</a:t>
            </a:r>
            <a:endParaRPr sz="1050">
              <a:latin typeface="Microsoft Sans Serif"/>
              <a:cs typeface="Microsoft Sans Serif"/>
            </a:endParaRP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184150" algn="l"/>
              </a:tabLst>
            </a:pPr>
            <a:r>
              <a:rPr dirty="0" sz="1050">
                <a:latin typeface="Microsoft Sans Serif"/>
                <a:cs typeface="Microsoft Sans Serif"/>
              </a:rPr>
              <a:t>19</a:t>
            </a:r>
            <a:r>
              <a:rPr dirty="0" sz="1050" spc="-10">
                <a:latin typeface="Microsoft Sans Serif"/>
                <a:cs typeface="Microsoft Sans Serif"/>
              </a:rPr>
              <a:t> пекарен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709980" y="5234685"/>
            <a:ext cx="5064125" cy="14084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150870">
              <a:lnSpc>
                <a:spcPct val="100000"/>
              </a:lnSpc>
              <a:spcBef>
                <a:spcPts val="95"/>
              </a:spcBef>
            </a:pPr>
            <a:r>
              <a:rPr dirty="0" sz="1000" b="1">
                <a:latin typeface="Arial"/>
                <a:cs typeface="Arial"/>
              </a:rPr>
              <a:t>Розничная</a:t>
            </a:r>
            <a:r>
              <a:rPr dirty="0" sz="1000" spc="-35" b="1">
                <a:latin typeface="Arial"/>
                <a:cs typeface="Arial"/>
              </a:rPr>
              <a:t> </a:t>
            </a:r>
            <a:r>
              <a:rPr dirty="0" sz="1000" spc="-10" b="1">
                <a:latin typeface="Arial"/>
                <a:cs typeface="Arial"/>
              </a:rPr>
              <a:t>торговля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1050" b="1">
                <a:latin typeface="Arial"/>
                <a:cs typeface="Arial"/>
              </a:rPr>
              <a:t>Оборот</a:t>
            </a:r>
            <a:r>
              <a:rPr dirty="0" sz="1050" spc="-55" b="1">
                <a:latin typeface="Arial"/>
                <a:cs typeface="Arial"/>
              </a:rPr>
              <a:t> </a:t>
            </a:r>
            <a:r>
              <a:rPr dirty="0" sz="1050" b="1">
                <a:latin typeface="Arial"/>
                <a:cs typeface="Arial"/>
              </a:rPr>
              <a:t>розничной</a:t>
            </a:r>
            <a:r>
              <a:rPr dirty="0" sz="1050" spc="-40" b="1">
                <a:latin typeface="Arial"/>
                <a:cs typeface="Arial"/>
              </a:rPr>
              <a:t> </a:t>
            </a:r>
            <a:r>
              <a:rPr dirty="0" sz="1050" b="1">
                <a:latin typeface="Arial"/>
                <a:cs typeface="Arial"/>
              </a:rPr>
              <a:t>торговли</a:t>
            </a:r>
            <a:r>
              <a:rPr dirty="0" sz="1050" spc="-45" b="1">
                <a:latin typeface="Arial"/>
                <a:cs typeface="Arial"/>
              </a:rPr>
              <a:t> </a:t>
            </a:r>
            <a:r>
              <a:rPr dirty="0" sz="1050" b="1">
                <a:latin typeface="Arial"/>
                <a:cs typeface="Arial"/>
              </a:rPr>
              <a:t>на</a:t>
            </a:r>
            <a:r>
              <a:rPr dirty="0" sz="1050" spc="-15" b="1">
                <a:latin typeface="Arial"/>
                <a:cs typeface="Arial"/>
              </a:rPr>
              <a:t> </a:t>
            </a:r>
            <a:r>
              <a:rPr dirty="0" sz="1050" b="1">
                <a:latin typeface="Arial"/>
                <a:cs typeface="Arial"/>
              </a:rPr>
              <a:t>1.10.2024</a:t>
            </a:r>
            <a:r>
              <a:rPr dirty="0" sz="1050" spc="-30" b="1">
                <a:latin typeface="Arial"/>
                <a:cs typeface="Arial"/>
              </a:rPr>
              <a:t> </a:t>
            </a:r>
            <a:r>
              <a:rPr dirty="0" sz="1050" b="1">
                <a:latin typeface="Arial"/>
                <a:cs typeface="Arial"/>
              </a:rPr>
              <a:t>года</a:t>
            </a:r>
            <a:r>
              <a:rPr dirty="0" sz="1050" spc="-40" b="1">
                <a:latin typeface="Arial"/>
                <a:cs typeface="Arial"/>
              </a:rPr>
              <a:t> </a:t>
            </a:r>
            <a:r>
              <a:rPr dirty="0" sz="1050" b="1">
                <a:latin typeface="Arial"/>
                <a:cs typeface="Arial"/>
              </a:rPr>
              <a:t>составил</a:t>
            </a:r>
            <a:r>
              <a:rPr dirty="0" sz="1050" spc="245" b="1">
                <a:latin typeface="Arial"/>
                <a:cs typeface="Arial"/>
              </a:rPr>
              <a:t> </a:t>
            </a:r>
            <a:r>
              <a:rPr dirty="0" sz="1050" b="1">
                <a:latin typeface="Arial"/>
                <a:cs typeface="Arial"/>
              </a:rPr>
              <a:t>3480,1</a:t>
            </a:r>
            <a:r>
              <a:rPr dirty="0" sz="1050" spc="-15" b="1">
                <a:latin typeface="Arial"/>
                <a:cs typeface="Arial"/>
              </a:rPr>
              <a:t> </a:t>
            </a:r>
            <a:r>
              <a:rPr dirty="0" sz="1050" b="1">
                <a:latin typeface="Arial"/>
                <a:cs typeface="Arial"/>
              </a:rPr>
              <a:t>млн.</a:t>
            </a:r>
            <a:r>
              <a:rPr dirty="0" sz="1050" spc="-40" b="1">
                <a:latin typeface="Arial"/>
                <a:cs typeface="Arial"/>
              </a:rPr>
              <a:t> </a:t>
            </a:r>
            <a:r>
              <a:rPr dirty="0" sz="1050" spc="-10" b="1">
                <a:latin typeface="Arial"/>
                <a:cs typeface="Arial"/>
              </a:rPr>
              <a:t>рублей</a:t>
            </a:r>
            <a:endParaRPr sz="105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Wingdings"/>
              <a:buChar char=""/>
              <a:tabLst>
                <a:tab pos="184150" algn="l"/>
              </a:tabLst>
            </a:pPr>
            <a:r>
              <a:rPr dirty="0" sz="1050" spc="-10">
                <a:latin typeface="Microsoft Sans Serif"/>
                <a:cs typeface="Microsoft Sans Serif"/>
              </a:rPr>
              <a:t>Объекты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розничной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торговли </a:t>
            </a:r>
            <a:r>
              <a:rPr dirty="0" sz="1050" spc="270">
                <a:latin typeface="Microsoft Sans Serif"/>
                <a:cs typeface="Microsoft Sans Serif"/>
              </a:rPr>
              <a:t>–</a:t>
            </a:r>
            <a:r>
              <a:rPr dirty="0" sz="1050" spc="-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372 </a:t>
            </a:r>
            <a:r>
              <a:rPr dirty="0" sz="1050" spc="-25">
                <a:latin typeface="Microsoft Sans Serif"/>
                <a:cs typeface="Microsoft Sans Serif"/>
              </a:rPr>
              <a:t>ед.</a:t>
            </a:r>
            <a:endParaRPr sz="1050">
              <a:latin typeface="Microsoft Sans Serif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/>
              <a:buChar char=""/>
              <a:tabLst>
                <a:tab pos="184150" algn="l"/>
              </a:tabLst>
            </a:pPr>
            <a:r>
              <a:rPr dirty="0" sz="1050">
                <a:latin typeface="Microsoft Sans Serif"/>
                <a:cs typeface="Microsoft Sans Serif"/>
              </a:rPr>
              <a:t>Сетевые</a:t>
            </a:r>
            <a:r>
              <a:rPr dirty="0" sz="1050" spc="-40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магазины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 spc="270">
                <a:latin typeface="Microsoft Sans Serif"/>
                <a:cs typeface="Microsoft Sans Serif"/>
              </a:rPr>
              <a:t>–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44</a:t>
            </a:r>
            <a:r>
              <a:rPr dirty="0" sz="1050" spc="-5">
                <a:latin typeface="Microsoft Sans Serif"/>
                <a:cs typeface="Microsoft Sans Serif"/>
              </a:rPr>
              <a:t> </a:t>
            </a:r>
            <a:r>
              <a:rPr dirty="0" sz="1050" spc="-25">
                <a:latin typeface="Microsoft Sans Serif"/>
                <a:cs typeface="Microsoft Sans Serif"/>
              </a:rPr>
              <a:t>ед.</a:t>
            </a:r>
            <a:endParaRPr sz="1050">
              <a:latin typeface="Microsoft Sans Serif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/>
              <a:buChar char=""/>
              <a:tabLst>
                <a:tab pos="184150" algn="l"/>
              </a:tabLst>
            </a:pPr>
            <a:r>
              <a:rPr dirty="0" sz="1050">
                <a:latin typeface="Microsoft Sans Serif"/>
                <a:cs typeface="Microsoft Sans Serif"/>
              </a:rPr>
              <a:t>Площадь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торговых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 spc="-10">
                <a:latin typeface="Microsoft Sans Serif"/>
                <a:cs typeface="Microsoft Sans Serif"/>
              </a:rPr>
              <a:t>объектов </a:t>
            </a:r>
            <a:r>
              <a:rPr dirty="0" sz="1050" spc="270">
                <a:latin typeface="Microsoft Sans Serif"/>
                <a:cs typeface="Microsoft Sans Serif"/>
              </a:rPr>
              <a:t>–</a:t>
            </a:r>
            <a:r>
              <a:rPr dirty="0" sz="1050" spc="-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91,311</a:t>
            </a:r>
            <a:r>
              <a:rPr dirty="0" sz="1050" spc="-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тыс.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 spc="-20">
                <a:latin typeface="Microsoft Sans Serif"/>
                <a:cs typeface="Microsoft Sans Serif"/>
              </a:rPr>
              <a:t>кв.м</a:t>
            </a:r>
            <a:endParaRPr sz="1050">
              <a:latin typeface="Microsoft Sans Serif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/>
              <a:buChar char=""/>
              <a:tabLst>
                <a:tab pos="184150" algn="l"/>
              </a:tabLst>
            </a:pPr>
            <a:r>
              <a:rPr dirty="0" sz="1050" spc="-10">
                <a:latin typeface="Microsoft Sans Serif"/>
                <a:cs typeface="Microsoft Sans Serif"/>
              </a:rPr>
              <a:t>Объекты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бытового </a:t>
            </a:r>
            <a:r>
              <a:rPr dirty="0" sz="1050" spc="-10">
                <a:latin typeface="Microsoft Sans Serif"/>
                <a:cs typeface="Microsoft Sans Serif"/>
              </a:rPr>
              <a:t>обслуживания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 spc="270">
                <a:latin typeface="Microsoft Sans Serif"/>
                <a:cs typeface="Microsoft Sans Serif"/>
              </a:rPr>
              <a:t>–</a:t>
            </a:r>
            <a:r>
              <a:rPr dirty="0" sz="1050">
                <a:latin typeface="Microsoft Sans Serif"/>
                <a:cs typeface="Microsoft Sans Serif"/>
              </a:rPr>
              <a:t> 63 </a:t>
            </a:r>
            <a:r>
              <a:rPr dirty="0" sz="1050" spc="-25">
                <a:latin typeface="Microsoft Sans Serif"/>
                <a:cs typeface="Microsoft Sans Serif"/>
              </a:rPr>
              <a:t>ед.</a:t>
            </a:r>
            <a:endParaRPr sz="1050">
              <a:latin typeface="Microsoft Sans Serif"/>
              <a:cs typeface="Microsoft Sans Serif"/>
            </a:endParaRPr>
          </a:p>
          <a:p>
            <a:pPr marL="184150" indent="-171450">
              <a:lnSpc>
                <a:spcPct val="100000"/>
              </a:lnSpc>
              <a:buFont typeface="Wingdings"/>
              <a:buChar char=""/>
              <a:tabLst>
                <a:tab pos="184150" algn="l"/>
              </a:tabLst>
            </a:pPr>
            <a:r>
              <a:rPr dirty="0" sz="1050" spc="-10">
                <a:latin typeface="Microsoft Sans Serif"/>
                <a:cs typeface="Microsoft Sans Serif"/>
              </a:rPr>
              <a:t>Заправочные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станции</a:t>
            </a:r>
            <a:r>
              <a:rPr dirty="0" sz="1050" spc="-20">
                <a:latin typeface="Microsoft Sans Serif"/>
                <a:cs typeface="Microsoft Sans Serif"/>
              </a:rPr>
              <a:t> </a:t>
            </a:r>
            <a:r>
              <a:rPr dirty="0" sz="1050" spc="270">
                <a:latin typeface="Microsoft Sans Serif"/>
                <a:cs typeface="Microsoft Sans Serif"/>
              </a:rPr>
              <a:t>–</a:t>
            </a:r>
            <a:r>
              <a:rPr dirty="0" sz="1050" spc="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5</a:t>
            </a:r>
            <a:r>
              <a:rPr dirty="0" sz="1050" spc="5">
                <a:latin typeface="Microsoft Sans Serif"/>
                <a:cs typeface="Microsoft Sans Serif"/>
              </a:rPr>
              <a:t> </a:t>
            </a:r>
            <a:r>
              <a:rPr dirty="0" sz="1050" spc="-25">
                <a:latin typeface="Microsoft Sans Serif"/>
                <a:cs typeface="Microsoft Sans Serif"/>
              </a:rPr>
              <a:t>ед.</a:t>
            </a:r>
            <a:endParaRPr sz="1050">
              <a:latin typeface="Microsoft Sans Serif"/>
              <a:cs typeface="Microsoft Sans Serif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"/>
              <a:tabLst>
                <a:tab pos="184785" algn="l"/>
              </a:tabLst>
            </a:pPr>
            <a:r>
              <a:rPr dirty="0" sz="1050" spc="-10">
                <a:latin typeface="Microsoft Sans Serif"/>
                <a:cs typeface="Microsoft Sans Serif"/>
              </a:rPr>
              <a:t>Гостиницы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275">
                <a:latin typeface="Microsoft Sans Serif"/>
                <a:cs typeface="Microsoft Sans Serif"/>
              </a:rPr>
              <a:t>–</a:t>
            </a:r>
            <a:r>
              <a:rPr dirty="0" sz="1050" spc="25">
                <a:latin typeface="Microsoft Sans Serif"/>
                <a:cs typeface="Microsoft Sans Serif"/>
              </a:rPr>
              <a:t> </a:t>
            </a:r>
            <a:r>
              <a:rPr dirty="0" sz="1050">
                <a:latin typeface="Microsoft Sans Serif"/>
                <a:cs typeface="Microsoft Sans Serif"/>
              </a:rPr>
              <a:t>6</a:t>
            </a:r>
            <a:r>
              <a:rPr dirty="0" sz="1050" spc="25">
                <a:latin typeface="Microsoft Sans Serif"/>
                <a:cs typeface="Microsoft Sans Serif"/>
              </a:rPr>
              <a:t> </a:t>
            </a:r>
            <a:r>
              <a:rPr dirty="0" sz="1050" spc="-25">
                <a:latin typeface="Microsoft Sans Serif"/>
                <a:cs typeface="Microsoft Sans Serif"/>
              </a:rPr>
              <a:t>ед.</a:t>
            </a:r>
            <a:endParaRPr sz="1050">
              <a:latin typeface="Microsoft Sans Serif"/>
              <a:cs typeface="Microsoft Sans Serif"/>
            </a:endParaRPr>
          </a:p>
        </p:txBody>
      </p:sp>
      <p:pic>
        <p:nvPicPr>
          <p:cNvPr id="33" name="object 3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70676" y="5309615"/>
            <a:ext cx="2110739" cy="11993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750" y="383565"/>
            <a:ext cx="8983980" cy="394970"/>
          </a:xfrm>
          <a:prstGeom prst="rect"/>
          <a:solidFill>
            <a:srgbClr val="0066B3"/>
          </a:solidFill>
        </p:spPr>
        <p:txBody>
          <a:bodyPr wrap="square" lIns="0" tIns="1905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15"/>
              </a:spcBef>
            </a:pPr>
            <a:r>
              <a:rPr dirty="0" sz="2500" spc="-70" b="1">
                <a:latin typeface="Arial"/>
                <a:cs typeface="Arial"/>
              </a:rPr>
              <a:t>Ключевые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55" b="1">
                <a:latin typeface="Arial"/>
                <a:cs typeface="Arial"/>
              </a:rPr>
              <a:t>организации</a:t>
            </a:r>
            <a:r>
              <a:rPr dirty="0" sz="2500" spc="-95" b="1">
                <a:latin typeface="Arial"/>
                <a:cs typeface="Arial"/>
              </a:rPr>
              <a:t> </a:t>
            </a:r>
            <a:r>
              <a:rPr dirty="0" sz="2500" b="1">
                <a:latin typeface="Arial"/>
                <a:cs typeface="Arial"/>
              </a:rPr>
              <a:t>на</a:t>
            </a:r>
            <a:r>
              <a:rPr dirty="0" sz="2500" spc="-125" b="1">
                <a:latin typeface="Arial"/>
                <a:cs typeface="Arial"/>
              </a:rPr>
              <a:t> </a:t>
            </a:r>
            <a:r>
              <a:rPr dirty="0" sz="2500" spc="-55" b="1">
                <a:latin typeface="Arial"/>
                <a:cs typeface="Arial"/>
              </a:rPr>
              <a:t>территории</a:t>
            </a:r>
            <a:r>
              <a:rPr dirty="0" sz="2500" spc="-75" b="1">
                <a:latin typeface="Arial"/>
                <a:cs typeface="Arial"/>
              </a:rPr>
              <a:t> </a:t>
            </a:r>
            <a:r>
              <a:rPr dirty="0" sz="2500" spc="-65" b="1">
                <a:latin typeface="Arial"/>
                <a:cs typeface="Arial"/>
              </a:rPr>
              <a:t>Тарского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района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5436108" y="5773699"/>
            <a:ext cx="2895600" cy="762000"/>
          </a:xfrm>
          <a:custGeom>
            <a:avLst/>
            <a:gdLst/>
            <a:ahLst/>
            <a:cxnLst/>
            <a:rect l="l" t="t" r="r" b="b"/>
            <a:pathLst>
              <a:path w="2895600" h="762000">
                <a:moveTo>
                  <a:pt x="2895599" y="0"/>
                </a:moveTo>
                <a:lnTo>
                  <a:pt x="0" y="0"/>
                </a:lnTo>
                <a:lnTo>
                  <a:pt x="0" y="761999"/>
                </a:lnTo>
                <a:lnTo>
                  <a:pt x="2895599" y="761999"/>
                </a:lnTo>
                <a:lnTo>
                  <a:pt x="289559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5583682" y="5773013"/>
            <a:ext cx="260159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Тарский</a:t>
            </a:r>
            <a:r>
              <a:rPr dirty="0" sz="12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завод</a:t>
            </a:r>
            <a:r>
              <a:rPr dirty="0" sz="120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«Кварц»</a:t>
            </a:r>
            <a:r>
              <a:rPr dirty="0" sz="12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АО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«Омский научно-исследовательский</a:t>
            </a:r>
            <a:r>
              <a:rPr dirty="0" sz="120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институт приборостроения»</a:t>
            </a:r>
            <a:r>
              <a:rPr dirty="0" sz="1200" spc="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(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производство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модульных</a:t>
            </a:r>
            <a:r>
              <a:rPr dirty="0" sz="1200" spc="-5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источников</a:t>
            </a:r>
            <a:r>
              <a:rPr dirty="0" sz="1200" spc="-7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питания)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320800" y="6057023"/>
            <a:ext cx="2743200" cy="457200"/>
          </a:xfrm>
          <a:prstGeom prst="rect">
            <a:avLst/>
          </a:prstGeom>
          <a:solidFill>
            <a:srgbClr val="4F81BC"/>
          </a:solidFill>
        </p:spPr>
        <p:txBody>
          <a:bodyPr wrap="square" lIns="0" tIns="42545" rIns="0" bIns="0" rtlCol="0" vert="horz">
            <a:spAutoFit/>
          </a:bodyPr>
          <a:lstStyle/>
          <a:p>
            <a:pPr marL="238125" marR="215900" indent="-17145">
              <a:lnSpc>
                <a:spcPct val="100000"/>
              </a:lnSpc>
              <a:spcBef>
                <a:spcPts val="335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ООО</a:t>
            </a:r>
            <a:r>
              <a:rPr dirty="0" sz="12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«Управление</a:t>
            </a:r>
            <a:r>
              <a:rPr dirty="0" sz="12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транспорта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механизации»</a:t>
            </a:r>
            <a:r>
              <a:rPr dirty="0" sz="120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(грузоперевозки)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146802" y="2953892"/>
            <a:ext cx="2819400" cy="609600"/>
          </a:xfrm>
          <a:prstGeom prst="rect">
            <a:avLst/>
          </a:prstGeom>
          <a:solidFill>
            <a:srgbClr val="4F81BC"/>
          </a:solidFill>
        </p:spPr>
        <p:txBody>
          <a:bodyPr wrap="square" lIns="0" tIns="26670" rIns="0" bIns="0" rtlCol="0" vert="horz">
            <a:spAutoFit/>
          </a:bodyPr>
          <a:lstStyle/>
          <a:p>
            <a:pPr algn="ctr" marL="362585" marR="354965">
              <a:lnSpc>
                <a:spcPct val="100000"/>
              </a:lnSpc>
              <a:spcBef>
                <a:spcPts val="210"/>
              </a:spcBef>
            </a:pP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Тарский</a:t>
            </a:r>
            <a:r>
              <a:rPr dirty="0" sz="12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филиал</a:t>
            </a:r>
            <a:r>
              <a:rPr dirty="0" sz="12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ПАО</a:t>
            </a:r>
            <a:r>
              <a:rPr dirty="0" sz="12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«МРСК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Сибири»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(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передача</a:t>
            </a:r>
            <a:r>
              <a:rPr dirty="0" sz="1200" spc="-3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электрической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энергии)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339850" y="2971800"/>
            <a:ext cx="2743200" cy="609600"/>
          </a:xfrm>
          <a:prstGeom prst="rect">
            <a:avLst/>
          </a:prstGeom>
          <a:solidFill>
            <a:srgbClr val="4F81BC"/>
          </a:solidFill>
        </p:spPr>
        <p:txBody>
          <a:bodyPr wrap="square" lIns="0" tIns="26034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204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ООО</a:t>
            </a:r>
            <a:r>
              <a:rPr dirty="0" sz="1200" spc="114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Microsoft Sans Serif"/>
                <a:cs typeface="Microsoft Sans Serif"/>
              </a:rPr>
              <a:t>«Газпромнефть-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Восток»</a:t>
            </a:r>
            <a:endParaRPr sz="1200">
              <a:latin typeface="Microsoft Sans Serif"/>
              <a:cs typeface="Microsoft Sans Serif"/>
            </a:endParaRPr>
          </a:p>
          <a:p>
            <a:pPr algn="ctr" marL="174625" marR="167005">
              <a:lnSpc>
                <a:spcPct val="100000"/>
              </a:lnSpc>
              <a:spcBef>
                <a:spcPts val="5"/>
              </a:spcBef>
            </a:pP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(добыча</a:t>
            </a:r>
            <a:r>
              <a:rPr dirty="0" sz="120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нефти</a:t>
            </a:r>
            <a:r>
              <a:rPr dirty="0" sz="1200" spc="-1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 Крапивинском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месторождении</a:t>
            </a:r>
            <a:r>
              <a:rPr dirty="0" sz="12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50" i="1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908795" y="6554520"/>
            <a:ext cx="1416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52134" y="3997045"/>
            <a:ext cx="2057399" cy="1809750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8071" y="1675632"/>
            <a:ext cx="2667306" cy="83705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5963" y="4207764"/>
            <a:ext cx="2880360" cy="187452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7067" y="1588165"/>
            <a:ext cx="2461260" cy="12215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750" y="383565"/>
            <a:ext cx="8983980" cy="394970"/>
          </a:xfrm>
          <a:prstGeom prst="rect"/>
          <a:solidFill>
            <a:srgbClr val="0066B3"/>
          </a:solidFill>
        </p:spPr>
        <p:txBody>
          <a:bodyPr wrap="square" lIns="0" tIns="1905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15"/>
              </a:spcBef>
            </a:pPr>
            <a:r>
              <a:rPr dirty="0" sz="2500" spc="-70" b="1">
                <a:latin typeface="Arial"/>
                <a:cs typeface="Arial"/>
              </a:rPr>
              <a:t>Ключевые</a:t>
            </a:r>
            <a:r>
              <a:rPr dirty="0" sz="2500" spc="-100" b="1">
                <a:latin typeface="Arial"/>
                <a:cs typeface="Arial"/>
              </a:rPr>
              <a:t> </a:t>
            </a:r>
            <a:r>
              <a:rPr dirty="0" sz="2500" spc="-55" b="1">
                <a:latin typeface="Arial"/>
                <a:cs typeface="Arial"/>
              </a:rPr>
              <a:t>организации</a:t>
            </a:r>
            <a:r>
              <a:rPr dirty="0" sz="2500" spc="-95" b="1">
                <a:latin typeface="Arial"/>
                <a:cs typeface="Arial"/>
              </a:rPr>
              <a:t> </a:t>
            </a:r>
            <a:r>
              <a:rPr dirty="0" sz="2500" b="1">
                <a:latin typeface="Arial"/>
                <a:cs typeface="Arial"/>
              </a:rPr>
              <a:t>на</a:t>
            </a:r>
            <a:r>
              <a:rPr dirty="0" sz="2500" spc="-125" b="1">
                <a:latin typeface="Arial"/>
                <a:cs typeface="Arial"/>
              </a:rPr>
              <a:t> </a:t>
            </a:r>
            <a:r>
              <a:rPr dirty="0" sz="2500" spc="-55" b="1">
                <a:latin typeface="Arial"/>
                <a:cs typeface="Arial"/>
              </a:rPr>
              <a:t>территории</a:t>
            </a:r>
            <a:r>
              <a:rPr dirty="0" sz="2500" spc="-75" b="1">
                <a:latin typeface="Arial"/>
                <a:cs typeface="Arial"/>
              </a:rPr>
              <a:t> </a:t>
            </a:r>
            <a:r>
              <a:rPr dirty="0" sz="2500" spc="-65" b="1">
                <a:latin typeface="Arial"/>
                <a:cs typeface="Arial"/>
              </a:rPr>
              <a:t>Тарского</a:t>
            </a:r>
            <a:r>
              <a:rPr dirty="0" sz="2500" spc="-110" b="1">
                <a:latin typeface="Arial"/>
                <a:cs typeface="Arial"/>
              </a:rPr>
              <a:t> </a:t>
            </a:r>
            <a:r>
              <a:rPr dirty="0" sz="2500" spc="-10" b="1">
                <a:latin typeface="Arial"/>
                <a:cs typeface="Arial"/>
              </a:rPr>
              <a:t>района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6124575" y="2971800"/>
            <a:ext cx="2895600" cy="457200"/>
          </a:xfrm>
          <a:custGeom>
            <a:avLst/>
            <a:gdLst/>
            <a:ahLst/>
            <a:cxnLst/>
            <a:rect l="l" t="t" r="r" b="b"/>
            <a:pathLst>
              <a:path w="2895600" h="457200">
                <a:moveTo>
                  <a:pt x="2895600" y="0"/>
                </a:moveTo>
                <a:lnTo>
                  <a:pt x="0" y="0"/>
                </a:lnTo>
                <a:lnTo>
                  <a:pt x="0" y="457200"/>
                </a:lnTo>
                <a:lnTo>
                  <a:pt x="2895600" y="457200"/>
                </a:lnTo>
                <a:lnTo>
                  <a:pt x="28956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6353047" y="3092272"/>
            <a:ext cx="244221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ИП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Лобышев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Н.П.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(молочный</a:t>
            </a:r>
            <a:r>
              <a:rPr dirty="0" sz="1200" spc="-6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 i="1">
                <a:solidFill>
                  <a:srgbClr val="FFFFFF"/>
                </a:solidFill>
                <a:latin typeface="Arial"/>
                <a:cs typeface="Arial"/>
              </a:rPr>
              <a:t>цех)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152400" y="5716104"/>
            <a:ext cx="2895600" cy="532765"/>
          </a:xfrm>
          <a:custGeom>
            <a:avLst/>
            <a:gdLst/>
            <a:ahLst/>
            <a:cxnLst/>
            <a:rect l="l" t="t" r="r" b="b"/>
            <a:pathLst>
              <a:path w="2895600" h="532764">
                <a:moveTo>
                  <a:pt x="2895600" y="0"/>
                </a:moveTo>
                <a:lnTo>
                  <a:pt x="0" y="0"/>
                </a:lnTo>
                <a:lnTo>
                  <a:pt x="0" y="532295"/>
                </a:lnTo>
                <a:lnTo>
                  <a:pt x="2895600" y="532295"/>
                </a:lnTo>
                <a:lnTo>
                  <a:pt x="28956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348081" y="5783376"/>
            <a:ext cx="251714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ИП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Журавлева</a:t>
            </a:r>
            <a:r>
              <a:rPr dirty="0" sz="12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Т.А</a:t>
            </a:r>
            <a:r>
              <a:rPr dirty="0" sz="1200" spc="-20" i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200" spc="-3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(молочный</a:t>
            </a:r>
            <a:r>
              <a:rPr dirty="0" sz="1200" spc="-5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 i="1">
                <a:solidFill>
                  <a:srgbClr val="FFFFFF"/>
                </a:solidFill>
                <a:latin typeface="Arial"/>
                <a:cs typeface="Arial"/>
              </a:rPr>
              <a:t>цех)</a:t>
            </a:r>
            <a:endParaRPr sz="1200">
              <a:latin typeface="Arial"/>
              <a:cs typeface="Arial"/>
            </a:endParaRPr>
          </a:p>
          <a:p>
            <a:pPr algn="ctr" marL="29845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ИП</a:t>
            </a:r>
            <a:r>
              <a:rPr dirty="0" sz="12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Журавлев</a:t>
            </a:r>
            <a:r>
              <a:rPr dirty="0" sz="12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В.Ф.</a:t>
            </a:r>
            <a:r>
              <a:rPr dirty="0" sz="12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(мясной</a:t>
            </a:r>
            <a:r>
              <a:rPr dirty="0" sz="1200" spc="-5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 i="1">
                <a:solidFill>
                  <a:srgbClr val="FFFFFF"/>
                </a:solidFill>
                <a:latin typeface="Arial"/>
                <a:cs typeface="Arial"/>
              </a:rPr>
              <a:t>цех)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3086100" y="5716092"/>
            <a:ext cx="2743200" cy="499109"/>
          </a:xfrm>
          <a:custGeom>
            <a:avLst/>
            <a:gdLst/>
            <a:ahLst/>
            <a:cxnLst/>
            <a:rect l="l" t="t" r="r" b="b"/>
            <a:pathLst>
              <a:path w="2743200" h="499110">
                <a:moveTo>
                  <a:pt x="2743200" y="0"/>
                </a:moveTo>
                <a:lnTo>
                  <a:pt x="0" y="0"/>
                </a:lnTo>
                <a:lnTo>
                  <a:pt x="0" y="498982"/>
                </a:lnTo>
                <a:lnTo>
                  <a:pt x="2743200" y="498982"/>
                </a:lnTo>
                <a:lnTo>
                  <a:pt x="27432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3302253" y="5766917"/>
            <a:ext cx="23241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381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ООО</a:t>
            </a:r>
            <a:r>
              <a:rPr dirty="0" sz="12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«Коопторг»</a:t>
            </a:r>
            <a:endParaRPr sz="1200">
              <a:latin typeface="Microsoft Sans Serif"/>
              <a:cs typeface="Microsoft Sans Serif"/>
            </a:endParaRPr>
          </a:p>
          <a:p>
            <a:pPr algn="ctr" marR="5080">
              <a:lnSpc>
                <a:spcPct val="100000"/>
              </a:lnSpc>
            </a:pP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(рыбокоптильный</a:t>
            </a:r>
            <a:r>
              <a:rPr dirty="0" sz="1200" spc="-6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цех,</a:t>
            </a:r>
            <a:r>
              <a:rPr dirty="0" sz="1200" spc="-6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пекарня)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3048000" y="3023870"/>
            <a:ext cx="2819400" cy="457200"/>
          </a:xfrm>
          <a:custGeom>
            <a:avLst/>
            <a:gdLst/>
            <a:ahLst/>
            <a:cxnLst/>
            <a:rect l="l" t="t" r="r" b="b"/>
            <a:pathLst>
              <a:path w="2819400" h="457200">
                <a:moveTo>
                  <a:pt x="2819400" y="0"/>
                </a:moveTo>
                <a:lnTo>
                  <a:pt x="0" y="0"/>
                </a:lnTo>
                <a:lnTo>
                  <a:pt x="0" y="457200"/>
                </a:lnTo>
                <a:lnTo>
                  <a:pt x="2819400" y="457200"/>
                </a:lnTo>
                <a:lnTo>
                  <a:pt x="28194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3394709" y="3052953"/>
            <a:ext cx="21685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34925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СПК</a:t>
            </a:r>
            <a:r>
              <a:rPr dirty="0" sz="1200" spc="-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«Литковский»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(производство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молока</a:t>
            </a:r>
            <a:r>
              <a:rPr dirty="0" sz="12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dirty="0" sz="12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мяса)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152400" y="2971800"/>
            <a:ext cx="2743200" cy="457200"/>
          </a:xfrm>
          <a:custGeom>
            <a:avLst/>
            <a:gdLst/>
            <a:ahLst/>
            <a:cxnLst/>
            <a:rect l="l" t="t" r="r" b="b"/>
            <a:pathLst>
              <a:path w="2743200" h="457200">
                <a:moveTo>
                  <a:pt x="2743200" y="0"/>
                </a:moveTo>
                <a:lnTo>
                  <a:pt x="0" y="0"/>
                </a:lnTo>
                <a:lnTo>
                  <a:pt x="0" y="457200"/>
                </a:lnTo>
                <a:lnTo>
                  <a:pt x="2743200" y="457200"/>
                </a:lnTo>
                <a:lnTo>
                  <a:pt x="27432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439013" y="3000883"/>
            <a:ext cx="216852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ООО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«ОПХ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им.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Фрунзе»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(производство</a:t>
            </a:r>
            <a:r>
              <a:rPr dirty="0" sz="12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молока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 и</a:t>
            </a:r>
            <a:r>
              <a:rPr dirty="0" sz="1200" spc="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мяса)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908795" y="6554520"/>
            <a:ext cx="1416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065523" y="1859102"/>
            <a:ext cx="861694" cy="148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spc="-10">
                <a:latin typeface="Microsoft Sans Serif"/>
                <a:cs typeface="Microsoft Sans Serif"/>
              </a:rPr>
              <a:t>Фото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или</a:t>
            </a:r>
            <a:r>
              <a:rPr dirty="0" sz="800" spc="-20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логотип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114158" y="1859102"/>
            <a:ext cx="861694" cy="148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spc="-10">
                <a:latin typeface="Microsoft Sans Serif"/>
                <a:cs typeface="Microsoft Sans Serif"/>
              </a:rPr>
              <a:t>Фото</a:t>
            </a:r>
            <a:r>
              <a:rPr dirty="0" sz="800" spc="-15">
                <a:latin typeface="Microsoft Sans Serif"/>
                <a:cs typeface="Microsoft Sans Serif"/>
              </a:rPr>
              <a:t> </a:t>
            </a:r>
            <a:r>
              <a:rPr dirty="0" sz="800">
                <a:latin typeface="Microsoft Sans Serif"/>
                <a:cs typeface="Microsoft Sans Serif"/>
              </a:rPr>
              <a:t>или</a:t>
            </a:r>
            <a:r>
              <a:rPr dirty="0" sz="800" spc="-20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логотип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6124575" y="5716092"/>
            <a:ext cx="2743200" cy="570865"/>
          </a:xfrm>
          <a:custGeom>
            <a:avLst/>
            <a:gdLst/>
            <a:ahLst/>
            <a:cxnLst/>
            <a:rect l="l" t="t" r="r" b="b"/>
            <a:pathLst>
              <a:path w="2743200" h="570864">
                <a:moveTo>
                  <a:pt x="2743200" y="0"/>
                </a:moveTo>
                <a:lnTo>
                  <a:pt x="0" y="0"/>
                </a:lnTo>
                <a:lnTo>
                  <a:pt x="0" y="570420"/>
                </a:lnTo>
                <a:lnTo>
                  <a:pt x="2743200" y="570420"/>
                </a:lnTo>
                <a:lnTo>
                  <a:pt x="27432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6522211" y="5711138"/>
            <a:ext cx="19558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ИП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Моторин</a:t>
            </a:r>
            <a:r>
              <a:rPr dirty="0" sz="12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Sans Serif"/>
                <a:cs typeface="Microsoft Sans Serif"/>
              </a:rPr>
              <a:t>О.Н.</a:t>
            </a:r>
            <a:endParaRPr sz="1200">
              <a:latin typeface="Microsoft Sans Serif"/>
              <a:cs typeface="Microsoft Sans Serif"/>
            </a:endParaRPr>
          </a:p>
          <a:p>
            <a:pPr algn="ctr" marL="12700" marR="5080" indent="36195">
              <a:lnSpc>
                <a:spcPct val="100000"/>
              </a:lnSpc>
            </a:pP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(цех</a:t>
            </a:r>
            <a:r>
              <a:rPr dirty="0" sz="1200" spc="-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dirty="0" sz="1200" spc="-5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переработке</a:t>
            </a:r>
            <a:r>
              <a:rPr dirty="0" sz="1200" spc="-6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 i="1">
                <a:solidFill>
                  <a:srgbClr val="FFFFFF"/>
                </a:solidFill>
                <a:latin typeface="Arial"/>
                <a:cs typeface="Arial"/>
              </a:rPr>
              <a:t>мяса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цех</a:t>
            </a:r>
            <a:r>
              <a:rPr dirty="0" sz="1200" spc="-3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dirty="0" sz="1200" spc="-2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производству</a:t>
            </a:r>
            <a:r>
              <a:rPr dirty="0" sz="1200" spc="-3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 i="1">
                <a:solidFill>
                  <a:srgbClr val="FFFFFF"/>
                </a:solidFill>
                <a:latin typeface="Arial"/>
                <a:cs typeface="Arial"/>
              </a:rPr>
              <a:t>пива)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04203" y="1104900"/>
            <a:ext cx="2814828" cy="1950720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3515" y="3800855"/>
            <a:ext cx="2948940" cy="1972056"/>
          </a:xfrm>
          <a:prstGeom prst="rect">
            <a:avLst/>
          </a:prstGeom>
        </p:spPr>
      </p:pic>
      <p:grpSp>
        <p:nvGrpSpPr>
          <p:cNvPr id="20" name="object 20" descr=""/>
          <p:cNvGrpSpPr/>
          <p:nvPr/>
        </p:nvGrpSpPr>
        <p:grpSpPr>
          <a:xfrm>
            <a:off x="347472" y="3800855"/>
            <a:ext cx="5504815" cy="1987550"/>
            <a:chOff x="347472" y="3800855"/>
            <a:chExt cx="5504815" cy="1987550"/>
          </a:xfrm>
        </p:grpSpPr>
        <p:pic>
          <p:nvPicPr>
            <p:cNvPr id="21" name="object 2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3239" y="3814571"/>
              <a:ext cx="2788919" cy="196138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472" y="3800855"/>
              <a:ext cx="2607564" cy="1987295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93947" y="801623"/>
            <a:ext cx="2252472" cy="234391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7472" y="885444"/>
            <a:ext cx="2442972" cy="22082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ksamodinskiy</dc:creator>
  <dc:title>ОМСКАЯ ОБЛАСТЬ Конкурентные преимущества</dc:title>
  <dcterms:created xsi:type="dcterms:W3CDTF">2025-01-14T10:07:44Z</dcterms:created>
  <dcterms:modified xsi:type="dcterms:W3CDTF">2025-01-14T10:07:44Z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2025-01-14T00:00:00Z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2025-01-14T00:00:00Z</vt:filetime>
  </property>
  <property fmtid="{D5CDD505-2E9C-101B-9397-08002B2CF9AE}" pid="5" name="Producer">
    <vt:lpwstr>Microsoft® PowerPoint® 2010</vt:lpwstr>
  </property>
</Properties>
</file>