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328" r:id="rId3"/>
    <p:sldId id="350" r:id="rId4"/>
    <p:sldId id="329" r:id="rId5"/>
    <p:sldId id="401" r:id="rId6"/>
    <p:sldId id="402" r:id="rId7"/>
    <p:sldId id="385" r:id="rId8"/>
    <p:sldId id="352" r:id="rId9"/>
    <p:sldId id="351" r:id="rId10"/>
    <p:sldId id="386" r:id="rId11"/>
    <p:sldId id="390" r:id="rId12"/>
    <p:sldId id="344" r:id="rId13"/>
    <p:sldId id="392" r:id="rId14"/>
    <p:sldId id="387" r:id="rId15"/>
    <p:sldId id="327" r:id="rId16"/>
    <p:sldId id="388" r:id="rId17"/>
    <p:sldId id="403" r:id="rId18"/>
    <p:sldId id="389" r:id="rId19"/>
    <p:sldId id="360" r:id="rId20"/>
    <p:sldId id="361" r:id="rId21"/>
    <p:sldId id="362" r:id="rId22"/>
    <p:sldId id="367" r:id="rId23"/>
    <p:sldId id="368" r:id="rId24"/>
    <p:sldId id="369" r:id="rId25"/>
    <p:sldId id="370" r:id="rId26"/>
    <p:sldId id="375" r:id="rId27"/>
    <p:sldId id="377" r:id="rId28"/>
    <p:sldId id="378" r:id="rId29"/>
    <p:sldId id="380" r:id="rId30"/>
    <p:sldId id="382" r:id="rId31"/>
    <p:sldId id="384" r:id="rId32"/>
    <p:sldId id="356" r:id="rId33"/>
    <p:sldId id="358" r:id="rId34"/>
    <p:sldId id="393" r:id="rId35"/>
    <p:sldId id="396" r:id="rId36"/>
    <p:sldId id="395" r:id="rId37"/>
    <p:sldId id="353" r:id="rId38"/>
    <p:sldId id="319" r:id="rId39"/>
  </p:sldIdLst>
  <p:sldSz cx="9144000" cy="6858000" type="screen4x3"/>
  <p:notesSz cx="9144000" cy="6858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DF5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3" autoAdjust="0"/>
  </p:normalViewPr>
  <p:slideViewPr>
    <p:cSldViewPr>
      <p:cViewPr>
        <p:scale>
          <a:sx n="120" d="100"/>
          <a:sy n="120" d="100"/>
        </p:scale>
        <p:origin x="-1290" y="4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tags" Target="tags/tag1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chartUserShapes" Target="../drawings/drawing1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invertIfNegative val="1"/>
            <c:spPr>
              <a:solidFill>
                <a:srgbClr val="FFFF00"/>
              </a:solidFill>
            </c:spPr>
          </c:dPt>
          <c:dPt>
            <c:idx val="1"/>
            <c:invertIfNegative val="1"/>
            <c:spPr>
              <a:solidFill>
                <a:srgbClr val="00B050"/>
              </a:solidFill>
            </c:spPr>
          </c:dPt>
          <c:dPt>
            <c:idx val="2"/>
            <c:invertIfNegative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0140718724578619"/>
                  <c:y val="-0.051743604242801666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mtClean="0"/>
                      <a:t>32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05780442152172327"/>
                  <c:y val="0.041338514536619186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mtClean="0"/>
                      <a:t>64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/>
            </c:dLbl>
            <c:dLbl>
              <c:idx val="2"/>
              <c:layout>
                <c:manualLayout>
                  <c:x val="-0.061993572860956192"/>
                  <c:y val="-0.00649977708235383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mtClean="0"/>
                      <a:t>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10468839854001999"/>
                  <c:y val="0.0043941149488091469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mtClean="0"/>
                      <a:t>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Лист1!$A$2:$A$5</c:f>
              <c:strCache>
                <c:ptCount val="4"/>
                <c:pt idx="0">
                  <c:v>С/х угодья</c:v>
                </c:pt>
                <c:pt idx="1">
                  <c:v>Леса</c:v>
                </c:pt>
                <c:pt idx="2">
                  <c:v>Водные объекты</c:v>
                </c:pt>
                <c:pt idx="3">
                  <c:v>Другие земли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overlay val="0"/>
    </c:legend>
    <c:plotVisOnly val="1"/>
    <c:dispBlanksAs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1"/>
            <c:invertIfNegative val="1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  <c:userShapes r:id="rId2"/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25535E2-E49E-4197-B6B4-8208F5D528BE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04C54A62-98D7-4D94-84D6-538E65194C38}" type="parTrans" cxnId="{13ECF846-2AC2-4DC0-8F7D-5C97C57FDA13}">
      <dgm:prSet/>
      <dgm:spPr/>
      <dgm:t>
        <a:bodyPr/>
        <a:lstStyle>
          <a:defPPr/>
        </a:lstStyle>
        <a:p>
          <a:pPr/>
          <a:endParaRPr lang="ru-RU"/>
        </a:p>
      </dgm:t>
    </dgm:pt>
    <dgm:pt modelId="{F7871E39-79C0-4072-B2AD-F2304DBEF9D8}">
      <dgm:prSet phldrT="[Текст]"/>
      <dgm:spPr/>
      <dgm:t>
        <a:bodyPr/>
        <a:lstStyle>
          <a:defPPr/>
        </a:lstStyle>
        <a:p>
          <a:pPr/>
          <a:endParaRPr lang="ru-RU"/>
        </a:p>
      </dgm:t>
    </dgm:pt>
    <dgm:pt modelId="{1529A143-0506-4A2A-BFC4-6812203B13F2}" type="parTrans" cxnId="{153D3585-5FBB-4ED0-BD31-EC531BE3C3B8}">
      <dgm:prSet/>
      <dgm:spPr/>
      <dgm:t>
        <a:bodyPr/>
        <a:lstStyle>
          <a:defPPr/>
        </a:lstStyle>
        <a:p>
          <a:pPr/>
          <a:endParaRPr lang="ru-RU"/>
        </a:p>
      </dgm:t>
    </dgm:pt>
    <dgm:pt modelId="{6991968A-66C7-4D80-B691-9E0B32F53FE7}">
      <dgm:prSet phldrT="[Текст]" custT="1"/>
      <dgm:spPr/>
      <dgm:t>
        <a:bodyPr/>
        <a:lstStyle>
          <a:defPPr/>
        </a:lstStyle>
        <a:p>
          <a:pPr/>
          <a:r>
            <a:rPr lang="ru-RU" sz="1800" smtClean="0"/>
            <a:t>51,2 %</a:t>
          </a:r>
          <a:endParaRPr lang="ru-RU" sz="1800"/>
        </a:p>
      </dgm:t>
    </dgm:pt>
    <dgm:pt modelId="{33834663-6ED1-407A-A0C8-F2481A7C7EE9}" type="sibTrans" cxnId="{153D3585-5FBB-4ED0-BD31-EC531BE3C3B8}">
      <dgm:prSet/>
      <dgm:spPr/>
      <dgm:t>
        <a:bodyPr/>
        <a:lstStyle>
          <a:defPPr/>
        </a:lstStyle>
        <a:p>
          <a:pPr/>
          <a:endParaRPr lang="ru-RU"/>
        </a:p>
      </dgm:t>
    </dgm:pt>
    <dgm:pt modelId="{33D27610-5FC9-4077-A073-30DB66836DBC}" type="parTrans" cxnId="{A299E65A-773F-4A43-8E95-1E2DC506FA13}">
      <dgm:prSet/>
      <dgm:spPr/>
      <dgm:t>
        <a:bodyPr/>
        <a:lstStyle>
          <a:defPPr/>
        </a:lstStyle>
        <a:p>
          <a:pPr/>
          <a:endParaRPr lang="ru-RU"/>
        </a:p>
      </dgm:t>
    </dgm:pt>
    <dgm:pt modelId="{F2BD39AA-D1B4-4869-930F-D849573151C0}">
      <dgm:prSet phldrT="[Текст]" custT="1"/>
      <dgm:spPr/>
      <dgm:t>
        <a:bodyPr/>
        <a:lstStyle>
          <a:defPPr/>
        </a:lstStyle>
        <a:p>
          <a:pPr/>
          <a:r>
            <a:rPr lang="ru-RU" sz="1800" smtClean="0"/>
            <a:t>12,9 %</a:t>
          </a:r>
          <a:endParaRPr lang="ru-RU" sz="1800"/>
        </a:p>
      </dgm:t>
    </dgm:pt>
    <dgm:pt modelId="{F899B641-CBF4-46BB-83AE-D2647320AC09}" type="sibTrans" cxnId="{A299E65A-773F-4A43-8E95-1E2DC506FA13}">
      <dgm:prSet/>
      <dgm:spPr/>
      <dgm:t>
        <a:bodyPr/>
        <a:lstStyle>
          <a:defPPr/>
        </a:lstStyle>
        <a:p>
          <a:pPr/>
          <a:endParaRPr lang="ru-RU"/>
        </a:p>
      </dgm:t>
    </dgm:pt>
    <dgm:pt modelId="{0A63087E-79CF-423B-82A0-1CD148366A64}" type="parTrans" cxnId="{4869A4E3-4D93-4E6C-86BB-920A1D33B6A1}">
      <dgm:prSet/>
      <dgm:spPr/>
      <dgm:t>
        <a:bodyPr/>
        <a:lstStyle>
          <a:defPPr/>
        </a:lstStyle>
        <a:p>
          <a:pPr/>
          <a:endParaRPr lang="ru-RU"/>
        </a:p>
      </dgm:t>
    </dgm:pt>
    <dgm:pt modelId="{AC3DBE56-C599-4137-9969-91C9E3C346A8}">
      <dgm:prSet phldrT="[Текст]" custT="1"/>
      <dgm:spPr/>
      <dgm:t>
        <a:bodyPr/>
        <a:lstStyle>
          <a:defPPr/>
        </a:lstStyle>
        <a:p>
          <a:pPr/>
          <a:r>
            <a:rPr lang="ru-RU" sz="1800" smtClean="0"/>
            <a:t>11,8 %</a:t>
          </a:r>
          <a:endParaRPr lang="ru-RU" sz="1800"/>
        </a:p>
      </dgm:t>
    </dgm:pt>
    <dgm:pt modelId="{9FB91B58-3808-4423-9A6E-1445568D0117}" type="sibTrans" cxnId="{4869A4E3-4D93-4E6C-86BB-920A1D33B6A1}">
      <dgm:prSet/>
      <dgm:spPr/>
      <dgm:t>
        <a:bodyPr/>
        <a:lstStyle>
          <a:defPPr/>
        </a:lstStyle>
        <a:p>
          <a:pPr/>
          <a:endParaRPr lang="ru-RU"/>
        </a:p>
      </dgm:t>
    </dgm:pt>
    <dgm:pt modelId="{68D1E090-F6B9-41F4-A19E-BD883BE79DB4}" type="parTrans" cxnId="{86B9E449-5D81-4430-A2D7-AB73D3D18683}">
      <dgm:prSet/>
      <dgm:spPr/>
      <dgm:t>
        <a:bodyPr/>
        <a:lstStyle>
          <a:defPPr/>
        </a:lstStyle>
        <a:p>
          <a:pPr/>
          <a:endParaRPr lang="ru-RU"/>
        </a:p>
      </dgm:t>
    </dgm:pt>
    <dgm:pt modelId="{BCEDFCBF-8514-4CF0-831A-36A4582D04C7}">
      <dgm:prSet phldrT="[Текст]" custT="1"/>
      <dgm:spPr/>
      <dgm:t>
        <a:bodyPr/>
        <a:lstStyle>
          <a:defPPr/>
        </a:lstStyle>
        <a:p>
          <a:pPr/>
          <a:r>
            <a:rPr lang="ru-RU" sz="1800" smtClean="0"/>
            <a:t>9,2 %</a:t>
          </a:r>
          <a:endParaRPr lang="ru-RU" sz="1800"/>
        </a:p>
      </dgm:t>
    </dgm:pt>
    <dgm:pt modelId="{02C7FED9-7A7B-4674-ABB2-23509F069031}" type="sibTrans" cxnId="{86B9E449-5D81-4430-A2D7-AB73D3D18683}">
      <dgm:prSet/>
      <dgm:spPr/>
      <dgm:t>
        <a:bodyPr/>
        <a:lstStyle>
          <a:defPPr/>
        </a:lstStyle>
        <a:p>
          <a:pPr/>
          <a:endParaRPr lang="ru-RU"/>
        </a:p>
      </dgm:t>
    </dgm:pt>
    <dgm:pt modelId="{65EAA4A2-DD6C-4D7E-8B0C-1EDF76AF142A}" type="parTrans" cxnId="{31E15669-4964-44DF-9CA5-F9DD605D0E70}">
      <dgm:prSet/>
      <dgm:spPr/>
      <dgm:t>
        <a:bodyPr/>
        <a:lstStyle>
          <a:defPPr/>
        </a:lstStyle>
        <a:p>
          <a:pPr/>
          <a:endParaRPr lang="ru-RU"/>
        </a:p>
      </dgm:t>
    </dgm:pt>
    <dgm:pt modelId="{A1EF5804-A714-4C53-ACEA-F09F1006506C}">
      <dgm:prSet phldrT="[Текст]" custT="1"/>
      <dgm:spPr/>
      <dgm:t>
        <a:bodyPr/>
        <a:lstStyle>
          <a:defPPr/>
        </a:lstStyle>
        <a:p>
          <a:pPr/>
          <a:r>
            <a:rPr lang="ru-RU" sz="1800" smtClean="0"/>
            <a:t>4,2 %</a:t>
          </a:r>
          <a:endParaRPr lang="ru-RU" sz="1800"/>
        </a:p>
      </dgm:t>
    </dgm:pt>
    <dgm:pt modelId="{EC7F0C6C-4CBB-41CF-BBE2-682DC01117F9}" type="sibTrans" cxnId="{31E15669-4964-44DF-9CA5-F9DD605D0E70}">
      <dgm:prSet/>
      <dgm:spPr/>
      <dgm:t>
        <a:bodyPr/>
        <a:lstStyle>
          <a:defPPr/>
        </a:lstStyle>
        <a:p>
          <a:pPr/>
          <a:endParaRPr lang="ru-RU"/>
        </a:p>
      </dgm:t>
    </dgm:pt>
    <dgm:pt modelId="{893065DB-3606-4CD3-90BE-AC1B3239539E}" type="parTrans" cxnId="{2C09916D-802C-4AD6-B9A3-54AA557821DA}">
      <dgm:prSet/>
      <dgm:spPr/>
      <dgm:t>
        <a:bodyPr/>
        <a:lstStyle>
          <a:defPPr/>
        </a:lstStyle>
        <a:p>
          <a:pPr/>
          <a:endParaRPr lang="ru-RU"/>
        </a:p>
      </dgm:t>
    </dgm:pt>
    <dgm:pt modelId="{34260CB4-AF6C-48D9-8BF5-09AC6C9E8FFF}">
      <dgm:prSet phldrT="[Текст]" custT="1"/>
      <dgm:spPr/>
      <dgm:t>
        <a:bodyPr/>
        <a:lstStyle>
          <a:defPPr/>
        </a:lstStyle>
        <a:p>
          <a:pPr/>
          <a:r>
            <a:rPr lang="ru-RU" sz="1800" smtClean="0"/>
            <a:t>3,3 %</a:t>
          </a:r>
          <a:endParaRPr lang="ru-RU" sz="1800"/>
        </a:p>
      </dgm:t>
    </dgm:pt>
    <dgm:pt modelId="{99D9980F-F30D-4CE4-A314-F2CD95317CC6}" type="sibTrans" cxnId="{2C09916D-802C-4AD6-B9A3-54AA557821DA}">
      <dgm:prSet/>
      <dgm:spPr/>
      <dgm:t>
        <a:bodyPr/>
        <a:lstStyle>
          <a:defPPr/>
        </a:lstStyle>
        <a:p>
          <a:pPr/>
          <a:endParaRPr lang="ru-RU"/>
        </a:p>
      </dgm:t>
    </dgm:pt>
    <dgm:pt modelId="{6776F89F-75A9-4AB1-8309-7919970A1AF4}" type="parTrans" cxnId="{320B3AEC-6F10-4721-8229-8E19CED50345}">
      <dgm:prSet/>
      <dgm:spPr/>
      <dgm:t>
        <a:bodyPr/>
        <a:lstStyle>
          <a:defPPr/>
        </a:lstStyle>
        <a:p>
          <a:pPr/>
          <a:endParaRPr lang="ru-RU"/>
        </a:p>
      </dgm:t>
    </dgm:pt>
    <dgm:pt modelId="{9C6C07B3-FEA3-408E-A02F-520D6917BF9A}">
      <dgm:prSet phldrT="[Текст]" custT="1"/>
      <dgm:spPr/>
      <dgm:t>
        <a:bodyPr/>
        <a:lstStyle>
          <a:defPPr/>
        </a:lstStyle>
        <a:p>
          <a:pPr/>
          <a:r>
            <a:rPr lang="ru-RU" sz="1800" smtClean="0"/>
            <a:t>2,4 %</a:t>
          </a:r>
          <a:endParaRPr lang="ru-RU" sz="1800"/>
        </a:p>
      </dgm:t>
    </dgm:pt>
    <dgm:pt modelId="{B8F9E597-67FF-480B-B7CC-DDAFB021D276}" type="sibTrans" cxnId="{320B3AEC-6F10-4721-8229-8E19CED50345}">
      <dgm:prSet/>
      <dgm:spPr/>
      <dgm:t>
        <a:bodyPr/>
        <a:lstStyle>
          <a:defPPr/>
        </a:lstStyle>
        <a:p>
          <a:pPr/>
          <a:endParaRPr lang="ru-RU"/>
        </a:p>
      </dgm:t>
    </dgm:pt>
    <dgm:pt modelId="{49BF2FC4-13DE-4572-BA69-B72E4C37BBA6}" type="parTrans" cxnId="{A786E190-1131-4E22-83D9-37158ABF9A86}">
      <dgm:prSet/>
      <dgm:spPr/>
      <dgm:t>
        <a:bodyPr/>
        <a:lstStyle>
          <a:defPPr/>
        </a:lstStyle>
        <a:p>
          <a:pPr/>
          <a:endParaRPr lang="ru-RU"/>
        </a:p>
      </dgm:t>
    </dgm:pt>
    <dgm:pt modelId="{0AB14FBA-0A93-404A-BDF8-34A1E063B11D}">
      <dgm:prSet phldrT="[Текст]" custT="1"/>
      <dgm:spPr/>
      <dgm:t>
        <a:bodyPr/>
        <a:lstStyle>
          <a:defPPr/>
        </a:lstStyle>
        <a:p>
          <a:pPr/>
          <a:r>
            <a:rPr lang="ru-RU" sz="1800" smtClean="0"/>
            <a:t>5 %</a:t>
          </a:r>
          <a:endParaRPr lang="ru-RU" sz="1800"/>
        </a:p>
      </dgm:t>
    </dgm:pt>
    <dgm:pt modelId="{D74BE01E-0263-4ADA-AC50-A56DBFDBCED1}" type="sibTrans" cxnId="{A786E190-1131-4E22-83D9-37158ABF9A86}">
      <dgm:prSet/>
      <dgm:spPr/>
      <dgm:t>
        <a:bodyPr/>
        <a:lstStyle>
          <a:defPPr/>
        </a:lstStyle>
        <a:p>
          <a:pPr/>
          <a:endParaRPr lang="ru-RU"/>
        </a:p>
      </dgm:t>
    </dgm:pt>
    <dgm:pt modelId="{4244210C-1B0F-495B-A70A-B5789C5D800F}" type="sibTrans" cxnId="{13ECF846-2AC2-4DC0-8F7D-5C97C57FDA13}">
      <dgm:prSet/>
      <dgm:spPr/>
      <dgm:t>
        <a:bodyPr/>
        <a:lstStyle>
          <a:defPPr/>
        </a:lstStyle>
        <a:p>
          <a:pPr/>
          <a:endParaRPr lang="ru-RU"/>
        </a:p>
      </dgm:t>
    </dgm:pt>
    <dgm:pt modelId="{9994489F-B7A4-4748-907A-68DB530CFDE2}" type="pres">
      <dgm:prSet presAssocID="{A25535E2-E49E-4197-B6B4-8208F5D528BE}" presName="Name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9A0FA52E-960C-49BF-8559-F1AA83FFC584}" type="pres">
      <dgm:prSet presAssocID="{F7871E39-79C0-4072-B2AD-F2304DBEF9D8}" presName="root1"/>
      <dgm:spPr/>
      <dgm:t>
        <a:bodyPr/>
        <a:lstStyle>
          <a:defPPr/>
        </a:lstStyle>
        <a:p>
          <a:pPr/>
        </a:p>
      </dgm:t>
    </dgm:pt>
    <dgm:pt modelId="{47200445-2696-43C8-A0B7-D5B9DDE9A21D}" type="pres">
      <dgm:prSet presAssocID="{F7871E39-79C0-4072-B2AD-F2304DBEF9D8}" presName="LevelOneTextNode" presStyleLbl="node0" presStyleCnt="1" custScaleX="341219" custScaleY="74090" custLinFactX="-131158" custLinFactNeighborX="-200000" custLinFactNeighborY="8714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8F88446-F907-4A1E-959F-F21650CE1049}" type="pres">
      <dgm:prSet presAssocID="{F7871E39-79C0-4072-B2AD-F2304DBEF9D8}" presName="level2hierChild"/>
      <dgm:spPr/>
      <dgm:t>
        <a:bodyPr/>
        <a:lstStyle>
          <a:defPPr/>
        </a:lstStyle>
        <a:p>
          <a:pPr/>
        </a:p>
      </dgm:t>
    </dgm:pt>
    <dgm:pt modelId="{A0A4DF14-B82E-4EA9-A955-1FDED8C6A032}" type="pres">
      <dgm:prSet presAssocID="{1529A143-0506-4A2A-BFC4-6812203B13F2}" presName="conn2-1" presStyleLbl="parChTrans1D2" presStyleIdx="7" presStyleCnt="8"/>
      <dgm:spPr/>
      <dgm:t>
        <a:bodyPr/>
        <a:lstStyle>
          <a:defPPr/>
        </a:lstStyle>
        <a:p>
          <a:pPr/>
          <a:endParaRPr lang="ru-RU"/>
        </a:p>
      </dgm:t>
    </dgm:pt>
    <dgm:pt modelId="{06664E05-B33A-4062-8F30-823A3B6C55B3}" type="pres">
      <dgm:prSet presAssocID="{1529A143-0506-4A2A-BFC4-6812203B13F2}" presName="connTx" presStyleLbl="parChTrans2D2" presStyleCnt="8"/>
      <dgm:spPr/>
      <dgm:t>
        <a:bodyPr/>
        <a:lstStyle>
          <a:defPPr/>
        </a:lstStyle>
        <a:p>
          <a:pPr/>
          <a:endParaRPr lang="ru-RU"/>
        </a:p>
      </dgm:t>
    </dgm:pt>
    <dgm:pt modelId="{02D94F2D-3602-431F-AC16-A7298461C189}" type="pres">
      <dgm:prSet presAssocID="{6991968A-66C7-4D80-B691-9E0B32F53FE7}" presName="root2"/>
      <dgm:spPr/>
      <dgm:t>
        <a:bodyPr/>
        <a:lstStyle>
          <a:defPPr/>
        </a:lstStyle>
        <a:p>
          <a:pPr/>
        </a:p>
      </dgm:t>
    </dgm:pt>
    <dgm:pt modelId="{5D1BC8DE-C931-4C17-B8BE-069948F2FBF5}" type="pres">
      <dgm:prSet presAssocID="{6991968A-66C7-4D80-B691-9E0B32F53FE7}" presName="LevelTwoTextNode" presStyleLbl="node2" presStyleCnt="8" custScaleX="49100" custScaleY="77649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8959E0B9-8B17-4362-8A8E-2C39670BA07E}" type="pres">
      <dgm:prSet presAssocID="{6991968A-66C7-4D80-B691-9E0B32F53FE7}" presName="level3hierChild"/>
      <dgm:spPr/>
      <dgm:t>
        <a:bodyPr/>
        <a:lstStyle>
          <a:defPPr/>
        </a:lstStyle>
        <a:p>
          <a:pPr/>
        </a:p>
      </dgm:t>
    </dgm:pt>
    <dgm:pt modelId="{DAAA4420-8F96-4ED9-BA43-CF8D878B6106}" type="pres">
      <dgm:prSet presAssocID="{33D27610-5FC9-4077-A073-30DB66836DBC}" presName="conn2-1" presStyleLbl="parChTrans1D2" presStyleIdx="6" presStyleCnt="8"/>
      <dgm:spPr/>
      <dgm:t>
        <a:bodyPr/>
        <a:lstStyle>
          <a:defPPr/>
        </a:lstStyle>
        <a:p>
          <a:pPr/>
          <a:endParaRPr lang="ru-RU"/>
        </a:p>
      </dgm:t>
    </dgm:pt>
    <dgm:pt modelId="{20BF8339-3D2A-4E91-8B2F-87E270A6DA6A}" type="pres">
      <dgm:prSet presAssocID="{33D27610-5FC9-4077-A073-30DB66836DBC}" presName="connTx" presStyleLbl="parChTrans2D2" presStyleIdx="1" presStyleCnt="8"/>
      <dgm:spPr/>
      <dgm:t>
        <a:bodyPr/>
        <a:lstStyle>
          <a:defPPr/>
        </a:lstStyle>
        <a:p>
          <a:pPr/>
          <a:endParaRPr lang="ru-RU"/>
        </a:p>
      </dgm:t>
    </dgm:pt>
    <dgm:pt modelId="{49DCFCCC-CB7C-4011-A3A9-B92F6D9E13C5}" type="pres">
      <dgm:prSet presAssocID="{F2BD39AA-D1B4-4869-930F-D849573151C0}" presName="root2"/>
      <dgm:spPr/>
      <dgm:t>
        <a:bodyPr/>
        <a:lstStyle>
          <a:defPPr/>
        </a:lstStyle>
        <a:p>
          <a:pPr/>
        </a:p>
      </dgm:t>
    </dgm:pt>
    <dgm:pt modelId="{C427E21E-4223-4733-A6DA-FB1CBCD26D49}" type="pres">
      <dgm:prSet presAssocID="{F2BD39AA-D1B4-4869-930F-D849573151C0}" presName="LevelTwoTextNode" presStyleLbl="node2" presStyleIdx="1" presStyleCnt="8" custScaleX="49100" custScaleY="77649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99740C41-1A02-4F3A-8E86-102FF24E271C}" type="pres">
      <dgm:prSet presAssocID="{F2BD39AA-D1B4-4869-930F-D849573151C0}" presName="level3hierChild"/>
      <dgm:spPr/>
      <dgm:t>
        <a:bodyPr/>
        <a:lstStyle>
          <a:defPPr/>
        </a:lstStyle>
        <a:p>
          <a:pPr/>
        </a:p>
      </dgm:t>
    </dgm:pt>
    <dgm:pt modelId="{CAE6EB40-5DF6-45AA-9A62-B2368312E811}" type="pres">
      <dgm:prSet presAssocID="{0A63087E-79CF-423B-82A0-1CD148366A64}" presName="conn2-1" presStyleLbl="parChTrans1D2" presStyleIdx="5" presStyleCnt="8"/>
      <dgm:spPr/>
      <dgm:t>
        <a:bodyPr/>
        <a:lstStyle>
          <a:defPPr/>
        </a:lstStyle>
        <a:p>
          <a:pPr/>
          <a:endParaRPr lang="ru-RU"/>
        </a:p>
      </dgm:t>
    </dgm:pt>
    <dgm:pt modelId="{18BD5DD8-ED4A-4F73-8FB5-DC78CF79811B}" type="pres">
      <dgm:prSet presAssocID="{0A63087E-79CF-423B-82A0-1CD148366A64}" presName="connTx" presStyleLbl="parChTrans2D2" presStyleIdx="2" presStyleCnt="8"/>
      <dgm:spPr/>
      <dgm:t>
        <a:bodyPr/>
        <a:lstStyle>
          <a:defPPr/>
        </a:lstStyle>
        <a:p>
          <a:pPr/>
          <a:endParaRPr lang="ru-RU"/>
        </a:p>
      </dgm:t>
    </dgm:pt>
    <dgm:pt modelId="{D043B6DA-6740-424B-BC46-08ACD8311994}" type="pres">
      <dgm:prSet presAssocID="{AC3DBE56-C599-4137-9969-91C9E3C346A8}" presName="root2"/>
      <dgm:spPr/>
      <dgm:t>
        <a:bodyPr/>
        <a:lstStyle>
          <a:defPPr/>
        </a:lstStyle>
        <a:p>
          <a:pPr/>
        </a:p>
      </dgm:t>
    </dgm:pt>
    <dgm:pt modelId="{91612EA7-2ACB-4ABF-8C5B-94850D9541D2}" type="pres">
      <dgm:prSet presAssocID="{AC3DBE56-C599-4137-9969-91C9E3C346A8}" presName="LevelTwoTextNode" presStyleLbl="node2" presStyleIdx="2" presStyleCnt="8" custScaleX="49367" custScaleY="78070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87C2DF0-992E-4066-858D-9ADB9D0A64B8}" type="pres">
      <dgm:prSet presAssocID="{AC3DBE56-C599-4137-9969-91C9E3C346A8}" presName="level3hierChild"/>
      <dgm:spPr/>
      <dgm:t>
        <a:bodyPr/>
        <a:lstStyle>
          <a:defPPr/>
        </a:lstStyle>
        <a:p>
          <a:pPr/>
        </a:p>
      </dgm:t>
    </dgm:pt>
    <dgm:pt modelId="{0C5C52AC-C41F-48B8-AFF5-007AFE029D7F}" type="pres">
      <dgm:prSet presAssocID="{68D1E090-F6B9-41F4-A19E-BD883BE79DB4}" presName="conn2-1" presStyleLbl="parChTrans1D2" presStyleIdx="4" presStyleCnt="8"/>
      <dgm:spPr/>
      <dgm:t>
        <a:bodyPr/>
        <a:lstStyle>
          <a:defPPr/>
        </a:lstStyle>
        <a:p>
          <a:pPr/>
          <a:endParaRPr lang="ru-RU"/>
        </a:p>
      </dgm:t>
    </dgm:pt>
    <dgm:pt modelId="{63FC6677-2820-4EF2-B223-EABA48411985}" type="pres">
      <dgm:prSet presAssocID="{68D1E090-F6B9-41F4-A19E-BD883BE79DB4}" presName="connTx" presStyleLbl="parChTrans2D2" presStyleIdx="3" presStyleCnt="8"/>
      <dgm:spPr/>
      <dgm:t>
        <a:bodyPr/>
        <a:lstStyle>
          <a:defPPr/>
        </a:lstStyle>
        <a:p>
          <a:pPr/>
          <a:endParaRPr lang="ru-RU"/>
        </a:p>
      </dgm:t>
    </dgm:pt>
    <dgm:pt modelId="{222924EB-AC91-4614-86CE-83238E923722}" type="pres">
      <dgm:prSet presAssocID="{BCEDFCBF-8514-4CF0-831A-36A4582D04C7}" presName="root2"/>
      <dgm:spPr/>
      <dgm:t>
        <a:bodyPr/>
        <a:lstStyle>
          <a:defPPr/>
        </a:lstStyle>
        <a:p>
          <a:pPr/>
        </a:p>
      </dgm:t>
    </dgm:pt>
    <dgm:pt modelId="{35DABA66-7264-495D-9B8E-19B8F2FB48D9}" type="pres">
      <dgm:prSet presAssocID="{BCEDFCBF-8514-4CF0-831A-36A4582D04C7}" presName="LevelTwoTextNode" presStyleLbl="node2" presStyleIdx="3" presStyleCnt="8" custScaleX="49569" custScaleY="78389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18FF7C3-8EC1-43C1-B69D-6A94EB37CB28}" type="pres">
      <dgm:prSet presAssocID="{BCEDFCBF-8514-4CF0-831A-36A4582D04C7}" presName="level3hierChild"/>
      <dgm:spPr/>
      <dgm:t>
        <a:bodyPr/>
        <a:lstStyle>
          <a:defPPr/>
        </a:lstStyle>
        <a:p>
          <a:pPr/>
        </a:p>
      </dgm:t>
    </dgm:pt>
    <dgm:pt modelId="{00AA3715-4C26-4A01-9F89-85F2860CECBB}" type="pres">
      <dgm:prSet presAssocID="{65EAA4A2-DD6C-4D7E-8B0C-1EDF76AF142A}" presName="conn2-1" presStyleLbl="parChTrans1D2" presStyleIdx="3" presStyleCnt="8"/>
      <dgm:spPr/>
      <dgm:t>
        <a:bodyPr/>
        <a:lstStyle>
          <a:defPPr/>
        </a:lstStyle>
        <a:p>
          <a:pPr/>
          <a:endParaRPr lang="ru-RU"/>
        </a:p>
      </dgm:t>
    </dgm:pt>
    <dgm:pt modelId="{C848AC8E-7D3F-462C-AFC7-18F050471C43}" type="pres">
      <dgm:prSet presAssocID="{65EAA4A2-DD6C-4D7E-8B0C-1EDF76AF142A}" presName="connTx" presStyleLbl="parChTrans2D2" presStyleIdx="4" presStyleCnt="8"/>
      <dgm:spPr/>
      <dgm:t>
        <a:bodyPr/>
        <a:lstStyle>
          <a:defPPr/>
        </a:lstStyle>
        <a:p>
          <a:pPr/>
          <a:endParaRPr lang="ru-RU"/>
        </a:p>
      </dgm:t>
    </dgm:pt>
    <dgm:pt modelId="{8461336F-4F8F-4282-924B-6C6EC1B34815}" type="pres">
      <dgm:prSet presAssocID="{A1EF5804-A714-4C53-ACEA-F09F1006506C}" presName="root2"/>
      <dgm:spPr/>
      <dgm:t>
        <a:bodyPr/>
        <a:lstStyle>
          <a:defPPr/>
        </a:lstStyle>
        <a:p>
          <a:pPr/>
        </a:p>
      </dgm:t>
    </dgm:pt>
    <dgm:pt modelId="{6F4B6C5B-7B5F-448D-A935-87544849C372}" type="pres">
      <dgm:prSet presAssocID="{A1EF5804-A714-4C53-ACEA-F09F1006506C}" presName="LevelTwoTextNode" presStyleLbl="node2" presStyleIdx="4" presStyleCnt="8" custScaleX="49167" custScaleY="77754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B1C1449-83BF-4F63-92A1-3A120282F964}" type="pres">
      <dgm:prSet presAssocID="{A1EF5804-A714-4C53-ACEA-F09F1006506C}" presName="level3hierChild"/>
      <dgm:spPr/>
      <dgm:t>
        <a:bodyPr/>
        <a:lstStyle>
          <a:defPPr/>
        </a:lstStyle>
        <a:p>
          <a:pPr/>
        </a:p>
      </dgm:t>
    </dgm:pt>
    <dgm:pt modelId="{BE8E5C36-EE18-4647-B622-C45C27BAA20F}" type="pres">
      <dgm:prSet presAssocID="{893065DB-3606-4CD3-90BE-AC1B3239539E}" presName="conn2-1" presStyleLbl="parChTrans1D2" presStyleIdx="2" presStyleCnt="8"/>
      <dgm:spPr/>
      <dgm:t>
        <a:bodyPr/>
        <a:lstStyle>
          <a:defPPr/>
        </a:lstStyle>
        <a:p>
          <a:pPr/>
          <a:endParaRPr lang="ru-RU"/>
        </a:p>
      </dgm:t>
    </dgm:pt>
    <dgm:pt modelId="{2D67D651-D53C-49B2-BC52-E53795EF5863}" type="pres">
      <dgm:prSet presAssocID="{893065DB-3606-4CD3-90BE-AC1B3239539E}" presName="connTx" presStyleLbl="parChTrans2D2" presStyleIdx="5" presStyleCnt="8"/>
      <dgm:spPr/>
      <dgm:t>
        <a:bodyPr/>
        <a:lstStyle>
          <a:defPPr/>
        </a:lstStyle>
        <a:p>
          <a:pPr/>
          <a:endParaRPr lang="ru-RU"/>
        </a:p>
      </dgm:t>
    </dgm:pt>
    <dgm:pt modelId="{FEB7CD35-1669-4290-AABE-2B3E610F82E5}" type="pres">
      <dgm:prSet presAssocID="{34260CB4-AF6C-48D9-8BF5-09AC6C9E8FFF}" presName="root2"/>
      <dgm:spPr/>
      <dgm:t>
        <a:bodyPr/>
        <a:lstStyle>
          <a:defPPr/>
        </a:lstStyle>
        <a:p>
          <a:pPr/>
        </a:p>
      </dgm:t>
    </dgm:pt>
    <dgm:pt modelId="{66EC4E7E-1263-4B96-B78E-F0A169054C9B}" type="pres">
      <dgm:prSet presAssocID="{34260CB4-AF6C-48D9-8BF5-09AC6C9E8FFF}" presName="LevelTwoTextNode" presStyleLbl="node2" presStyleIdx="5" presStyleCnt="8" custScaleX="48382" custScaleY="76513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EF1F10C0-AB16-469C-A0F6-05EDDB19B25B}" type="pres">
      <dgm:prSet presAssocID="{34260CB4-AF6C-48D9-8BF5-09AC6C9E8FFF}" presName="level3hierChild"/>
      <dgm:spPr/>
      <dgm:t>
        <a:bodyPr/>
        <a:lstStyle>
          <a:defPPr/>
        </a:lstStyle>
        <a:p>
          <a:pPr/>
        </a:p>
      </dgm:t>
    </dgm:pt>
    <dgm:pt modelId="{64D9C77D-6C10-47CA-A21E-1CFBD548AB7D}" type="pres">
      <dgm:prSet presAssocID="{6776F89F-75A9-4AB1-8309-7919970A1AF4}" presName="conn2-1" presStyleLbl="parChTrans1D2" presStyleIdx="1" presStyleCnt="8"/>
      <dgm:spPr/>
      <dgm:t>
        <a:bodyPr/>
        <a:lstStyle>
          <a:defPPr/>
        </a:lstStyle>
        <a:p>
          <a:pPr/>
          <a:endParaRPr lang="ru-RU"/>
        </a:p>
      </dgm:t>
    </dgm:pt>
    <dgm:pt modelId="{783502FC-799F-4B68-AFC8-8FD36809C7AD}" type="pres">
      <dgm:prSet presAssocID="{6776F89F-75A9-4AB1-8309-7919970A1AF4}" presName="connTx" presStyleLbl="parChTrans2D2" presStyleIdx="6" presStyleCnt="8"/>
      <dgm:spPr/>
      <dgm:t>
        <a:bodyPr/>
        <a:lstStyle>
          <a:defPPr/>
        </a:lstStyle>
        <a:p>
          <a:pPr/>
          <a:endParaRPr lang="ru-RU"/>
        </a:p>
      </dgm:t>
    </dgm:pt>
    <dgm:pt modelId="{C8637B2E-A5EB-4894-BE44-E2C4C4989A4C}" type="pres">
      <dgm:prSet presAssocID="{9C6C07B3-FEA3-408E-A02F-520D6917BF9A}" presName="root2"/>
      <dgm:spPr/>
      <dgm:t>
        <a:bodyPr/>
        <a:lstStyle>
          <a:defPPr/>
        </a:lstStyle>
        <a:p>
          <a:pPr/>
        </a:p>
      </dgm:t>
    </dgm:pt>
    <dgm:pt modelId="{AF7C923A-2B73-4A46-ABF6-0E03E38594E4}" type="pres">
      <dgm:prSet presAssocID="{9C6C07B3-FEA3-408E-A02F-520D6917BF9A}" presName="LevelTwoTextNode" presStyleLbl="node2" presStyleIdx="6" presStyleCnt="8" custScaleX="46586" custScaleY="73672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D46AEE6E-9F41-45B5-96F7-EA0C5BD5672B}" type="pres">
      <dgm:prSet presAssocID="{9C6C07B3-FEA3-408E-A02F-520D6917BF9A}" presName="level3hierChild"/>
      <dgm:spPr/>
      <dgm:t>
        <a:bodyPr/>
        <a:lstStyle>
          <a:defPPr/>
        </a:lstStyle>
        <a:p>
          <a:pPr/>
        </a:p>
      </dgm:t>
    </dgm:pt>
    <dgm:pt modelId="{7C79046B-7E2B-418A-9799-98F198670031}" type="pres">
      <dgm:prSet presAssocID="{49BF2FC4-13DE-4572-BA69-B72E4C37BBA6}" presName="conn2-1" presStyleLbl="parChTrans1D2" presStyleCnt="8"/>
      <dgm:spPr/>
      <dgm:t>
        <a:bodyPr/>
        <a:lstStyle>
          <a:defPPr/>
        </a:lstStyle>
        <a:p>
          <a:pPr/>
          <a:endParaRPr lang="ru-RU"/>
        </a:p>
      </dgm:t>
    </dgm:pt>
    <dgm:pt modelId="{5582E726-F7F3-4359-98DB-0561CEED8CDB}" type="pres">
      <dgm:prSet presAssocID="{49BF2FC4-13DE-4572-BA69-B72E4C37BBA6}" presName="connTx" presStyleLbl="parChTrans2D2" presStyleIdx="7" presStyleCnt="8"/>
      <dgm:spPr/>
      <dgm:t>
        <a:bodyPr/>
        <a:lstStyle>
          <a:defPPr/>
        </a:lstStyle>
        <a:p>
          <a:pPr/>
          <a:endParaRPr lang="ru-RU"/>
        </a:p>
      </dgm:t>
    </dgm:pt>
    <dgm:pt modelId="{8CFEF9C0-1A01-4312-A04B-21D776C695DC}" type="pres">
      <dgm:prSet presAssocID="{0AB14FBA-0A93-404A-BDF8-34A1E063B11D}" presName="root2"/>
      <dgm:spPr/>
      <dgm:t>
        <a:bodyPr/>
        <a:lstStyle>
          <a:defPPr/>
        </a:lstStyle>
        <a:p>
          <a:pPr/>
        </a:p>
      </dgm:t>
    </dgm:pt>
    <dgm:pt modelId="{63E43216-B7D5-4911-BDD7-418BB90C5CA5}" type="pres">
      <dgm:prSet presAssocID="{0AB14FBA-0A93-404A-BDF8-34A1E063B11D}" presName="LevelTwoTextNode" presStyleLbl="node2" presStyleIdx="7" presStyleCnt="8" custScaleX="46809" custScaleY="61413">
        <dgm:presLayoutVars>
          <dgm:chPref val="3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BC1622B3-5846-4E85-A2A6-F63CA14AFE11}" type="pres">
      <dgm:prSet presAssocID="{0AB14FBA-0A93-404A-BDF8-34A1E063B11D}" presName="level3hierChild"/>
      <dgm:spPr/>
      <dgm:t>
        <a:bodyPr/>
        <a:lstStyle>
          <a:defPPr/>
        </a:lstStyle>
        <a:p>
          <a:pPr/>
        </a:p>
      </dgm:t>
    </dgm:pt>
  </dgm:ptLst>
  <dgm:cxnLst>
    <dgm:cxn modelId="{13ECF846-2AC2-4DC0-8F7D-5C97C57FDA13}" srcId="{A25535E2-E49E-4197-B6B4-8208F5D528BE}" destId="{F7871E39-79C0-4072-B2AD-F2304DBEF9D8}" srcOrd="0" destOrd="0" parTransId="{04C54A62-98D7-4D94-84D6-538E65194C38}" sibTransId="{4244210C-1B0F-495B-A70A-B5789C5D800F}"/>
    <dgm:cxn modelId="{153D3585-5FBB-4ED0-BD31-EC531BE3C3B8}" srcId="{F7871E39-79C0-4072-B2AD-F2304DBEF9D8}" destId="{6991968A-66C7-4D80-B691-9E0B32F53FE7}" srcOrd="0" destOrd="0" parTransId="{1529A143-0506-4A2A-BFC4-6812203B13F2}" sibTransId="{33834663-6ED1-407A-A0C8-F2481A7C7EE9}"/>
    <dgm:cxn modelId="{A299E65A-773F-4A43-8E95-1E2DC506FA13}" srcId="{F7871E39-79C0-4072-B2AD-F2304DBEF9D8}" destId="{F2BD39AA-D1B4-4869-930F-D849573151C0}" srcOrd="1" destOrd="0" parTransId="{33D27610-5FC9-4077-A073-30DB66836DBC}" sibTransId="{F899B641-CBF4-46BB-83AE-D2647320AC09}"/>
    <dgm:cxn modelId="{4869A4E3-4D93-4E6C-86BB-920A1D33B6A1}" srcId="{F7871E39-79C0-4072-B2AD-F2304DBEF9D8}" destId="{AC3DBE56-C599-4137-9969-91C9E3C346A8}" srcOrd="2" destOrd="0" parTransId="{0A63087E-79CF-423B-82A0-1CD148366A64}" sibTransId="{9FB91B58-3808-4423-9A6E-1445568D0117}"/>
    <dgm:cxn modelId="{86B9E449-5D81-4430-A2D7-AB73D3D18683}" srcId="{F7871E39-79C0-4072-B2AD-F2304DBEF9D8}" destId="{BCEDFCBF-8514-4CF0-831A-36A4582D04C7}" srcOrd="3" destOrd="0" parTransId="{68D1E090-F6B9-41F4-A19E-BD883BE79DB4}" sibTransId="{02C7FED9-7A7B-4674-ABB2-23509F069031}"/>
    <dgm:cxn modelId="{31E15669-4964-44DF-9CA5-F9DD605D0E70}" srcId="{F7871E39-79C0-4072-B2AD-F2304DBEF9D8}" destId="{A1EF5804-A714-4C53-ACEA-F09F1006506C}" srcOrd="4" destOrd="0" parTransId="{65EAA4A2-DD6C-4D7E-8B0C-1EDF76AF142A}" sibTransId="{EC7F0C6C-4CBB-41CF-BBE2-682DC01117F9}"/>
    <dgm:cxn modelId="{2C09916D-802C-4AD6-B9A3-54AA557821DA}" srcId="{F7871E39-79C0-4072-B2AD-F2304DBEF9D8}" destId="{34260CB4-AF6C-48D9-8BF5-09AC6C9E8FFF}" srcOrd="5" destOrd="0" parTransId="{893065DB-3606-4CD3-90BE-AC1B3239539E}" sibTransId="{99D9980F-F30D-4CE4-A314-F2CD95317CC6}"/>
    <dgm:cxn modelId="{320B3AEC-6F10-4721-8229-8E19CED50345}" srcId="{F7871E39-79C0-4072-B2AD-F2304DBEF9D8}" destId="{9C6C07B3-FEA3-408E-A02F-520D6917BF9A}" srcOrd="6" destOrd="0" parTransId="{6776F89F-75A9-4AB1-8309-7919970A1AF4}" sibTransId="{B8F9E597-67FF-480B-B7CC-DDAFB021D276}"/>
    <dgm:cxn modelId="{A786E190-1131-4E22-83D9-37158ABF9A86}" srcId="{F7871E39-79C0-4072-B2AD-F2304DBEF9D8}" destId="{0AB14FBA-0A93-404A-BDF8-34A1E063B11D}" srcOrd="7" destOrd="0" parTransId="{49BF2FC4-13DE-4572-BA69-B72E4C37BBA6}" sibTransId="{D74BE01E-0263-4ADA-AC50-A56DBFDBCED1}"/>
    <dgm:cxn modelId="{1F1DB1B1-10F6-4E2D-A360-306706479309}" type="presOf" srcId="{A25535E2-E49E-4197-B6B4-8208F5D528BE}" destId="{9994489F-B7A4-4748-907A-68DB530CFDE2}" srcOrd="0" destOrd="0" presId="urn:microsoft.com/office/officeart/2008/layout/HorizontalMultiLevelHierarchy"/>
    <dgm:cxn modelId="{3B4A5682-719A-4581-9662-93D0255B346B}" type="presParOf" srcId="{9994489F-B7A4-4748-907A-68DB530CFDE2}" destId="{9A0FA52E-960C-49BF-8559-F1AA83FFC584}" srcOrd="0" destOrd="0" presId="urn:microsoft.com/office/officeart/2008/layout/HorizontalMultiLevelHierarchy"/>
    <dgm:cxn modelId="{9F77EF12-0465-48D5-B127-70024BCF822A}" type="presParOf" srcId="{9A0FA52E-960C-49BF-8559-F1AA83FFC584}" destId="{47200445-2696-43C8-A0B7-D5B9DDE9A21D}" srcOrd="0" destOrd="0" presId="urn:microsoft.com/office/officeart/2008/layout/HorizontalMultiLevelHierarchy"/>
    <dgm:cxn modelId="{6EF4EAD5-9A24-4A27-BC32-5353E39895E3}" type="presOf" srcId="{F7871E39-79C0-4072-B2AD-F2304DBEF9D8}" destId="{47200445-2696-43C8-A0B7-D5B9DDE9A21D}" srcOrd="0" destOrd="0" presId="urn:microsoft.com/office/officeart/2008/layout/HorizontalMultiLevelHierarchy"/>
    <dgm:cxn modelId="{42DEA32B-AFA7-4717-8F9C-16E66561698C}" type="presParOf" srcId="{9A0FA52E-960C-49BF-8559-F1AA83FFC584}" destId="{38F88446-F907-4A1E-959F-F21650CE1049}" srcOrd="1" destOrd="0" presId="urn:microsoft.com/office/officeart/2008/layout/HorizontalMultiLevelHierarchy"/>
    <dgm:cxn modelId="{F21DF6B4-FD7D-48A6-985D-B33D20E32212}" type="presParOf" srcId="{38F88446-F907-4A1E-959F-F21650CE1049}" destId="{A0A4DF14-B82E-4EA9-A955-1FDED8C6A032}" srcOrd="0" destOrd="0" presId="urn:microsoft.com/office/officeart/2008/layout/HorizontalMultiLevelHierarchy"/>
    <dgm:cxn modelId="{9FB2F59F-5091-43BA-8D0C-44777F0F17A0}" type="presOf" srcId="{1529A143-0506-4A2A-BFC4-6812203B13F2}" destId="{A0A4DF14-B82E-4EA9-A955-1FDED8C6A032}" srcOrd="0" destOrd="0" presId="urn:microsoft.com/office/officeart/2008/layout/HorizontalMultiLevelHierarchy"/>
    <dgm:cxn modelId="{F80D5616-D553-4945-9100-226ED1F58FCD}" type="presParOf" srcId="{A0A4DF14-B82E-4EA9-A955-1FDED8C6A032}" destId="{06664E05-B33A-4062-8F30-823A3B6C55B3}" srcOrd="0" destOrd="0" presId="urn:microsoft.com/office/officeart/2008/layout/HorizontalMultiLevelHierarchy"/>
    <dgm:cxn modelId="{FFF42C7A-9551-4CE4-82CB-42E64BE09801}" type="presOf" srcId="{1529A143-0506-4A2A-BFC4-6812203B13F2}" destId="{06664E05-B33A-4062-8F30-823A3B6C55B3}" srcOrd="1" destOrd="0" presId="urn:microsoft.com/office/officeart/2008/layout/HorizontalMultiLevelHierarchy"/>
    <dgm:cxn modelId="{A6BCE378-C43E-486A-9506-9BCED948A4E9}" type="presParOf" srcId="{38F88446-F907-4A1E-959F-F21650CE1049}" destId="{02D94F2D-3602-431F-AC16-A7298461C189}" srcOrd="1" destOrd="0" presId="urn:microsoft.com/office/officeart/2008/layout/HorizontalMultiLevelHierarchy"/>
    <dgm:cxn modelId="{359A6C7D-CB02-42D6-A614-A01DD3C251A9}" type="presParOf" srcId="{02D94F2D-3602-431F-AC16-A7298461C189}" destId="{5D1BC8DE-C931-4C17-B8BE-069948F2FBF5}" srcOrd="0" destOrd="0" presId="urn:microsoft.com/office/officeart/2008/layout/HorizontalMultiLevelHierarchy"/>
    <dgm:cxn modelId="{AFF6F163-6644-4651-8A45-D7442D461AB2}" type="presOf" srcId="{6991968A-66C7-4D80-B691-9E0B32F53FE7}" destId="{5D1BC8DE-C931-4C17-B8BE-069948F2FBF5}" srcOrd="0" destOrd="0" presId="urn:microsoft.com/office/officeart/2008/layout/HorizontalMultiLevelHierarchy"/>
    <dgm:cxn modelId="{BCAA4BAA-6B4C-4A30-A217-B5C7FF345D1F}" type="presParOf" srcId="{02D94F2D-3602-431F-AC16-A7298461C189}" destId="{8959E0B9-8B17-4362-8A8E-2C39670BA07E}" srcOrd="1" destOrd="0" presId="urn:microsoft.com/office/officeart/2008/layout/HorizontalMultiLevelHierarchy"/>
    <dgm:cxn modelId="{ECE8E406-9277-41B4-A787-52E2F6099107}" type="presParOf" srcId="{38F88446-F907-4A1E-959F-F21650CE1049}" destId="{DAAA4420-8F96-4ED9-BA43-CF8D878B6106}" srcOrd="2" destOrd="0" presId="urn:microsoft.com/office/officeart/2008/layout/HorizontalMultiLevelHierarchy"/>
    <dgm:cxn modelId="{AF23B4B7-6969-401B-BE04-6C4E3B0161AB}" type="presOf" srcId="{33D27610-5FC9-4077-A073-30DB66836DBC}" destId="{DAAA4420-8F96-4ED9-BA43-CF8D878B6106}" srcOrd="0" destOrd="0" presId="urn:microsoft.com/office/officeart/2008/layout/HorizontalMultiLevelHierarchy"/>
    <dgm:cxn modelId="{951B2470-06D5-4599-8901-04A93656D765}" type="presParOf" srcId="{DAAA4420-8F96-4ED9-BA43-CF8D878B6106}" destId="{20BF8339-3D2A-4E91-8B2F-87E270A6DA6A}" srcOrd="0" destOrd="0" presId="urn:microsoft.com/office/officeart/2008/layout/HorizontalMultiLevelHierarchy"/>
    <dgm:cxn modelId="{204E1489-81F2-4A1E-BB84-5368645C4EB9}" type="presOf" srcId="{33D27610-5FC9-4077-A073-30DB66836DBC}" destId="{20BF8339-3D2A-4E91-8B2F-87E270A6DA6A}" srcOrd="1" destOrd="0" presId="urn:microsoft.com/office/officeart/2008/layout/HorizontalMultiLevelHierarchy"/>
    <dgm:cxn modelId="{ADB09CEE-5758-49AC-894F-66837674B3CE}" type="presParOf" srcId="{38F88446-F907-4A1E-959F-F21650CE1049}" destId="{49DCFCCC-CB7C-4011-A3A9-B92F6D9E13C5}" srcOrd="3" destOrd="0" presId="urn:microsoft.com/office/officeart/2008/layout/HorizontalMultiLevelHierarchy"/>
    <dgm:cxn modelId="{F6BB7DFD-6857-4E17-AC4B-A77A0C9408C5}" type="presParOf" srcId="{49DCFCCC-CB7C-4011-A3A9-B92F6D9E13C5}" destId="{C427E21E-4223-4733-A6DA-FB1CBCD26D49}" srcOrd="0" destOrd="0" presId="urn:microsoft.com/office/officeart/2008/layout/HorizontalMultiLevelHierarchy"/>
    <dgm:cxn modelId="{AC1C0993-52F4-4625-BB19-2538947E4EA8}" type="presOf" srcId="{F2BD39AA-D1B4-4869-930F-D849573151C0}" destId="{C427E21E-4223-4733-A6DA-FB1CBCD26D49}" srcOrd="0" destOrd="0" presId="urn:microsoft.com/office/officeart/2008/layout/HorizontalMultiLevelHierarchy"/>
    <dgm:cxn modelId="{82BA7093-6447-4E56-9A4E-8C1F2DD12BC5}" type="presParOf" srcId="{49DCFCCC-CB7C-4011-A3A9-B92F6D9E13C5}" destId="{99740C41-1A02-4F3A-8E86-102FF24E271C}" srcOrd="1" destOrd="0" presId="urn:microsoft.com/office/officeart/2008/layout/HorizontalMultiLevelHierarchy"/>
    <dgm:cxn modelId="{0F658E70-82A2-4FF1-91EF-D2569C97EEB0}" type="presParOf" srcId="{38F88446-F907-4A1E-959F-F21650CE1049}" destId="{CAE6EB40-5DF6-45AA-9A62-B2368312E811}" srcOrd="4" destOrd="0" presId="urn:microsoft.com/office/officeart/2008/layout/HorizontalMultiLevelHierarchy"/>
    <dgm:cxn modelId="{7B29D29F-1947-422E-8361-AF5EB0987660}" type="presOf" srcId="{0A63087E-79CF-423B-82A0-1CD148366A64}" destId="{CAE6EB40-5DF6-45AA-9A62-B2368312E811}" srcOrd="0" destOrd="0" presId="urn:microsoft.com/office/officeart/2008/layout/HorizontalMultiLevelHierarchy"/>
    <dgm:cxn modelId="{B9C8B018-09F3-4DAA-ADF6-C4A18DFD2C0D}" type="presParOf" srcId="{CAE6EB40-5DF6-45AA-9A62-B2368312E811}" destId="{18BD5DD8-ED4A-4F73-8FB5-DC78CF79811B}" srcOrd="0" destOrd="0" presId="urn:microsoft.com/office/officeart/2008/layout/HorizontalMultiLevelHierarchy"/>
    <dgm:cxn modelId="{103866E3-2FB3-4D17-9B50-4BE424FF6690}" type="presOf" srcId="{0A63087E-79CF-423B-82A0-1CD148366A64}" destId="{18BD5DD8-ED4A-4F73-8FB5-DC78CF79811B}" srcOrd="1" destOrd="0" presId="urn:microsoft.com/office/officeart/2008/layout/HorizontalMultiLevelHierarchy"/>
    <dgm:cxn modelId="{EB22E9D8-A685-4B7B-922C-7CA505762D5A}" type="presParOf" srcId="{38F88446-F907-4A1E-959F-F21650CE1049}" destId="{D043B6DA-6740-424B-BC46-08ACD8311994}" srcOrd="5" destOrd="0" presId="urn:microsoft.com/office/officeart/2008/layout/HorizontalMultiLevelHierarchy"/>
    <dgm:cxn modelId="{856F0A4F-B2CC-4780-9955-C2FE823FECF3}" type="presParOf" srcId="{D043B6DA-6740-424B-BC46-08ACD8311994}" destId="{91612EA7-2ACB-4ABF-8C5B-94850D9541D2}" srcOrd="0" destOrd="0" presId="urn:microsoft.com/office/officeart/2008/layout/HorizontalMultiLevelHierarchy"/>
    <dgm:cxn modelId="{FBD8A5E0-827D-41C1-B273-D59CE6AE3E05}" type="presOf" srcId="{AC3DBE56-C599-4137-9969-91C9E3C346A8}" destId="{91612EA7-2ACB-4ABF-8C5B-94850D9541D2}" srcOrd="0" destOrd="0" presId="urn:microsoft.com/office/officeart/2008/layout/HorizontalMultiLevelHierarchy"/>
    <dgm:cxn modelId="{646D6F1C-EDAC-486D-8E80-1C0639007C32}" type="presParOf" srcId="{D043B6DA-6740-424B-BC46-08ACD8311994}" destId="{487C2DF0-992E-4066-858D-9ADB9D0A64B8}" srcOrd="1" destOrd="0" presId="urn:microsoft.com/office/officeart/2008/layout/HorizontalMultiLevelHierarchy"/>
    <dgm:cxn modelId="{DDA1618C-CDCA-419C-8CED-4165CA8252FB}" type="presParOf" srcId="{38F88446-F907-4A1E-959F-F21650CE1049}" destId="{0C5C52AC-C41F-48B8-AFF5-007AFE029D7F}" srcOrd="6" destOrd="0" presId="urn:microsoft.com/office/officeart/2008/layout/HorizontalMultiLevelHierarchy"/>
    <dgm:cxn modelId="{FBB71EDA-D682-4D0D-AD7D-0DAD19A9522C}" type="presOf" srcId="{68D1E090-F6B9-41F4-A19E-BD883BE79DB4}" destId="{0C5C52AC-C41F-48B8-AFF5-007AFE029D7F}" srcOrd="0" destOrd="0" presId="urn:microsoft.com/office/officeart/2008/layout/HorizontalMultiLevelHierarchy"/>
    <dgm:cxn modelId="{9E74B2CB-D35E-4126-AE91-AE9CC5C560C4}" type="presParOf" srcId="{0C5C52AC-C41F-48B8-AFF5-007AFE029D7F}" destId="{63FC6677-2820-4EF2-B223-EABA48411985}" srcOrd="0" destOrd="0" presId="urn:microsoft.com/office/officeart/2008/layout/HorizontalMultiLevelHierarchy"/>
    <dgm:cxn modelId="{B774F9AB-820A-4C71-AF22-D6B98356DE1C}" type="presOf" srcId="{68D1E090-F6B9-41F4-A19E-BD883BE79DB4}" destId="{63FC6677-2820-4EF2-B223-EABA48411985}" srcOrd="1" destOrd="0" presId="urn:microsoft.com/office/officeart/2008/layout/HorizontalMultiLevelHierarchy"/>
    <dgm:cxn modelId="{1E55BB16-C5FA-4F4A-969D-4D2997D3D426}" type="presParOf" srcId="{38F88446-F907-4A1E-959F-F21650CE1049}" destId="{222924EB-AC91-4614-86CE-83238E923722}" srcOrd="7" destOrd="0" presId="urn:microsoft.com/office/officeart/2008/layout/HorizontalMultiLevelHierarchy"/>
    <dgm:cxn modelId="{E672F267-9330-48E6-AB06-93D71EC49176}" type="presParOf" srcId="{222924EB-AC91-4614-86CE-83238E923722}" destId="{35DABA66-7264-495D-9B8E-19B8F2FB48D9}" srcOrd="0" destOrd="0" presId="urn:microsoft.com/office/officeart/2008/layout/HorizontalMultiLevelHierarchy"/>
    <dgm:cxn modelId="{CB8AD590-9363-42DA-9E51-C57F88172624}" type="presOf" srcId="{BCEDFCBF-8514-4CF0-831A-36A4582D04C7}" destId="{35DABA66-7264-495D-9B8E-19B8F2FB48D9}" srcOrd="0" destOrd="0" presId="urn:microsoft.com/office/officeart/2008/layout/HorizontalMultiLevelHierarchy"/>
    <dgm:cxn modelId="{75EE22DB-E322-413E-B353-B1F0C7A9ACBA}" type="presParOf" srcId="{222924EB-AC91-4614-86CE-83238E923722}" destId="{418FF7C3-8EC1-43C1-B69D-6A94EB37CB28}" srcOrd="1" destOrd="0" presId="urn:microsoft.com/office/officeart/2008/layout/HorizontalMultiLevelHierarchy"/>
    <dgm:cxn modelId="{C742D942-F01A-45D2-BEA6-B5FB846CF562}" type="presParOf" srcId="{38F88446-F907-4A1E-959F-F21650CE1049}" destId="{00AA3715-4C26-4A01-9F89-85F2860CECBB}" srcOrd="8" destOrd="0" presId="urn:microsoft.com/office/officeart/2008/layout/HorizontalMultiLevelHierarchy"/>
    <dgm:cxn modelId="{3F1F4FA8-4E80-4E1F-872A-CBF237970ADD}" type="presOf" srcId="{65EAA4A2-DD6C-4D7E-8B0C-1EDF76AF142A}" destId="{00AA3715-4C26-4A01-9F89-85F2860CECBB}" srcOrd="0" destOrd="0" presId="urn:microsoft.com/office/officeart/2008/layout/HorizontalMultiLevelHierarchy"/>
    <dgm:cxn modelId="{F71552C4-5EEB-4D28-9063-7F176D193D8D}" type="presParOf" srcId="{00AA3715-4C26-4A01-9F89-85F2860CECBB}" destId="{C848AC8E-7D3F-462C-AFC7-18F050471C43}" srcOrd="0" destOrd="0" presId="urn:microsoft.com/office/officeart/2008/layout/HorizontalMultiLevelHierarchy"/>
    <dgm:cxn modelId="{B7C0DFCC-3720-432E-85E7-3FA176E85DAD}" type="presOf" srcId="{65EAA4A2-DD6C-4D7E-8B0C-1EDF76AF142A}" destId="{C848AC8E-7D3F-462C-AFC7-18F050471C43}" srcOrd="1" destOrd="0" presId="urn:microsoft.com/office/officeart/2008/layout/HorizontalMultiLevelHierarchy"/>
    <dgm:cxn modelId="{0E5A91C5-1725-483C-9F0F-0C16247EA8F9}" type="presParOf" srcId="{38F88446-F907-4A1E-959F-F21650CE1049}" destId="{8461336F-4F8F-4282-924B-6C6EC1B34815}" srcOrd="9" destOrd="0" presId="urn:microsoft.com/office/officeart/2008/layout/HorizontalMultiLevelHierarchy"/>
    <dgm:cxn modelId="{4E094C6D-3A9C-4C5B-BE81-6A350DA999B8}" type="presParOf" srcId="{8461336F-4F8F-4282-924B-6C6EC1B34815}" destId="{6F4B6C5B-7B5F-448D-A935-87544849C372}" srcOrd="0" destOrd="0" presId="urn:microsoft.com/office/officeart/2008/layout/HorizontalMultiLevelHierarchy"/>
    <dgm:cxn modelId="{3BC6C7D0-6A46-499B-9C25-0A039BAD4F22}" type="presOf" srcId="{A1EF5804-A714-4C53-ACEA-F09F1006506C}" destId="{6F4B6C5B-7B5F-448D-A935-87544849C372}" srcOrd="0" destOrd="0" presId="urn:microsoft.com/office/officeart/2008/layout/HorizontalMultiLevelHierarchy"/>
    <dgm:cxn modelId="{75FC0717-0FED-4CB2-9028-A988DA13B6AC}" type="presParOf" srcId="{8461336F-4F8F-4282-924B-6C6EC1B34815}" destId="{3B1C1449-83BF-4F63-92A1-3A120282F964}" srcOrd="1" destOrd="0" presId="urn:microsoft.com/office/officeart/2008/layout/HorizontalMultiLevelHierarchy"/>
    <dgm:cxn modelId="{56B38990-97F0-4B63-AACA-F32BAFF85E6E}" type="presParOf" srcId="{38F88446-F907-4A1E-959F-F21650CE1049}" destId="{BE8E5C36-EE18-4647-B622-C45C27BAA20F}" srcOrd="10" destOrd="0" presId="urn:microsoft.com/office/officeart/2008/layout/HorizontalMultiLevelHierarchy"/>
    <dgm:cxn modelId="{A143BF72-3906-4852-8030-98F20E0B742C}" type="presOf" srcId="{893065DB-3606-4CD3-90BE-AC1B3239539E}" destId="{BE8E5C36-EE18-4647-B622-C45C27BAA20F}" srcOrd="0" destOrd="0" presId="urn:microsoft.com/office/officeart/2008/layout/HorizontalMultiLevelHierarchy"/>
    <dgm:cxn modelId="{8D546ACC-6956-4B5A-9DC6-97E3E1A4573A}" type="presParOf" srcId="{BE8E5C36-EE18-4647-B622-C45C27BAA20F}" destId="{2D67D651-D53C-49B2-BC52-E53795EF5863}" srcOrd="0" destOrd="0" presId="urn:microsoft.com/office/officeart/2008/layout/HorizontalMultiLevelHierarchy"/>
    <dgm:cxn modelId="{F79CC4BD-5703-40A6-9CE6-9272DA76E6AE}" type="presOf" srcId="{893065DB-3606-4CD3-90BE-AC1B3239539E}" destId="{2D67D651-D53C-49B2-BC52-E53795EF5863}" srcOrd="1" destOrd="0" presId="urn:microsoft.com/office/officeart/2008/layout/HorizontalMultiLevelHierarchy"/>
    <dgm:cxn modelId="{F13E5C79-A551-47D0-B165-2E6B32D6A999}" type="presParOf" srcId="{38F88446-F907-4A1E-959F-F21650CE1049}" destId="{FEB7CD35-1669-4290-AABE-2B3E610F82E5}" srcOrd="11" destOrd="0" presId="urn:microsoft.com/office/officeart/2008/layout/HorizontalMultiLevelHierarchy"/>
    <dgm:cxn modelId="{9D1C0D57-E97D-4E35-8106-1BCD5E591E4F}" type="presParOf" srcId="{FEB7CD35-1669-4290-AABE-2B3E610F82E5}" destId="{66EC4E7E-1263-4B96-B78E-F0A169054C9B}" srcOrd="0" destOrd="0" presId="urn:microsoft.com/office/officeart/2008/layout/HorizontalMultiLevelHierarchy"/>
    <dgm:cxn modelId="{246EA29E-DAA9-4CD3-BABB-2D66C2E6A076}" type="presOf" srcId="{34260CB4-AF6C-48D9-8BF5-09AC6C9E8FFF}" destId="{66EC4E7E-1263-4B96-B78E-F0A169054C9B}" srcOrd="0" destOrd="0" presId="urn:microsoft.com/office/officeart/2008/layout/HorizontalMultiLevelHierarchy"/>
    <dgm:cxn modelId="{18978593-A825-4040-9225-08EFCF1DA9F2}" type="presParOf" srcId="{FEB7CD35-1669-4290-AABE-2B3E610F82E5}" destId="{EF1F10C0-AB16-469C-A0F6-05EDDB19B25B}" srcOrd="1" destOrd="0" presId="urn:microsoft.com/office/officeart/2008/layout/HorizontalMultiLevelHierarchy"/>
    <dgm:cxn modelId="{E3536247-99D9-4FDE-97FF-EACF17047875}" type="presParOf" srcId="{38F88446-F907-4A1E-959F-F21650CE1049}" destId="{64D9C77D-6C10-47CA-A21E-1CFBD548AB7D}" srcOrd="12" destOrd="0" presId="urn:microsoft.com/office/officeart/2008/layout/HorizontalMultiLevelHierarchy"/>
    <dgm:cxn modelId="{6B55D628-2BB6-4888-BF0C-9AC5F4313743}" type="presOf" srcId="{6776F89F-75A9-4AB1-8309-7919970A1AF4}" destId="{64D9C77D-6C10-47CA-A21E-1CFBD548AB7D}" srcOrd="0" destOrd="0" presId="urn:microsoft.com/office/officeart/2008/layout/HorizontalMultiLevelHierarchy"/>
    <dgm:cxn modelId="{EB5787F9-79C9-479A-A9C9-F883000FEF41}" type="presParOf" srcId="{64D9C77D-6C10-47CA-A21E-1CFBD548AB7D}" destId="{783502FC-799F-4B68-AFC8-8FD36809C7AD}" srcOrd="0" destOrd="0" presId="urn:microsoft.com/office/officeart/2008/layout/HorizontalMultiLevelHierarchy"/>
    <dgm:cxn modelId="{56E85191-7F70-4F0B-B892-E82094DB0470}" type="presOf" srcId="{6776F89F-75A9-4AB1-8309-7919970A1AF4}" destId="{783502FC-799F-4B68-AFC8-8FD36809C7AD}" srcOrd="1" destOrd="0" presId="urn:microsoft.com/office/officeart/2008/layout/HorizontalMultiLevelHierarchy"/>
    <dgm:cxn modelId="{425F9907-36A3-4153-B895-6EFCF5450D7B}" type="presParOf" srcId="{38F88446-F907-4A1E-959F-F21650CE1049}" destId="{C8637B2E-A5EB-4894-BE44-E2C4C4989A4C}" srcOrd="13" destOrd="0" presId="urn:microsoft.com/office/officeart/2008/layout/HorizontalMultiLevelHierarchy"/>
    <dgm:cxn modelId="{2F899607-07BF-41D2-9458-F699A842E9C4}" type="presParOf" srcId="{C8637B2E-A5EB-4894-BE44-E2C4C4989A4C}" destId="{AF7C923A-2B73-4A46-ABF6-0E03E38594E4}" srcOrd="0" destOrd="0" presId="urn:microsoft.com/office/officeart/2008/layout/HorizontalMultiLevelHierarchy"/>
    <dgm:cxn modelId="{AC9C7653-F1B6-4577-A879-282FE2FD26D6}" type="presOf" srcId="{9C6C07B3-FEA3-408E-A02F-520D6917BF9A}" destId="{AF7C923A-2B73-4A46-ABF6-0E03E38594E4}" srcOrd="0" destOrd="0" presId="urn:microsoft.com/office/officeart/2008/layout/HorizontalMultiLevelHierarchy"/>
    <dgm:cxn modelId="{BA4746EB-50CB-4190-9888-106815000D9C}" type="presParOf" srcId="{C8637B2E-A5EB-4894-BE44-E2C4C4989A4C}" destId="{D46AEE6E-9F41-45B5-96F7-EA0C5BD5672B}" srcOrd="1" destOrd="0" presId="urn:microsoft.com/office/officeart/2008/layout/HorizontalMultiLevelHierarchy"/>
    <dgm:cxn modelId="{433474CA-2DC3-4465-A518-E2386115E4C1}" type="presParOf" srcId="{38F88446-F907-4A1E-959F-F21650CE1049}" destId="{7C79046B-7E2B-418A-9799-98F198670031}" srcOrd="14" destOrd="0" presId="urn:microsoft.com/office/officeart/2008/layout/HorizontalMultiLevelHierarchy"/>
    <dgm:cxn modelId="{45E0F3E7-8AA7-4554-B67F-29D76666E27E}" type="presOf" srcId="{49BF2FC4-13DE-4572-BA69-B72E4C37BBA6}" destId="{7C79046B-7E2B-418A-9799-98F198670031}" srcOrd="0" destOrd="0" presId="urn:microsoft.com/office/officeart/2008/layout/HorizontalMultiLevelHierarchy"/>
    <dgm:cxn modelId="{2C1A262C-50D3-4B14-B874-0B1273F62830}" type="presParOf" srcId="{7C79046B-7E2B-418A-9799-98F198670031}" destId="{5582E726-F7F3-4359-98DB-0561CEED8CDB}" srcOrd="0" destOrd="0" presId="urn:microsoft.com/office/officeart/2008/layout/HorizontalMultiLevelHierarchy"/>
    <dgm:cxn modelId="{9F86F395-0972-4DEC-81C6-E3A1FA1A69D5}" type="presOf" srcId="{49BF2FC4-13DE-4572-BA69-B72E4C37BBA6}" destId="{5582E726-F7F3-4359-98DB-0561CEED8CDB}" srcOrd="1" destOrd="0" presId="urn:microsoft.com/office/officeart/2008/layout/HorizontalMultiLevelHierarchy"/>
    <dgm:cxn modelId="{BB56066D-D17D-4098-A2CA-2AADEEFD154A}" type="presParOf" srcId="{38F88446-F907-4A1E-959F-F21650CE1049}" destId="{8CFEF9C0-1A01-4312-A04B-21D776C695DC}" srcOrd="15" destOrd="0" presId="urn:microsoft.com/office/officeart/2008/layout/HorizontalMultiLevelHierarchy"/>
    <dgm:cxn modelId="{550D2B68-C3CE-4B84-B552-2A5AA32B3328}" type="presParOf" srcId="{8CFEF9C0-1A01-4312-A04B-21D776C695DC}" destId="{63E43216-B7D5-4911-BDD7-418BB90C5CA5}" srcOrd="0" destOrd="0" presId="urn:microsoft.com/office/officeart/2008/layout/HorizontalMultiLevelHierarchy"/>
    <dgm:cxn modelId="{948AA8A3-A20F-44EB-B50A-4538DAF655D5}" type="presOf" srcId="{0AB14FBA-0A93-404A-BDF8-34A1E063B11D}" destId="{63E43216-B7D5-4911-BDD7-418BB90C5CA5}" srcOrd="0" destOrd="0" presId="urn:microsoft.com/office/officeart/2008/layout/HorizontalMultiLevelHierarchy"/>
    <dgm:cxn modelId="{A7988AF4-0155-49FE-8D6A-69D77B874529}" type="presParOf" srcId="{8CFEF9C0-1A01-4312-A04B-21D776C695DC}" destId="{BC1622B3-5846-4E85-A2A6-F63CA14AFE1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2" name=""/>
      <dsp:cNvGrpSpPr/>
    </dsp:nvGrpSpPr>
    <dsp:grpSpPr/>
    <dsp:sp modelId="{7C79046B-7E2B-418A-9799-98F198670031}">
      <dsp:nvSpPr>
        <dsp:cNvPr id="23" name=""/>
        <dsp:cNvSpPr/>
      </dsp:nvSpPr>
      <dsp:spPr>
        <a:xfrm>
          <a:off x="2000208" y="2544987"/>
          <a:ext cx="1523943" cy="1825908"/>
        </a:xfrm>
        <a:custGeom>
          <a:rect l="0" t="0" r="0" b="0"/>
          <a:pathLst>
            <a:path>
              <a:moveTo>
                <a:pt x="0" y="0"/>
              </a:moveTo>
              <a:lnTo>
                <a:pt x="761971" y="0"/>
              </a:lnTo>
              <a:lnTo>
                <a:pt x="761971" y="1825908"/>
              </a:lnTo>
              <a:lnTo>
                <a:pt x="1523943" y="182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>
          <a:defPPr/>
        </a:lstStyle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702722" y="3398484"/>
        <a:ext cx="118915" cy="118915"/>
      </dsp:txXfrm>
    </dsp:sp>
    <dsp:sp modelId="{64D9C77D-6C10-47CA-A21E-1CFBD548AB7D}">
      <dsp:nvSpPr>
        <dsp:cNvPr id="24" name=""/>
        <dsp:cNvSpPr/>
      </dsp:nvSpPr>
      <dsp:spPr>
        <a:xfrm>
          <a:off x="2000208" y="2544987"/>
          <a:ext cx="1523943" cy="1283428"/>
        </a:xfrm>
        <a:custGeom>
          <a:rect l="0" t="0" r="0" b="0"/>
          <a:pathLst>
            <a:path>
              <a:moveTo>
                <a:pt x="0" y="0"/>
              </a:moveTo>
              <a:lnTo>
                <a:pt x="761971" y="0"/>
              </a:lnTo>
              <a:lnTo>
                <a:pt x="761971" y="1283428"/>
              </a:lnTo>
              <a:lnTo>
                <a:pt x="1523943" y="1283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>
          <a:defPPr/>
        </a:lstStyle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12370" y="3136892"/>
        <a:ext cx="99619" cy="99619"/>
      </dsp:txXfrm>
    </dsp:sp>
    <dsp:sp modelId="{BE8E5C36-EE18-4647-B622-C45C27BAA20F}">
      <dsp:nvSpPr>
        <dsp:cNvPr id="25" name=""/>
        <dsp:cNvSpPr/>
      </dsp:nvSpPr>
      <dsp:spPr>
        <a:xfrm>
          <a:off x="2000208" y="2544987"/>
          <a:ext cx="1523943" cy="696691"/>
        </a:xfrm>
        <a:custGeom>
          <a:rect l="0" t="0" r="0" b="0"/>
          <a:pathLst>
            <a:path>
              <a:moveTo>
                <a:pt x="0" y="0"/>
              </a:moveTo>
              <a:lnTo>
                <a:pt x="761971" y="0"/>
              </a:lnTo>
              <a:lnTo>
                <a:pt x="761971" y="696691"/>
              </a:lnTo>
              <a:lnTo>
                <a:pt x="1523943" y="696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>
          <a:defPPr/>
        </a:lstStyle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20289" y="2851442"/>
        <a:ext cx="83782" cy="83782"/>
      </dsp:txXfrm>
    </dsp:sp>
    <dsp:sp modelId="{00AA3715-4C26-4A01-9F89-85F2860CECBB}">
      <dsp:nvSpPr>
        <dsp:cNvPr id="26" name=""/>
        <dsp:cNvSpPr/>
      </dsp:nvSpPr>
      <dsp:spPr>
        <a:xfrm>
          <a:off x="2000208" y="2544987"/>
          <a:ext cx="1523943" cy="97990"/>
        </a:xfrm>
        <a:custGeom>
          <a:rect l="0" t="0" r="0" b="0"/>
          <a:pathLst>
            <a:path>
              <a:moveTo>
                <a:pt x="0" y="0"/>
              </a:moveTo>
              <a:lnTo>
                <a:pt x="761971" y="0"/>
              </a:lnTo>
              <a:lnTo>
                <a:pt x="761971" y="97990"/>
              </a:lnTo>
              <a:lnTo>
                <a:pt x="1523943" y="97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>
          <a:defPPr/>
        </a:lstStyle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24002" y="2555805"/>
        <a:ext cx="76354" cy="76354"/>
      </dsp:txXfrm>
    </dsp:sp>
    <dsp:sp modelId="{0C5C52AC-C41F-48B8-AFF5-007AFE029D7F}">
      <dsp:nvSpPr>
        <dsp:cNvPr id="27" name=""/>
        <dsp:cNvSpPr/>
      </dsp:nvSpPr>
      <dsp:spPr>
        <a:xfrm>
          <a:off x="2000208" y="2038777"/>
          <a:ext cx="1523943" cy="506209"/>
        </a:xfrm>
        <a:custGeom>
          <a:rect l="0" t="0" r="0" b="0"/>
          <a:pathLst>
            <a:path>
              <a:moveTo>
                <a:pt x="0" y="506209"/>
              </a:moveTo>
              <a:lnTo>
                <a:pt x="761971" y="506209"/>
              </a:lnTo>
              <a:lnTo>
                <a:pt x="761971" y="0"/>
              </a:lnTo>
              <a:lnTo>
                <a:pt x="15239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>
          <a:defPPr/>
        </a:lstStyle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22034" y="2251737"/>
        <a:ext cx="80290" cy="80290"/>
      </dsp:txXfrm>
    </dsp:sp>
    <dsp:sp modelId="{CAE6EB40-5DF6-45AA-9A62-B2368312E811}">
      <dsp:nvSpPr>
        <dsp:cNvPr id="28" name=""/>
        <dsp:cNvSpPr/>
      </dsp:nvSpPr>
      <dsp:spPr>
        <a:xfrm>
          <a:off x="2000208" y="1433651"/>
          <a:ext cx="1523943" cy="1111335"/>
        </a:xfrm>
        <a:custGeom>
          <a:rect l="0" t="0" r="0" b="0"/>
          <a:pathLst>
            <a:path>
              <a:moveTo>
                <a:pt x="0" y="1111335"/>
              </a:moveTo>
              <a:lnTo>
                <a:pt x="761971" y="1111335"/>
              </a:lnTo>
              <a:lnTo>
                <a:pt x="761971" y="0"/>
              </a:lnTo>
              <a:lnTo>
                <a:pt x="15239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>
          <a:defPPr/>
        </a:lstStyle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15027" y="1942166"/>
        <a:ext cx="94306" cy="94306"/>
      </dsp:txXfrm>
    </dsp:sp>
    <dsp:sp modelId="{DAAA4420-8F96-4ED9-BA43-CF8D878B6106}">
      <dsp:nvSpPr>
        <dsp:cNvPr id="29" name=""/>
        <dsp:cNvSpPr/>
      </dsp:nvSpPr>
      <dsp:spPr>
        <a:xfrm>
          <a:off x="2000208" y="830694"/>
          <a:ext cx="1523943" cy="1714292"/>
        </a:xfrm>
        <a:custGeom>
          <a:rect l="0" t="0" r="0" b="0"/>
          <a:pathLst>
            <a:path>
              <a:moveTo>
                <a:pt x="0" y="1714292"/>
              </a:moveTo>
              <a:lnTo>
                <a:pt x="761971" y="1714292"/>
              </a:lnTo>
              <a:lnTo>
                <a:pt x="761971" y="0"/>
              </a:lnTo>
              <a:lnTo>
                <a:pt x="15239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>
          <a:defPPr/>
        </a:lstStyle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704836" y="1630497"/>
        <a:ext cx="114686" cy="114686"/>
      </dsp:txXfrm>
    </dsp:sp>
    <dsp:sp modelId="{A0A4DF14-B82E-4EA9-A955-1FDED8C6A032}">
      <dsp:nvSpPr>
        <dsp:cNvPr id="30" name=""/>
        <dsp:cNvSpPr/>
      </dsp:nvSpPr>
      <dsp:spPr>
        <a:xfrm>
          <a:off x="2000208" y="228971"/>
          <a:ext cx="1523943" cy="2316016"/>
        </a:xfrm>
        <a:custGeom>
          <a:rect l="0" t="0" r="0" b="0"/>
          <a:pathLst>
            <a:path>
              <a:moveTo>
                <a:pt x="0" y="2316016"/>
              </a:moveTo>
              <a:lnTo>
                <a:pt x="761971" y="2316016"/>
              </a:lnTo>
              <a:lnTo>
                <a:pt x="761971" y="0"/>
              </a:lnTo>
              <a:lnTo>
                <a:pt x="15239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>
          <a:defPPr/>
        </a:lstStyle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692869" y="1317668"/>
        <a:ext cx="138621" cy="138621"/>
      </dsp:txXfrm>
    </dsp:sp>
    <dsp:sp modelId="{47200445-2696-43C8-A0B7-D5B9DDE9A21D}">
      <dsp:nvSpPr>
        <dsp:cNvPr id="31" name=""/>
        <dsp:cNvSpPr/>
      </dsp:nvSpPr>
      <dsp:spPr>
        <a:xfrm rot="16200000">
          <a:off x="-142821" y="1544883"/>
          <a:ext cx="2285851" cy="20002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>
          <a:defPPr/>
        </a:lstStyle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/>
        </a:p>
      </dsp:txBody>
      <dsp:txXfrm>
        <a:off x="-142821" y="1544883"/>
        <a:ext cx="2285851" cy="2000208"/>
      </dsp:txXfrm>
    </dsp:sp>
    <dsp:sp modelId="{5D1BC8DE-C931-4C17-B8BE-069948F2FBF5}">
      <dsp:nvSpPr>
        <dsp:cNvPr id="32" name=""/>
        <dsp:cNvSpPr/>
      </dsp:nvSpPr>
      <dsp:spPr>
        <a:xfrm>
          <a:off x="3524151" y="1384"/>
          <a:ext cx="944055" cy="455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51,2 %</a:t>
          </a:r>
          <a:endParaRPr lang="ru-RU" sz="1800" kern="1200"/>
        </a:p>
      </dsp:txBody>
      <dsp:txXfrm>
        <a:off x="3524151" y="1384"/>
        <a:ext cx="944055" cy="455174"/>
      </dsp:txXfrm>
    </dsp:sp>
    <dsp:sp modelId="{C427E21E-4223-4733-A6DA-FB1CBCD26D49}">
      <dsp:nvSpPr>
        <dsp:cNvPr id="33" name=""/>
        <dsp:cNvSpPr/>
      </dsp:nvSpPr>
      <dsp:spPr>
        <a:xfrm>
          <a:off x="3524151" y="603107"/>
          <a:ext cx="944055" cy="455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12,9 %</a:t>
          </a:r>
          <a:endParaRPr lang="ru-RU" sz="1800" kern="1200"/>
        </a:p>
      </dsp:txBody>
      <dsp:txXfrm>
        <a:off x="3524151" y="603107"/>
        <a:ext cx="944055" cy="455174"/>
      </dsp:txXfrm>
    </dsp:sp>
    <dsp:sp modelId="{91612EA7-2ACB-4ABF-8C5B-94850D9541D2}">
      <dsp:nvSpPr>
        <dsp:cNvPr id="34" name=""/>
        <dsp:cNvSpPr/>
      </dsp:nvSpPr>
      <dsp:spPr>
        <a:xfrm>
          <a:off x="3524151" y="1204830"/>
          <a:ext cx="949188" cy="4576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11,8 %</a:t>
          </a:r>
          <a:endParaRPr lang="ru-RU" sz="1800" kern="1200"/>
        </a:p>
      </dsp:txBody>
      <dsp:txXfrm>
        <a:off x="3524151" y="1204830"/>
        <a:ext cx="949188" cy="457642"/>
      </dsp:txXfrm>
    </dsp:sp>
    <dsp:sp modelId="{35DABA66-7264-495D-9B8E-19B8F2FB48D9}">
      <dsp:nvSpPr>
        <dsp:cNvPr id="35" name=""/>
        <dsp:cNvSpPr/>
      </dsp:nvSpPr>
      <dsp:spPr>
        <a:xfrm>
          <a:off x="3524151" y="1809021"/>
          <a:ext cx="953072" cy="459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9,2 %</a:t>
          </a:r>
          <a:endParaRPr lang="ru-RU" sz="1800" kern="1200"/>
        </a:p>
      </dsp:txBody>
      <dsp:txXfrm>
        <a:off x="3524151" y="1809021"/>
        <a:ext cx="953072" cy="459512"/>
      </dsp:txXfrm>
    </dsp:sp>
    <dsp:sp modelId="{6F4B6C5B-7B5F-448D-A935-87544849C372}">
      <dsp:nvSpPr>
        <dsp:cNvPr id="36" name=""/>
        <dsp:cNvSpPr/>
      </dsp:nvSpPr>
      <dsp:spPr>
        <a:xfrm>
          <a:off x="3524151" y="2415082"/>
          <a:ext cx="945343" cy="4557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4,2 %</a:t>
          </a:r>
          <a:endParaRPr lang="ru-RU" sz="1800" kern="1200"/>
        </a:p>
      </dsp:txBody>
      <dsp:txXfrm>
        <a:off x="3524151" y="2415082"/>
        <a:ext cx="945343" cy="455790"/>
      </dsp:txXfrm>
    </dsp:sp>
    <dsp:sp modelId="{66EC4E7E-1263-4B96-B78E-F0A169054C9B}">
      <dsp:nvSpPr>
        <dsp:cNvPr id="37" name=""/>
        <dsp:cNvSpPr/>
      </dsp:nvSpPr>
      <dsp:spPr>
        <a:xfrm>
          <a:off x="3524151" y="3017421"/>
          <a:ext cx="930250" cy="4485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3,3 %</a:t>
          </a:r>
          <a:endParaRPr lang="ru-RU" sz="1800" kern="1200"/>
        </a:p>
      </dsp:txBody>
      <dsp:txXfrm>
        <a:off x="3524151" y="3017421"/>
        <a:ext cx="930250" cy="448515"/>
      </dsp:txXfrm>
    </dsp:sp>
    <dsp:sp modelId="{AF7C923A-2B73-4A46-ABF6-0E03E38594E4}">
      <dsp:nvSpPr>
        <dsp:cNvPr id="38" name=""/>
        <dsp:cNvSpPr/>
      </dsp:nvSpPr>
      <dsp:spPr>
        <a:xfrm>
          <a:off x="3524151" y="3612485"/>
          <a:ext cx="895718" cy="431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2,4 %</a:t>
          </a:r>
          <a:endParaRPr lang="ru-RU" sz="1800" kern="1200"/>
        </a:p>
      </dsp:txBody>
      <dsp:txXfrm>
        <a:off x="3524151" y="3612485"/>
        <a:ext cx="895718" cy="431861"/>
      </dsp:txXfrm>
    </dsp:sp>
    <dsp:sp modelId="{63E43216-B7D5-4911-BDD7-418BB90C5CA5}">
      <dsp:nvSpPr>
        <dsp:cNvPr id="39" name=""/>
        <dsp:cNvSpPr/>
      </dsp:nvSpPr>
      <dsp:spPr>
        <a:xfrm>
          <a:off x="3524151" y="4190896"/>
          <a:ext cx="900005" cy="359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5 %</a:t>
          </a:r>
          <a:endParaRPr lang="ru-RU" sz="1800" kern="1200"/>
        </a:p>
      </dsp:txBody>
      <dsp:txXfrm>
        <a:off x="3524151" y="4190896"/>
        <a:ext cx="900005" cy="359999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rot="270" type="rect" r:blip="">
                  <dgm:adjLst/>
                </dgm:shape>
              </dgm:if>
              <dgm:else name="Name11">
                <dgm:shape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0.2824</cdr:x>
      <cdr:y>0.30347</cdr:y>
    </cdr:from>
    <cdr:to>
      <cdr:x>0.51378</cdr:x>
      <cdr:y>0.65283</cdr:y>
    </cdr:to>
    <cdr:sp macro="" textlink="">
      <cdr:nvSpPr>
        <cdr:cNvPr id="2" name="TextBox 1"/>
        <cdr:cNvSpPr txBox="1"/>
      </cdr:nvSpPr>
      <cdr:spPr>
        <a:xfrm>
          <a:off x="812038" y="517271"/>
          <a:ext cx="665353" cy="595503"/>
        </a:xfrm>
        <a:prstGeom prst="rect">
          <a:avLst/>
        </a:prstGeom>
      </cdr:spPr>
      <cdr:txBody>
        <a:bodyPr vertOverflow="clip" wrap="none" rtlCol="0"/>
        <a:lstStyle>
          <a:defPPr/>
        </a:lstStyle>
        <a:p>
          <a:pPr/>
          <a:r>
            <a:rPr lang="ru-RU" sz="2000" b="1" smtClean="0">
              <a:solidFill>
                <a:schemeClr val="bg1"/>
              </a:solidFill>
            </a:rPr>
            <a:t>15</a:t>
          </a:r>
          <a:endParaRPr lang="ru-RU" sz="2000" b="1">
            <a:solidFill>
              <a:schemeClr val="bg1"/>
            </a:solidFill>
          </a:endParaRPr>
        </a:p>
      </cdr:txBody>
    </cdr:sp>
  </cdr:relSizeAnchor>
  <cdr:relSizeAnchor>
    <cdr:from>
      <cdr:x>0.50791</cdr:x>
      <cdr:y>0.30347</cdr:y>
    </cdr:from>
    <cdr:to>
      <cdr:x>0.73925</cdr:x>
      <cdr:y>0.65283</cdr:y>
    </cdr:to>
    <cdr:sp macro="" textlink="">
      <cdr:nvSpPr>
        <cdr:cNvPr id="3" name="TextBox 1"/>
        <cdr:cNvSpPr txBox="1"/>
      </cdr:nvSpPr>
      <cdr:spPr>
        <a:xfrm>
          <a:off x="1460500" y="517271"/>
          <a:ext cx="665226" cy="595503"/>
        </a:xfrm>
        <a:prstGeom prst="rect">
          <a:avLst/>
        </a:prstGeom>
      </cdr:spPr>
      <cdr:txBody>
        <a:bodyPr wrap="none" rtlCol="0"/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r>
            <a:rPr lang="ru-RU" sz="2000" smtClean="0">
              <a:solidFill>
                <a:schemeClr val="bg1"/>
              </a:solidFill>
            </a:rPr>
            <a:t>1600</a:t>
          </a:r>
          <a:endParaRPr lang="ru-RU" sz="2000">
            <a:solidFill>
              <a:schemeClr val="bg1"/>
            </a:solidFill>
          </a:endParaRPr>
        </a:p>
      </cdr:txBody>
    </cdr:sp>
  </cdr:relSizeAnchor>
  <cdr:relSizeAnchor>
    <cdr:from>
      <cdr:x>0.03158</cdr:x>
      <cdr:y>0</cdr:y>
    </cdr:from>
    <cdr:to>
      <cdr:x>0.53335</cdr:x>
      <cdr:y>0.19983</cdr:y>
    </cdr:to>
    <cdr:sp macro="" textlink="">
      <cdr:nvSpPr>
        <cdr:cNvPr id="4" name="TextBox 1"/>
        <cdr:cNvSpPr txBox="1"/>
      </cdr:nvSpPr>
      <cdr:spPr>
        <a:xfrm>
          <a:off x="90805" y="0"/>
          <a:ext cx="1442847" cy="340614"/>
        </a:xfrm>
        <a:prstGeom prst="rect">
          <a:avLst/>
        </a:prstGeom>
      </cdr:spPr>
      <cdr:txBody>
        <a:bodyPr wrap="none" rtlCol="0"/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 b="1" smtClean="0">
              <a:solidFill>
                <a:schemeClr val="tx1"/>
              </a:solidFill>
            </a:rPr>
            <a:t>с/х назначения</a:t>
          </a:r>
          <a:endParaRPr lang="ru-RU" sz="1200" b="1">
            <a:solidFill>
              <a:schemeClr val="tx1"/>
            </a:solidFill>
          </a:endParaRPr>
        </a:p>
      </cdr:txBody>
    </cdr:sp>
  </cdr:relSizeAnchor>
  <cdr:relSizeAnchor>
    <cdr:from>
      <cdr:x>0.54042</cdr:x>
      <cdr:y>0</cdr:y>
    </cdr:from>
    <cdr:to>
      <cdr:x>0.95717</cdr:x>
      <cdr:y>0.26666</cdr:y>
    </cdr:to>
    <cdr:sp macro="" textlink="">
      <cdr:nvSpPr>
        <cdr:cNvPr id="5" name="TextBox 1"/>
        <cdr:cNvSpPr txBox="1"/>
      </cdr:nvSpPr>
      <cdr:spPr>
        <a:xfrm>
          <a:off x="1553972" y="0"/>
          <a:ext cx="1198372" cy="454533"/>
        </a:xfrm>
        <a:prstGeom prst="rect">
          <a:avLst/>
        </a:prstGeom>
      </cdr:spPr>
      <cdr:txBody>
        <a:bodyPr wrap="none" rtlCol="0"/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 b="1" smtClean="0">
              <a:solidFill>
                <a:schemeClr val="tx1"/>
              </a:solidFill>
            </a:rPr>
            <a:t>промышленности</a:t>
          </a:r>
          <a:endParaRPr lang="ru-RU" sz="1200" b="1">
            <a:solidFill>
              <a:schemeClr val="tx1"/>
            </a:solidFill>
          </a:endParaRPr>
        </a:p>
      </cdr:txBody>
    </cdr: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C20E13CF-AFF7-47E0-927D-AF313AEB778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384E762E-18D4-4529-AA62-26506FAFF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51293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384E762E-18D4-4529-AA62-26506FAFF7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384E762E-18D4-4529-AA62-26506FAFF7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/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pPr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defPPr/>
            <a:lvl1pPr>
              <a:defRPr sz="1500" b="0" i="0">
                <a:solidFill>
                  <a:srgbClr val="0066B3"/>
                </a:solidFill>
                <a:latin typeface="Arial"/>
                <a:cs typeface="Arial"/>
              </a:defRPr>
            </a:lvl1pPr>
          </a:lstStyle>
          <a:p>
            <a:pPr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defPPr/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defPPr/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defPPr/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k object 16"/>
          <p:cNvSpPr/>
          <p:nvPr/>
        </p:nvSpPr>
        <p:spPr>
          <a:xfrm>
            <a:off x="6350" y="666597"/>
            <a:ext cx="3839845" cy="39497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66597"/>
            <a:ext cx="3839845" cy="39497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/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pPr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51803" y="1772422"/>
            <a:ext cx="2420620" cy="392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>
              <a:defRPr sz="1850" b="1" i="0">
                <a:solidFill>
                  <a:srgbClr val="0066B3"/>
                </a:solidFill>
                <a:latin typeface="Arial"/>
                <a:cs typeface="Arial"/>
              </a:defRPr>
            </a:lvl1pPr>
          </a:lstStyle>
          <a:p>
            <a:pPr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>
              <a:defRPr/>
            </a:lvl1pPr>
          </a:lstStyle>
          <a:p>
            <a:pPr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defPPr/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defPPr/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defPPr/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k object 16"/>
          <p:cNvSpPr/>
          <p:nvPr/>
        </p:nvSpPr>
        <p:spPr>
          <a:xfrm>
            <a:off x="13804" y="601967"/>
            <a:ext cx="7871459" cy="394970"/>
          </a:xfrm>
          <a:custGeom>
            <a:rect l="l" t="t" r="r" b="b"/>
            <a:pathLst>
              <a:path w="7871459" h="394969">
                <a:moveTo>
                  <a:pt x="0" y="394817"/>
                </a:moveTo>
                <a:lnTo>
                  <a:pt x="7871294" y="394817"/>
                </a:lnTo>
                <a:lnTo>
                  <a:pt x="7871294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804" y="601967"/>
            <a:ext cx="7871459" cy="394970"/>
          </a:xfrm>
          <a:custGeom>
            <a:rect l="l" t="t" r="r" b="b"/>
            <a:pathLst>
              <a:path w="7871459" h="394969">
                <a:moveTo>
                  <a:pt x="0" y="394817"/>
                </a:moveTo>
                <a:lnTo>
                  <a:pt x="7871294" y="394817"/>
                </a:lnTo>
                <a:lnTo>
                  <a:pt x="7871294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pPr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defPPr/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defPPr/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defPPr/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defPPr/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defPPr/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defPPr/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68514AD0-6F28-4B66-A20D-7A814EE31D2A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BC294CB6-2266-46A0-A631-92E94AFB4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245" y="1278733"/>
            <a:ext cx="7737508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pPr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163" y="2145018"/>
            <a:ext cx="7417434" cy="4338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>
              <a:defRPr sz="1500" b="0" i="0">
                <a:solidFill>
                  <a:srgbClr val="0066B3"/>
                </a:solidFill>
                <a:latin typeface="Arial"/>
                <a:cs typeface="Arial"/>
              </a:defRPr>
            </a:lvl1pPr>
          </a:lstStyle>
          <a:p>
            <a:pPr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defPPr/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defPPr/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png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7.jpeg" /><Relationship Id="rId4" Type="http://schemas.openxmlformats.org/officeDocument/2006/relationships/image" Target="../media/image38.png" /><Relationship Id="rId5" Type="http://schemas.openxmlformats.org/officeDocument/2006/relationships/image" Target="../media/image3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51.png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Relationship Id="rId6" Type="http://schemas.openxmlformats.org/officeDocument/2006/relationships/image" Target="../media/image47.jpeg" /><Relationship Id="rId7" Type="http://schemas.openxmlformats.org/officeDocument/2006/relationships/image" Target="../media/image48.jpeg" /><Relationship Id="rId8" Type="http://schemas.openxmlformats.org/officeDocument/2006/relationships/image" Target="../media/image49.png" /><Relationship Id="rId9" Type="http://schemas.openxmlformats.org/officeDocument/2006/relationships/image" Target="../media/image5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pn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Relationship Id="rId5" Type="http://schemas.openxmlformats.org/officeDocument/2006/relationships/image" Target="../media/image55.png" /><Relationship Id="rId6" Type="http://schemas.openxmlformats.org/officeDocument/2006/relationships/image" Target="../media/image56.jpeg" /><Relationship Id="rId7" Type="http://schemas.openxmlformats.org/officeDocument/2006/relationships/image" Target="../media/image5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jpeg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Relationship Id="rId5" Type="http://schemas.openxmlformats.org/officeDocument/2006/relationships/image" Target="../media/image61.jpeg" /><Relationship Id="rId6" Type="http://schemas.openxmlformats.org/officeDocument/2006/relationships/image" Target="../media/image62.jpeg" /><Relationship Id="rId7" Type="http://schemas.openxmlformats.org/officeDocument/2006/relationships/image" Target="../media/image6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4.png" /><Relationship Id="rId3" Type="http://schemas.openxmlformats.org/officeDocument/2006/relationships/image" Target="../media/image65.png" /><Relationship Id="rId4" Type="http://schemas.openxmlformats.org/officeDocument/2006/relationships/image" Target="../media/image6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1.jpeg" /><Relationship Id="rId3" Type="http://schemas.openxmlformats.org/officeDocument/2006/relationships/image" Target="../media/image7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3.jpeg" /><Relationship Id="rId3" Type="http://schemas.openxmlformats.org/officeDocument/2006/relationships/image" Target="../media/image7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5.jpeg" /><Relationship Id="rId3" Type="http://schemas.openxmlformats.org/officeDocument/2006/relationships/image" Target="../media/image7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7.jpeg" /><Relationship Id="rId3" Type="http://schemas.openxmlformats.org/officeDocument/2006/relationships/image" Target="../media/image7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9.jpeg" /><Relationship Id="rId3" Type="http://schemas.openxmlformats.org/officeDocument/2006/relationships/image" Target="../media/image80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1.jpeg" /><Relationship Id="rId3" Type="http://schemas.openxmlformats.org/officeDocument/2006/relationships/image" Target="../media/image8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3.jpeg" /><Relationship Id="rId3" Type="http://schemas.openxmlformats.org/officeDocument/2006/relationships/image" Target="../media/image8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5.jpeg" /><Relationship Id="rId3" Type="http://schemas.openxmlformats.org/officeDocument/2006/relationships/image" Target="../media/image8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7.jpeg" /><Relationship Id="rId3" Type="http://schemas.openxmlformats.org/officeDocument/2006/relationships/image" Target="../media/image88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9.jpeg" /><Relationship Id="rId3" Type="http://schemas.openxmlformats.org/officeDocument/2006/relationships/image" Target="../media/image90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1.jpeg" /><Relationship Id="rId3" Type="http://schemas.openxmlformats.org/officeDocument/2006/relationships/image" Target="../media/image9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png" /><Relationship Id="rId4" Type="http://schemas.openxmlformats.org/officeDocument/2006/relationships/image" Target="../media/image7.jpeg" /><Relationship Id="rId5" Type="http://schemas.openxmlformats.org/officeDocument/2006/relationships/image" Target="../media/image8.png" /><Relationship Id="rId6" Type="http://schemas.openxmlformats.org/officeDocument/2006/relationships/image" Target="../media/image9.jpeg" /><Relationship Id="rId7" Type="http://schemas.openxmlformats.org/officeDocument/2006/relationships/chart" Target="../charts/chart1.xml" /><Relationship Id="rId8" Type="http://schemas.openxmlformats.org/officeDocument/2006/relationships/chart" Target="../charts/char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3.jpeg" /><Relationship Id="rId3" Type="http://schemas.openxmlformats.org/officeDocument/2006/relationships/image" Target="../media/image9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5.jpeg" /><Relationship Id="rId3" Type="http://schemas.openxmlformats.org/officeDocument/2006/relationships/image" Target="../media/image9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7.jpeg" /><Relationship Id="rId3" Type="http://schemas.openxmlformats.org/officeDocument/2006/relationships/image" Target="../media/image98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jpeg" /><Relationship Id="rId3" Type="http://schemas.openxmlformats.org/officeDocument/2006/relationships/image" Target="../media/image100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1.jpeg" /><Relationship Id="rId3" Type="http://schemas.openxmlformats.org/officeDocument/2006/relationships/image" Target="../media/image102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3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4.jpeg" /><Relationship Id="rId3" Type="http://schemas.openxmlformats.org/officeDocument/2006/relationships/image" Target="../media/image105.jpeg" /><Relationship Id="rId4" Type="http://schemas.openxmlformats.org/officeDocument/2006/relationships/image" Target="../media/image106.jpeg" /><Relationship Id="rId5" Type="http://schemas.openxmlformats.org/officeDocument/2006/relationships/image" Target="../media/image107.jpeg" /><Relationship Id="rId6" Type="http://schemas.openxmlformats.org/officeDocument/2006/relationships/hyperlink" Target="http://investomsk.ru/" TargetMode="External" /><Relationship Id="rId7" Type="http://schemas.openxmlformats.org/officeDocument/2006/relationships/hyperlink" Target="http://tarsk.omskportal.ru/omsu/tarsk-3-52-254-1/otrasl/econom-raz/investic" TargetMode="Externa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png" /><Relationship Id="rId5" Type="http://schemas.openxmlformats.org/officeDocument/2006/relationships/image" Target="../media/image14.jpeg" /><Relationship Id="rId6" Type="http://schemas.openxmlformats.org/officeDocument/2006/relationships/image" Target="../media/image15.png" /><Relationship Id="rId7" Type="http://schemas.openxmlformats.org/officeDocument/2006/relationships/image" Target="../media/image1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Relationship Id="rId7" Type="http://schemas.openxmlformats.org/officeDocument/2006/relationships/image" Target="../media/image3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4953000"/>
            <a:ext cx="7838440" cy="8476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/>
          </a:lstStyle>
          <a:p>
            <a:pPr marL="2226945" algn="r">
              <a:lnSpc>
                <a:spcPct val="100000"/>
              </a:lnSpc>
              <a:spcBef>
                <a:spcPts val="130"/>
              </a:spcBef>
            </a:pPr>
            <a:r>
              <a:rPr lang="ru-RU" sz="1800" smtClean="0">
                <a:solidFill>
                  <a:srgbClr val="0066B3"/>
                </a:solidFill>
              </a:rPr>
              <a:t>ТАРСКИЙ МУНИЦИПАЛЬНЫЙ РАЙОН</a:t>
            </a:r>
            <a:r>
              <a:rPr lang="ru-RU" sz="1800" b="0" spc="80" smtClean="0">
                <a:solidFill>
                  <a:srgbClr val="0066B3"/>
                </a:solidFill>
                <a:latin typeface="Arial"/>
                <a:cs typeface="Arial"/>
              </a:rPr>
              <a:t>                                                 </a:t>
            </a:r>
            <a:br>
              <a:rPr lang="ru-RU" sz="1800" b="0" spc="80" smtClean="0">
                <a:solidFill>
                  <a:srgbClr val="0066B3"/>
                </a:solidFill>
                <a:latin typeface="Arial"/>
                <a:cs typeface="Arial"/>
              </a:rPr>
            </a:br>
            <a:br>
              <a:rPr lang="ru-RU" sz="1800" b="0" spc="80" smtClean="0">
                <a:solidFill>
                  <a:srgbClr val="0066B3"/>
                </a:solidFill>
                <a:latin typeface="Arial"/>
                <a:cs typeface="Arial"/>
              </a:rPr>
            </a:br>
            <a:r>
              <a:rPr lang="ru-RU" sz="1800" b="0" spc="80" smtClean="0">
                <a:solidFill>
                  <a:srgbClr val="0066B3"/>
                </a:solidFill>
                <a:latin typeface="Arial"/>
                <a:cs typeface="Arial"/>
              </a:rPr>
              <a:t>Инвестиционный профиль</a:t>
            </a:r>
            <a:endParaRPr sz="1800">
              <a:latin typeface="Arial"/>
              <a:cs typeface="Arial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905000" y="5334000"/>
            <a:ext cx="6858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41608"/>
            <a:ext cx="529113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51696"/>
            <a:ext cx="1239736" cy="13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523" y="776534"/>
            <a:ext cx="4115439" cy="377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2070101"/>
            <a:ext cx="1725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8750" y="383575"/>
            <a:ext cx="8985250" cy="39497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599" y="381000"/>
            <a:ext cx="876300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>
              <a:lnSpc>
                <a:spcPct val="100000"/>
              </a:lnSpc>
            </a:pPr>
            <a:r>
              <a:rPr lang="ru-RU" sz="2500" b="1" spc="-45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Ключевые организации на территории Тарского района</a:t>
            </a:r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425" y="2852936"/>
            <a:ext cx="3203575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«Гидротранссервис» – Тарский 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 </a:t>
            </a:r>
            <a:r>
              <a:rPr lang="ru-RU" sz="10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(производство тяжелого </a:t>
            </a:r>
            <a:r>
              <a:rPr lang="ru-RU" sz="10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бетона, поставка строительных материалов, добыча песка)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1" y="5948930"/>
            <a:ext cx="2895600" cy="623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«Дорожное ремонтно-строительное управление №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5" </a:t>
            </a:r>
            <a:r>
              <a:rPr lang="ru-RU" sz="10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(ремонт  автомобильных дорог)</a:t>
            </a:r>
            <a:endParaRPr lang="ru-RU" sz="10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7225" y="5948930"/>
            <a:ext cx="2743200" cy="623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Максимов Н.П.</a:t>
            </a:r>
          </a:p>
          <a:p>
            <a:pPr algn="ctr"/>
            <a:r>
              <a:rPr lang="ru-RU" sz="10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(изготовление тротуарной плитки, пеноблоков, кованых изделий) </a:t>
            </a:r>
          </a:p>
        </p:txBody>
      </p:sp>
      <p:sp>
        <p:nvSpPr>
          <p:cNvPr id="6148" name="AutoShape 4" descr="https://xn-----7kcbekeiftdh9amwkb4d2o.xn--p1ai/wp-content/uploads/2016/06/proizvodstvo-sy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48000" y="2852936"/>
            <a:ext cx="2819400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«Кнапп С.В.</a:t>
            </a:r>
          </a:p>
          <a:p>
            <a:pPr algn="ctr"/>
            <a:r>
              <a:rPr lang="ru-RU" sz="10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(осуществление пассажирских перевозок, автомастерская, автомойка)</a:t>
            </a:r>
            <a:endParaRPr lang="ru-RU" sz="10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2400" y="2852936"/>
            <a:ext cx="2743200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ОАО «Тарское АТП» </a:t>
            </a:r>
          </a:p>
          <a:p>
            <a:pPr algn="ctr"/>
            <a:r>
              <a:rPr lang="ru-RU" sz="10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(осуществление пассажирских перевозок)</a:t>
            </a:r>
            <a:endParaRPr lang="ru-RU" sz="10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AutoShape 12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6158" name="AutoShape 14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7"/>
          </p:nvPr>
        </p:nvSpPr>
        <p:spPr>
          <a:xfrm>
            <a:off x="6934200" y="6581001"/>
            <a:ext cx="2103120" cy="276999"/>
          </a:xfrm>
        </p:spPr>
        <p:txBody>
          <a:bodyPr/>
          <a:lstStyle>
            <a:defPPr/>
          </a:lstStyle>
          <a:p>
            <a:pPr/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24200" y="18288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80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72200" y="18288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80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8225" y="5942333"/>
            <a:ext cx="2743200" cy="629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Скиллер В.А.</a:t>
            </a:r>
          </a:p>
          <a:p>
            <a:pPr algn="ctr"/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(поставка сжиженного баллонного газа населению, газовая АЗС, услуги общественного питания) </a:t>
            </a:r>
          </a:p>
        </p:txBody>
      </p:sp>
      <p:pic>
        <p:nvPicPr>
          <p:cNvPr id="3" name="Picture 2" descr="\\server\Косенко Е.Е\Рыбьякова\фото\17.09.2020\DSCN8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4" r="8237"/>
          <a:stretch>
            <a:fillRect/>
          </a:stretch>
        </p:blipFill>
        <p:spPr bwMode="auto">
          <a:xfrm>
            <a:off x="6118225" y="890039"/>
            <a:ext cx="2886075" cy="1877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\\server\Косенко Е.Е\Рыбьякова\фото\17.09.2020\DSCN8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 b="18520"/>
          <a:stretch>
            <a:fillRect/>
          </a:stretch>
        </p:blipFill>
        <p:spPr bwMode="auto">
          <a:xfrm>
            <a:off x="152400" y="890346"/>
            <a:ext cx="2743200" cy="189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C:\Users\Елена\Downloads\2023-04-05_15-45-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3612" b="9366"/>
          <a:stretch>
            <a:fillRect/>
          </a:stretch>
        </p:blipFill>
        <p:spPr bwMode="auto">
          <a:xfrm>
            <a:off x="3051175" y="890346"/>
            <a:ext cx="2889250" cy="1877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5006" r="12232" b="9896"/>
          <a:stretch>
            <a:fillRect/>
          </a:stretch>
        </p:blipFill>
        <p:spPr bwMode="auto">
          <a:xfrm>
            <a:off x="199337" y="4005064"/>
            <a:ext cx="2801728" cy="187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C:\Users\Елена\Desktop\maxres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/>
          <a:stretch>
            <a:fillRect/>
          </a:stretch>
        </p:blipFill>
        <p:spPr bwMode="auto">
          <a:xfrm>
            <a:off x="3249345" y="4001580"/>
            <a:ext cx="2691080" cy="1876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Елена\Downloads\WhatsApp Image 2023-04-05 at 18.03.07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074" y="4000504"/>
            <a:ext cx="2529439" cy="1897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046818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Прямоугольник 26"/>
          <p:cNvSpPr/>
          <p:nvPr/>
        </p:nvSpPr>
        <p:spPr>
          <a:xfrm>
            <a:off x="251322" y="4114800"/>
            <a:ext cx="280858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торгово-офисных зданий</a:t>
            </a: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7"/>
          </p:nvPr>
        </p:nvSpPr>
        <p:spPr/>
        <p:txBody>
          <a:bodyPr/>
          <a:lstStyle>
            <a:defPPr/>
          </a:lstStyle>
          <a:p>
            <a:pPr/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6" name="object 31"/>
          <p:cNvSpPr txBox="1"/>
          <p:nvPr/>
        </p:nvSpPr>
        <p:spPr>
          <a:xfrm>
            <a:off x="38100" y="454625"/>
            <a:ext cx="88392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b="1" spc="-45" smtClean="0">
                <a:solidFill>
                  <a:srgbClr val="FFFFFF"/>
                </a:solidFill>
                <a:latin typeface="Arial"/>
                <a:cs typeface="Arial"/>
              </a:rPr>
              <a:t>Нефтехимическая промышленность: предприятия</a:t>
            </a:r>
            <a:endParaRPr sz="2500">
              <a:latin typeface="Arial"/>
              <a:cs typeface="Arial"/>
            </a:endParaRPr>
          </a:p>
        </p:txBody>
      </p:sp>
      <p:sp>
        <p:nvSpPr>
          <p:cNvPr id="47" name="object 2"/>
          <p:cNvSpPr/>
          <p:nvPr/>
        </p:nvSpPr>
        <p:spPr>
          <a:xfrm>
            <a:off x="152400" y="457200"/>
            <a:ext cx="8991600" cy="39497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48" name="object 31"/>
          <p:cNvSpPr txBox="1"/>
          <p:nvPr/>
        </p:nvSpPr>
        <p:spPr>
          <a:xfrm>
            <a:off x="228600" y="457200"/>
            <a:ext cx="88392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b="1" spc="-45" smtClean="0">
                <a:solidFill>
                  <a:srgbClr val="FFFFFF"/>
                </a:solidFill>
                <a:latin typeface="Arial"/>
                <a:cs typeface="Arial"/>
              </a:rPr>
              <a:t>Реализованные инвестиционные проекты</a:t>
            </a:r>
            <a:endParaRPr sz="2500">
              <a:latin typeface="Arial"/>
              <a:cs typeface="Arial"/>
            </a:endParaRPr>
          </a:p>
        </p:txBody>
      </p:sp>
      <p:sp>
        <p:nvSpPr>
          <p:cNvPr id="52" name="object 10"/>
          <p:cNvSpPr txBox="1"/>
          <p:nvPr/>
        </p:nvSpPr>
        <p:spPr>
          <a:xfrm>
            <a:off x="714348" y="1571612"/>
            <a:ext cx="1736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/>
          </a:lstStyle>
          <a:p>
            <a:pPr algn="ctr">
              <a:lnSpc>
                <a:spcPts val="1150"/>
              </a:lnSpc>
            </a:pPr>
            <a:r>
              <a:rPr lang="ru-RU" sz="1100" b="1" spc="3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85 млн. руб.</a:t>
            </a:r>
            <a:endParaRPr sz="1600" b="1" baseline="2415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57224" y="1500174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09550" y="4648200"/>
            <a:ext cx="289212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050" smtClean="0">
                <a:latin typeface="Arial" pitchFamily="34" charset="0"/>
                <a:cs typeface="Arial" pitchFamily="34" charset="0"/>
              </a:rPr>
              <a:t>Строительство и реконструкция коммерческой недвижимости: в 2022 году введено в эксплуатацию 3 объекта общей площадью 940,2 кв.м.</a:t>
            </a:r>
            <a:endParaRPr lang="ru-RU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14073" y="4081743"/>
            <a:ext cx="2438400" cy="523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Муткова Ж. 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4643446"/>
            <a:ext cx="2665265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050" smtClean="0">
                <a:latin typeface="Arial" pitchFamily="34" charset="0"/>
                <a:cs typeface="Arial" pitchFamily="34" charset="0"/>
              </a:rPr>
              <a:t>Организация цеха по производству </a:t>
            </a:r>
            <a:r>
              <a:rPr lang="ru-RU" sz="1050">
                <a:latin typeface="Arial" pitchFamily="34" charset="0"/>
                <a:cs typeface="Arial" pitchFamily="34" charset="0"/>
              </a:rPr>
              <a:t>быстрозамороженных полуфабрикатов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29058" y="1500174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30" name="object 10"/>
          <p:cNvSpPr txBox="1"/>
          <p:nvPr/>
        </p:nvSpPr>
        <p:spPr>
          <a:xfrm>
            <a:off x="4000496" y="1571612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/>
          </a:lstStyle>
          <a:p>
            <a:pPr algn="ctr">
              <a:lnSpc>
                <a:spcPts val="1150"/>
              </a:lnSpc>
            </a:pPr>
            <a:r>
              <a:rPr lang="ru-RU" sz="1100" b="1" spc="3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100" b="1" spc="3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млн. руб.</a:t>
            </a:r>
            <a:endParaRPr sz="1600" b="1" baseline="2415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Елена\Desktop\V8Y56AlUT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98" y="2071678"/>
            <a:ext cx="2706145" cy="1752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Прямоугольник 36"/>
          <p:cNvSpPr/>
          <p:nvPr/>
        </p:nvSpPr>
        <p:spPr>
          <a:xfrm>
            <a:off x="6142579" y="4058394"/>
            <a:ext cx="2438400" cy="523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Газарян С.А.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61629" y="4648383"/>
            <a:ext cx="266526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050">
                <a:latin typeface="Arial" pitchFamily="34" charset="0"/>
                <a:cs typeface="Arial" pitchFamily="34" charset="0"/>
              </a:rPr>
              <a:t>Реконструкция </a:t>
            </a:r>
            <a:r>
              <a:rPr lang="ru-RU" sz="1050" smtClean="0">
                <a:latin typeface="Arial" pitchFamily="34" charset="0"/>
                <a:cs typeface="Arial" pitchFamily="34" charset="0"/>
              </a:rPr>
              <a:t>объекта культурно-исторического наследия. Открытие ресторана «Жемчужина» в историческом центре города Тара</a:t>
            </a:r>
            <a:endParaRPr lang="ru-RU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86578" y="1500174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40" name="object 10"/>
          <p:cNvSpPr txBox="1"/>
          <p:nvPr/>
        </p:nvSpPr>
        <p:spPr>
          <a:xfrm>
            <a:off x="6858016" y="1571612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/>
          </a:lstStyle>
          <a:p>
            <a:pPr algn="ctr">
              <a:lnSpc>
                <a:spcPts val="1150"/>
              </a:lnSpc>
            </a:pPr>
            <a:r>
              <a:rPr lang="ru-RU" sz="1100" b="1" spc="3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млн. руб.</a:t>
            </a:r>
            <a:endParaRPr sz="1600" b="1" baseline="2415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1928802"/>
            <a:ext cx="259080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34532"/>
          <a:stretch>
            <a:fillRect/>
          </a:stretch>
        </p:blipFill>
        <p:spPr bwMode="auto">
          <a:xfrm>
            <a:off x="3429001" y="2076825"/>
            <a:ext cx="2345472" cy="1780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Елена\Downloads\WhatsApp Image 2022-02-08 at 10.38.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3"/>
          <a:stretch>
            <a:fillRect/>
          </a:stretch>
        </p:blipFill>
        <p:spPr bwMode="auto">
          <a:xfrm>
            <a:off x="395536" y="1759896"/>
            <a:ext cx="2057400" cy="2137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36" y="1785926"/>
            <a:ext cx="2691439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Прямоугольник 16"/>
          <p:cNvSpPr/>
          <p:nvPr/>
        </p:nvSpPr>
        <p:spPr>
          <a:xfrm>
            <a:off x="6220592" y="4005064"/>
            <a:ext cx="2743200" cy="523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ИП Моторин А.О.</a:t>
            </a: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7"/>
          </p:nvPr>
        </p:nvSpPr>
        <p:spPr/>
        <p:txBody>
          <a:bodyPr/>
          <a:lstStyle>
            <a:defPPr/>
          </a:lstStyle>
          <a:p>
            <a:pPr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object 31"/>
          <p:cNvSpPr txBox="1"/>
          <p:nvPr/>
        </p:nvSpPr>
        <p:spPr>
          <a:xfrm>
            <a:off x="38100" y="454625"/>
            <a:ext cx="88392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spcBef>
                <a:spcPts val="100"/>
              </a:spcBef>
            </a:pPr>
            <a:r>
              <a:rPr lang="ru-RU" sz="2500" b="1" spc="-45" smtClean="0">
                <a:solidFill>
                  <a:srgbClr val="FFFFFF"/>
                </a:solidFill>
                <a:latin typeface="Arial"/>
                <a:cs typeface="Arial"/>
              </a:rPr>
              <a:t>Нефтехимическая промышленность: предприятия</a:t>
            </a:r>
            <a:endParaRPr sz="2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2"/>
          <p:cNvSpPr/>
          <p:nvPr/>
        </p:nvSpPr>
        <p:spPr>
          <a:xfrm>
            <a:off x="152400" y="457200"/>
            <a:ext cx="8991600" cy="39497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>
              <a:solidFill>
                <a:prstClr val="black"/>
              </a:solidFill>
            </a:endParaRPr>
          </a:p>
        </p:txBody>
      </p:sp>
      <p:sp>
        <p:nvSpPr>
          <p:cNvPr id="48" name="object 31"/>
          <p:cNvSpPr txBox="1"/>
          <p:nvPr/>
        </p:nvSpPr>
        <p:spPr>
          <a:xfrm>
            <a:off x="228600" y="457200"/>
            <a:ext cx="88392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spcBef>
                <a:spcPts val="100"/>
              </a:spcBef>
            </a:pPr>
            <a:r>
              <a:rPr lang="ru-RU" sz="2500" b="1" spc="-45" smtClean="0">
                <a:solidFill>
                  <a:srgbClr val="FFFFFF"/>
                </a:solidFill>
                <a:latin typeface="Arial"/>
                <a:cs typeface="Arial"/>
              </a:rPr>
              <a:t>Реализованные инвестиционные проекты</a:t>
            </a:r>
            <a:endParaRPr sz="2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" name="object 10"/>
          <p:cNvSpPr txBox="1"/>
          <p:nvPr/>
        </p:nvSpPr>
        <p:spPr>
          <a:xfrm>
            <a:off x="6786578" y="1428736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/>
          </a:lstStyle>
          <a:p>
            <a:pPr algn="ctr">
              <a:lnSpc>
                <a:spcPts val="1150"/>
              </a:lnSpc>
            </a:pPr>
            <a:r>
              <a:rPr lang="ru-RU" sz="1100" b="1" spc="3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млн. руб.</a:t>
            </a:r>
            <a:endParaRPr sz="1600" b="1" baseline="2415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15140" y="1357298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60747" y="4576567"/>
            <a:ext cx="2862889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05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Цех по производству пива</a:t>
            </a:r>
          </a:p>
          <a:p>
            <a:pPr algn="ctr"/>
            <a:r>
              <a:rPr lang="ru-RU" sz="105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мощностью 192 тонны в год</a:t>
            </a:r>
            <a:endParaRPr lang="ru-RU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8600" y="4005064"/>
            <a:ext cx="2438400" cy="523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ООО «Новые дороги»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6200" y="4552845"/>
            <a:ext cx="2743200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05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Строительство асфальтобетонной установки мощностью 105 тонн/час</a:t>
            </a:r>
            <a:endParaRPr lang="ru-RU" sz="10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1472" y="1357298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42910" y="1428736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/>
          </a:lstStyle>
          <a:p>
            <a:pPr algn="ctr">
              <a:lnSpc>
                <a:spcPts val="1150"/>
              </a:lnSpc>
            </a:pPr>
            <a:r>
              <a:rPr lang="ru-RU" sz="1100" b="1" spc="3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 млн. руб.</a:t>
            </a:r>
            <a:endParaRPr sz="1600" b="1" baseline="2415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1802" y="1714488"/>
            <a:ext cx="287178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021806" y="4005064"/>
            <a:ext cx="2743200" cy="523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«Арт Ремстрой"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021806" y="4652872"/>
            <a:ext cx="2743200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050">
                <a:latin typeface="Arial" pitchFamily="34" charset="0"/>
                <a:cs typeface="Arial" pitchFamily="34" charset="0"/>
              </a:rPr>
              <a:t>Строительство асфальтобетонной </a:t>
            </a:r>
            <a:r>
              <a:rPr lang="ru-RU" sz="1050" smtClean="0">
                <a:latin typeface="Arial" pitchFamily="34" charset="0"/>
                <a:cs typeface="Arial" pitchFamily="34" charset="0"/>
              </a:rPr>
              <a:t>установки</a:t>
            </a:r>
            <a:endParaRPr lang="ru-RU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00496" y="1357298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43" name="object 10"/>
          <p:cNvSpPr txBox="1"/>
          <p:nvPr/>
        </p:nvSpPr>
        <p:spPr>
          <a:xfrm>
            <a:off x="4143372" y="1428736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/>
          </a:lstStyle>
          <a:p>
            <a:pPr algn="ctr">
              <a:lnSpc>
                <a:spcPts val="1150"/>
              </a:lnSpc>
            </a:pPr>
            <a:r>
              <a:rPr lang="ru-RU" sz="1150" b="1" spc="3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млн. руб</a:t>
            </a:r>
            <a:r>
              <a:rPr lang="ru-RU" sz="1150" spc="3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6009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7"/>
          <p:cNvSpPr/>
          <p:nvPr/>
        </p:nvSpPr>
        <p:spPr>
          <a:xfrm>
            <a:off x="0" y="152400"/>
            <a:ext cx="6885940" cy="382270"/>
          </a:xfrm>
          <a:custGeom>
            <a:rect l="l" t="t" r="r" b="b"/>
            <a:pathLst>
              <a:path w="6885940" h="382269">
                <a:moveTo>
                  <a:pt x="0" y="382270"/>
                </a:moveTo>
                <a:lnTo>
                  <a:pt x="6885762" y="382270"/>
                </a:lnTo>
                <a:lnTo>
                  <a:pt x="6885762" y="0"/>
                </a:lnTo>
                <a:lnTo>
                  <a:pt x="0" y="0"/>
                </a:lnTo>
                <a:lnTo>
                  <a:pt x="0" y="38227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2599" y="165947"/>
            <a:ext cx="64471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0">
                <a:solidFill>
                  <a:srgbClr val="FFFFFF"/>
                </a:solidFill>
              </a:rPr>
              <a:t>Перспективные </a:t>
            </a:r>
            <a:r>
              <a:rPr sz="1900" spc="5">
                <a:solidFill>
                  <a:srgbClr val="FFFFFF"/>
                </a:solidFill>
              </a:rPr>
              <a:t>отрасли </a:t>
            </a:r>
            <a:r>
              <a:rPr lang="ru-RU" sz="1900" spc="30" smtClean="0">
                <a:solidFill>
                  <a:srgbClr val="FFFFFF"/>
                </a:solidFill>
              </a:rPr>
              <a:t>инвестирования</a:t>
            </a:r>
            <a:endParaRPr sz="1900"/>
          </a:p>
        </p:txBody>
      </p:sp>
      <p:sp>
        <p:nvSpPr>
          <p:cNvPr id="13" name="object 13"/>
          <p:cNvSpPr/>
          <p:nvPr/>
        </p:nvSpPr>
        <p:spPr>
          <a:xfrm>
            <a:off x="228599" y="2494307"/>
            <a:ext cx="1602806" cy="1493898"/>
          </a:xfrm>
          <a:custGeom>
            <a:rect l="l" t="t" r="r" b="b"/>
            <a:pathLst>
              <a:path w="1595120" h="1595120">
                <a:moveTo>
                  <a:pt x="797306" y="0"/>
                </a:moveTo>
                <a:lnTo>
                  <a:pt x="748736" y="1455"/>
                </a:lnTo>
                <a:lnTo>
                  <a:pt x="700937" y="5764"/>
                </a:lnTo>
                <a:lnTo>
                  <a:pt x="653990" y="12845"/>
                </a:lnTo>
                <a:lnTo>
                  <a:pt x="607980" y="22613"/>
                </a:lnTo>
                <a:lnTo>
                  <a:pt x="562989" y="34986"/>
                </a:lnTo>
                <a:lnTo>
                  <a:pt x="519102" y="49880"/>
                </a:lnTo>
                <a:lnTo>
                  <a:pt x="476401" y="67211"/>
                </a:lnTo>
                <a:lnTo>
                  <a:pt x="434970" y="86897"/>
                </a:lnTo>
                <a:lnTo>
                  <a:pt x="394892" y="108853"/>
                </a:lnTo>
                <a:lnTo>
                  <a:pt x="356252" y="132997"/>
                </a:lnTo>
                <a:lnTo>
                  <a:pt x="319131" y="159244"/>
                </a:lnTo>
                <a:lnTo>
                  <a:pt x="283614" y="187512"/>
                </a:lnTo>
                <a:lnTo>
                  <a:pt x="249784" y="217718"/>
                </a:lnTo>
                <a:lnTo>
                  <a:pt x="217724" y="249777"/>
                </a:lnTo>
                <a:lnTo>
                  <a:pt x="187518" y="283606"/>
                </a:lnTo>
                <a:lnTo>
                  <a:pt x="159249" y="319123"/>
                </a:lnTo>
                <a:lnTo>
                  <a:pt x="133001" y="356243"/>
                </a:lnTo>
                <a:lnTo>
                  <a:pt x="108856" y="394883"/>
                </a:lnTo>
                <a:lnTo>
                  <a:pt x="86900" y="434960"/>
                </a:lnTo>
                <a:lnTo>
                  <a:pt x="67213" y="476390"/>
                </a:lnTo>
                <a:lnTo>
                  <a:pt x="49882" y="519091"/>
                </a:lnTo>
                <a:lnTo>
                  <a:pt x="34987" y="562978"/>
                </a:lnTo>
                <a:lnTo>
                  <a:pt x="22614" y="607968"/>
                </a:lnTo>
                <a:lnTo>
                  <a:pt x="12845" y="653978"/>
                </a:lnTo>
                <a:lnTo>
                  <a:pt x="5764" y="700924"/>
                </a:lnTo>
                <a:lnTo>
                  <a:pt x="1455" y="748724"/>
                </a:lnTo>
                <a:lnTo>
                  <a:pt x="0" y="797293"/>
                </a:lnTo>
                <a:lnTo>
                  <a:pt x="1455" y="845862"/>
                </a:lnTo>
                <a:lnTo>
                  <a:pt x="5764" y="893661"/>
                </a:lnTo>
                <a:lnTo>
                  <a:pt x="12845" y="940608"/>
                </a:lnTo>
                <a:lnTo>
                  <a:pt x="22614" y="986618"/>
                </a:lnTo>
                <a:lnTo>
                  <a:pt x="34987" y="1031609"/>
                </a:lnTo>
                <a:lnTo>
                  <a:pt x="49882" y="1075496"/>
                </a:lnTo>
                <a:lnTo>
                  <a:pt x="67213" y="1118197"/>
                </a:lnTo>
                <a:lnTo>
                  <a:pt x="86900" y="1159628"/>
                </a:lnTo>
                <a:lnTo>
                  <a:pt x="108856" y="1199706"/>
                </a:lnTo>
                <a:lnTo>
                  <a:pt x="133001" y="1238347"/>
                </a:lnTo>
                <a:lnTo>
                  <a:pt x="159249" y="1275467"/>
                </a:lnTo>
                <a:lnTo>
                  <a:pt x="187518" y="1310985"/>
                </a:lnTo>
                <a:lnTo>
                  <a:pt x="217724" y="1344815"/>
                </a:lnTo>
                <a:lnTo>
                  <a:pt x="249784" y="1376875"/>
                </a:lnTo>
                <a:lnTo>
                  <a:pt x="283614" y="1407081"/>
                </a:lnTo>
                <a:lnTo>
                  <a:pt x="319131" y="1435349"/>
                </a:lnTo>
                <a:lnTo>
                  <a:pt x="356252" y="1461598"/>
                </a:lnTo>
                <a:lnTo>
                  <a:pt x="394892" y="1485742"/>
                </a:lnTo>
                <a:lnTo>
                  <a:pt x="434970" y="1507699"/>
                </a:lnTo>
                <a:lnTo>
                  <a:pt x="476401" y="1527385"/>
                </a:lnTo>
                <a:lnTo>
                  <a:pt x="519102" y="1544717"/>
                </a:lnTo>
                <a:lnTo>
                  <a:pt x="562989" y="1559611"/>
                </a:lnTo>
                <a:lnTo>
                  <a:pt x="607980" y="1571984"/>
                </a:lnTo>
                <a:lnTo>
                  <a:pt x="653990" y="1581753"/>
                </a:lnTo>
                <a:lnTo>
                  <a:pt x="700937" y="1588834"/>
                </a:lnTo>
                <a:lnTo>
                  <a:pt x="748736" y="1593144"/>
                </a:lnTo>
                <a:lnTo>
                  <a:pt x="797306" y="1594599"/>
                </a:lnTo>
                <a:lnTo>
                  <a:pt x="845875" y="1593144"/>
                </a:lnTo>
                <a:lnTo>
                  <a:pt x="893674" y="1588834"/>
                </a:lnTo>
                <a:lnTo>
                  <a:pt x="940621" y="1581753"/>
                </a:lnTo>
                <a:lnTo>
                  <a:pt x="986631" y="1571984"/>
                </a:lnTo>
                <a:lnTo>
                  <a:pt x="1031622" y="1559611"/>
                </a:lnTo>
                <a:lnTo>
                  <a:pt x="1075509" y="1544717"/>
                </a:lnTo>
                <a:lnTo>
                  <a:pt x="1118210" y="1527385"/>
                </a:lnTo>
                <a:lnTo>
                  <a:pt x="1159641" y="1507699"/>
                </a:lnTo>
                <a:lnTo>
                  <a:pt x="1199719" y="1485742"/>
                </a:lnTo>
                <a:lnTo>
                  <a:pt x="1238359" y="1461598"/>
                </a:lnTo>
                <a:lnTo>
                  <a:pt x="1275480" y="1435349"/>
                </a:lnTo>
                <a:lnTo>
                  <a:pt x="1310997" y="1407081"/>
                </a:lnTo>
                <a:lnTo>
                  <a:pt x="1344827" y="1376875"/>
                </a:lnTo>
                <a:lnTo>
                  <a:pt x="1376887" y="1344815"/>
                </a:lnTo>
                <a:lnTo>
                  <a:pt x="1407093" y="1310985"/>
                </a:lnTo>
                <a:lnTo>
                  <a:pt x="1435362" y="1275467"/>
                </a:lnTo>
                <a:lnTo>
                  <a:pt x="1461610" y="1238347"/>
                </a:lnTo>
                <a:lnTo>
                  <a:pt x="1485755" y="1199706"/>
                </a:lnTo>
                <a:lnTo>
                  <a:pt x="1507711" y="1159628"/>
                </a:lnTo>
                <a:lnTo>
                  <a:pt x="1527398" y="1118197"/>
                </a:lnTo>
                <a:lnTo>
                  <a:pt x="1544729" y="1075496"/>
                </a:lnTo>
                <a:lnTo>
                  <a:pt x="1559624" y="1031609"/>
                </a:lnTo>
                <a:lnTo>
                  <a:pt x="1571997" y="986618"/>
                </a:lnTo>
                <a:lnTo>
                  <a:pt x="1581766" y="940608"/>
                </a:lnTo>
                <a:lnTo>
                  <a:pt x="1588847" y="893661"/>
                </a:lnTo>
                <a:lnTo>
                  <a:pt x="1593156" y="845862"/>
                </a:lnTo>
                <a:lnTo>
                  <a:pt x="1594612" y="797293"/>
                </a:lnTo>
                <a:lnTo>
                  <a:pt x="1593156" y="748724"/>
                </a:lnTo>
                <a:lnTo>
                  <a:pt x="1588847" y="700924"/>
                </a:lnTo>
                <a:lnTo>
                  <a:pt x="1581766" y="653978"/>
                </a:lnTo>
                <a:lnTo>
                  <a:pt x="1571997" y="607968"/>
                </a:lnTo>
                <a:lnTo>
                  <a:pt x="1559624" y="562978"/>
                </a:lnTo>
                <a:lnTo>
                  <a:pt x="1544729" y="519091"/>
                </a:lnTo>
                <a:lnTo>
                  <a:pt x="1527398" y="476390"/>
                </a:lnTo>
                <a:lnTo>
                  <a:pt x="1507711" y="434960"/>
                </a:lnTo>
                <a:lnTo>
                  <a:pt x="1485755" y="394883"/>
                </a:lnTo>
                <a:lnTo>
                  <a:pt x="1461610" y="356243"/>
                </a:lnTo>
                <a:lnTo>
                  <a:pt x="1435362" y="319123"/>
                </a:lnTo>
                <a:lnTo>
                  <a:pt x="1407093" y="283606"/>
                </a:lnTo>
                <a:lnTo>
                  <a:pt x="1376887" y="249777"/>
                </a:lnTo>
                <a:lnTo>
                  <a:pt x="1344827" y="217718"/>
                </a:lnTo>
                <a:lnTo>
                  <a:pt x="1310997" y="187512"/>
                </a:lnTo>
                <a:lnTo>
                  <a:pt x="1275480" y="159244"/>
                </a:lnTo>
                <a:lnTo>
                  <a:pt x="1238359" y="132997"/>
                </a:lnTo>
                <a:lnTo>
                  <a:pt x="1199719" y="108853"/>
                </a:lnTo>
                <a:lnTo>
                  <a:pt x="1159641" y="86897"/>
                </a:lnTo>
                <a:lnTo>
                  <a:pt x="1118210" y="67211"/>
                </a:lnTo>
                <a:lnTo>
                  <a:pt x="1075509" y="49880"/>
                </a:lnTo>
                <a:lnTo>
                  <a:pt x="1031622" y="34986"/>
                </a:lnTo>
                <a:lnTo>
                  <a:pt x="986631" y="22613"/>
                </a:lnTo>
                <a:lnTo>
                  <a:pt x="940621" y="12845"/>
                </a:lnTo>
                <a:lnTo>
                  <a:pt x="893674" y="5764"/>
                </a:lnTo>
                <a:lnTo>
                  <a:pt x="845875" y="1455"/>
                </a:lnTo>
                <a:lnTo>
                  <a:pt x="79730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399" y="696730"/>
            <a:ext cx="1595120" cy="1595120"/>
          </a:xfrm>
          <a:custGeom>
            <a:rect l="l" t="t" r="r" b="b"/>
            <a:pathLst>
              <a:path w="1595120" h="1595120">
                <a:moveTo>
                  <a:pt x="797305" y="0"/>
                </a:moveTo>
                <a:lnTo>
                  <a:pt x="748736" y="1455"/>
                </a:lnTo>
                <a:lnTo>
                  <a:pt x="700937" y="5764"/>
                </a:lnTo>
                <a:lnTo>
                  <a:pt x="653990" y="12845"/>
                </a:lnTo>
                <a:lnTo>
                  <a:pt x="607980" y="22613"/>
                </a:lnTo>
                <a:lnTo>
                  <a:pt x="562989" y="34986"/>
                </a:lnTo>
                <a:lnTo>
                  <a:pt x="519102" y="49880"/>
                </a:lnTo>
                <a:lnTo>
                  <a:pt x="476401" y="67211"/>
                </a:lnTo>
                <a:lnTo>
                  <a:pt x="434970" y="86897"/>
                </a:lnTo>
                <a:lnTo>
                  <a:pt x="394892" y="108853"/>
                </a:lnTo>
                <a:lnTo>
                  <a:pt x="356252" y="132997"/>
                </a:lnTo>
                <a:lnTo>
                  <a:pt x="319131" y="159244"/>
                </a:lnTo>
                <a:lnTo>
                  <a:pt x="283614" y="187512"/>
                </a:lnTo>
                <a:lnTo>
                  <a:pt x="249784" y="217718"/>
                </a:lnTo>
                <a:lnTo>
                  <a:pt x="217724" y="249777"/>
                </a:lnTo>
                <a:lnTo>
                  <a:pt x="187518" y="283606"/>
                </a:lnTo>
                <a:lnTo>
                  <a:pt x="159249" y="319123"/>
                </a:lnTo>
                <a:lnTo>
                  <a:pt x="133001" y="356243"/>
                </a:lnTo>
                <a:lnTo>
                  <a:pt x="108856" y="394883"/>
                </a:lnTo>
                <a:lnTo>
                  <a:pt x="86900" y="434960"/>
                </a:lnTo>
                <a:lnTo>
                  <a:pt x="67213" y="476390"/>
                </a:lnTo>
                <a:lnTo>
                  <a:pt x="49882" y="519091"/>
                </a:lnTo>
                <a:lnTo>
                  <a:pt x="34987" y="562978"/>
                </a:lnTo>
                <a:lnTo>
                  <a:pt x="22614" y="607968"/>
                </a:lnTo>
                <a:lnTo>
                  <a:pt x="12845" y="653978"/>
                </a:lnTo>
                <a:lnTo>
                  <a:pt x="5764" y="700924"/>
                </a:lnTo>
                <a:lnTo>
                  <a:pt x="1455" y="748724"/>
                </a:lnTo>
                <a:lnTo>
                  <a:pt x="0" y="797293"/>
                </a:lnTo>
                <a:lnTo>
                  <a:pt x="1455" y="845863"/>
                </a:lnTo>
                <a:lnTo>
                  <a:pt x="5764" y="893664"/>
                </a:lnTo>
                <a:lnTo>
                  <a:pt x="12845" y="940611"/>
                </a:lnTo>
                <a:lnTo>
                  <a:pt x="22614" y="986623"/>
                </a:lnTo>
                <a:lnTo>
                  <a:pt x="34987" y="1031614"/>
                </a:lnTo>
                <a:lnTo>
                  <a:pt x="49882" y="1075502"/>
                </a:lnTo>
                <a:lnTo>
                  <a:pt x="67213" y="1118203"/>
                </a:lnTo>
                <a:lnTo>
                  <a:pt x="86900" y="1159634"/>
                </a:lnTo>
                <a:lnTo>
                  <a:pt x="108856" y="1199712"/>
                </a:lnTo>
                <a:lnTo>
                  <a:pt x="133001" y="1238352"/>
                </a:lnTo>
                <a:lnTo>
                  <a:pt x="159249" y="1275473"/>
                </a:lnTo>
                <a:lnTo>
                  <a:pt x="187518" y="1310990"/>
                </a:lnTo>
                <a:lnTo>
                  <a:pt x="217724" y="1344820"/>
                </a:lnTo>
                <a:lnTo>
                  <a:pt x="249784" y="1376879"/>
                </a:lnTo>
                <a:lnTo>
                  <a:pt x="283614" y="1407085"/>
                </a:lnTo>
                <a:lnTo>
                  <a:pt x="319131" y="1435353"/>
                </a:lnTo>
                <a:lnTo>
                  <a:pt x="356252" y="1461601"/>
                </a:lnTo>
                <a:lnTo>
                  <a:pt x="394892" y="1485745"/>
                </a:lnTo>
                <a:lnTo>
                  <a:pt x="434970" y="1507701"/>
                </a:lnTo>
                <a:lnTo>
                  <a:pt x="476401" y="1527387"/>
                </a:lnTo>
                <a:lnTo>
                  <a:pt x="519102" y="1544718"/>
                </a:lnTo>
                <a:lnTo>
                  <a:pt x="562989" y="1559612"/>
                </a:lnTo>
                <a:lnTo>
                  <a:pt x="607980" y="1571985"/>
                </a:lnTo>
                <a:lnTo>
                  <a:pt x="653990" y="1581753"/>
                </a:lnTo>
                <a:lnTo>
                  <a:pt x="700937" y="1588834"/>
                </a:lnTo>
                <a:lnTo>
                  <a:pt x="748736" y="1593144"/>
                </a:lnTo>
                <a:lnTo>
                  <a:pt x="797305" y="1594599"/>
                </a:lnTo>
                <a:lnTo>
                  <a:pt x="845875" y="1593144"/>
                </a:lnTo>
                <a:lnTo>
                  <a:pt x="893674" y="1588834"/>
                </a:lnTo>
                <a:lnTo>
                  <a:pt x="940620" y="1581753"/>
                </a:lnTo>
                <a:lnTo>
                  <a:pt x="986630" y="1571985"/>
                </a:lnTo>
                <a:lnTo>
                  <a:pt x="1031621" y="1559612"/>
                </a:lnTo>
                <a:lnTo>
                  <a:pt x="1075508" y="1544718"/>
                </a:lnTo>
                <a:lnTo>
                  <a:pt x="1118208" y="1527387"/>
                </a:lnTo>
                <a:lnTo>
                  <a:pt x="1159638" y="1507701"/>
                </a:lnTo>
                <a:lnTo>
                  <a:pt x="1199715" y="1485745"/>
                </a:lnTo>
                <a:lnTo>
                  <a:pt x="1238356" y="1461601"/>
                </a:lnTo>
                <a:lnTo>
                  <a:pt x="1275476" y="1435353"/>
                </a:lnTo>
                <a:lnTo>
                  <a:pt x="1310992" y="1407085"/>
                </a:lnTo>
                <a:lnTo>
                  <a:pt x="1344821" y="1376879"/>
                </a:lnTo>
                <a:lnTo>
                  <a:pt x="1376881" y="1344820"/>
                </a:lnTo>
                <a:lnTo>
                  <a:pt x="1407086" y="1310990"/>
                </a:lnTo>
                <a:lnTo>
                  <a:pt x="1435354" y="1275473"/>
                </a:lnTo>
                <a:lnTo>
                  <a:pt x="1461602" y="1238352"/>
                </a:lnTo>
                <a:lnTo>
                  <a:pt x="1485745" y="1199712"/>
                </a:lnTo>
                <a:lnTo>
                  <a:pt x="1507701" y="1159634"/>
                </a:lnTo>
                <a:lnTo>
                  <a:pt x="1527387" y="1118203"/>
                </a:lnTo>
                <a:lnTo>
                  <a:pt x="1544718" y="1075502"/>
                </a:lnTo>
                <a:lnTo>
                  <a:pt x="1559612" y="1031614"/>
                </a:lnTo>
                <a:lnTo>
                  <a:pt x="1571985" y="986623"/>
                </a:lnTo>
                <a:lnTo>
                  <a:pt x="1581753" y="940611"/>
                </a:lnTo>
                <a:lnTo>
                  <a:pt x="1588834" y="893664"/>
                </a:lnTo>
                <a:lnTo>
                  <a:pt x="1593144" y="845863"/>
                </a:lnTo>
                <a:lnTo>
                  <a:pt x="1594599" y="797293"/>
                </a:lnTo>
                <a:lnTo>
                  <a:pt x="1593144" y="748724"/>
                </a:lnTo>
                <a:lnTo>
                  <a:pt x="1588834" y="700924"/>
                </a:lnTo>
                <a:lnTo>
                  <a:pt x="1581753" y="653978"/>
                </a:lnTo>
                <a:lnTo>
                  <a:pt x="1571985" y="607968"/>
                </a:lnTo>
                <a:lnTo>
                  <a:pt x="1559612" y="562978"/>
                </a:lnTo>
                <a:lnTo>
                  <a:pt x="1544718" y="519091"/>
                </a:lnTo>
                <a:lnTo>
                  <a:pt x="1527387" y="476390"/>
                </a:lnTo>
                <a:lnTo>
                  <a:pt x="1507701" y="434960"/>
                </a:lnTo>
                <a:lnTo>
                  <a:pt x="1485745" y="394883"/>
                </a:lnTo>
                <a:lnTo>
                  <a:pt x="1461602" y="356243"/>
                </a:lnTo>
                <a:lnTo>
                  <a:pt x="1435354" y="319123"/>
                </a:lnTo>
                <a:lnTo>
                  <a:pt x="1407086" y="283606"/>
                </a:lnTo>
                <a:lnTo>
                  <a:pt x="1376881" y="249777"/>
                </a:lnTo>
                <a:lnTo>
                  <a:pt x="1344821" y="217718"/>
                </a:lnTo>
                <a:lnTo>
                  <a:pt x="1310992" y="187512"/>
                </a:lnTo>
                <a:lnTo>
                  <a:pt x="1275476" y="159244"/>
                </a:lnTo>
                <a:lnTo>
                  <a:pt x="1238356" y="132997"/>
                </a:lnTo>
                <a:lnTo>
                  <a:pt x="1199715" y="108853"/>
                </a:lnTo>
                <a:lnTo>
                  <a:pt x="1159638" y="86897"/>
                </a:lnTo>
                <a:lnTo>
                  <a:pt x="1118208" y="67211"/>
                </a:lnTo>
                <a:lnTo>
                  <a:pt x="1075508" y="49880"/>
                </a:lnTo>
                <a:lnTo>
                  <a:pt x="1031621" y="34986"/>
                </a:lnTo>
                <a:lnTo>
                  <a:pt x="986630" y="22613"/>
                </a:lnTo>
                <a:lnTo>
                  <a:pt x="940620" y="12845"/>
                </a:lnTo>
                <a:lnTo>
                  <a:pt x="893674" y="5764"/>
                </a:lnTo>
                <a:lnTo>
                  <a:pt x="845875" y="1455"/>
                </a:lnTo>
                <a:lnTo>
                  <a:pt x="797305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8732" y="2836805"/>
            <a:ext cx="836941" cy="8369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00" y="943421"/>
            <a:ext cx="678103" cy="3549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7203" y="943136"/>
            <a:ext cx="339049" cy="710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100" y="1298036"/>
            <a:ext cx="678103" cy="71037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5655" y="1653508"/>
            <a:ext cx="339049" cy="35490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07966" y="2836805"/>
            <a:ext cx="1561801" cy="2453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/>
          </a:lstStyle>
          <a:p>
            <a:pPr marL="12700" marR="5080" indent="631825">
              <a:lnSpc>
                <a:spcPct val="100899"/>
              </a:lnSpc>
              <a:spcBef>
                <a:spcPts val="95"/>
              </a:spcBef>
            </a:pPr>
            <a:r>
              <a:rPr lang="ru-RU" sz="1600" b="1" spc="20" smtClean="0">
                <a:solidFill>
                  <a:srgbClr val="0066B3"/>
                </a:solidFill>
                <a:latin typeface="Arial"/>
                <a:cs typeface="Arial"/>
              </a:rPr>
              <a:t>Туризм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1405" y="2743200"/>
            <a:ext cx="2979655" cy="758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/>
          </a:lstStyle>
          <a:p>
            <a:pPr marL="43180" marR="5080" indent="-31115">
              <a:lnSpc>
                <a:spcPct val="100899"/>
              </a:lnSpc>
              <a:spcBef>
                <a:spcPts val="95"/>
              </a:spcBef>
            </a:pPr>
            <a:r>
              <a:rPr lang="ru-RU" sz="1600" b="1" spc="30" smtClean="0">
                <a:solidFill>
                  <a:srgbClr val="0066B3"/>
                </a:solidFill>
                <a:latin typeface="Arial"/>
                <a:cs typeface="Arial"/>
              </a:rPr>
              <a:t>П</a:t>
            </a:r>
            <a:r>
              <a:rPr sz="1600" b="1" spc="30" err="1" smtClean="0">
                <a:solidFill>
                  <a:srgbClr val="0066B3"/>
                </a:solidFill>
                <a:latin typeface="Arial"/>
                <a:cs typeface="Arial"/>
              </a:rPr>
              <a:t>ереработка</a:t>
            </a:r>
            <a:r>
              <a:rPr lang="ru-RU" sz="1600" b="1" spc="30">
                <a:solidFill>
                  <a:srgbClr val="0066B3"/>
                </a:solidFill>
                <a:latin typeface="Arial"/>
                <a:cs typeface="Arial"/>
              </a:rPr>
              <a:t> </a:t>
            </a:r>
            <a:r>
              <a:rPr sz="1600" b="1" spc="10" err="1" smtClean="0">
                <a:solidFill>
                  <a:srgbClr val="0066B3"/>
                </a:solidFill>
                <a:latin typeface="Arial"/>
                <a:cs typeface="Arial"/>
              </a:rPr>
              <a:t>сельскохозяйственной </a:t>
            </a:r>
            <a:r>
              <a:rPr sz="1600" b="1" spc="25">
                <a:solidFill>
                  <a:srgbClr val="0066B3"/>
                </a:solidFill>
                <a:latin typeface="Arial"/>
                <a:cs typeface="Arial"/>
              </a:rPr>
              <a:t>продукции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9454" y="3969155"/>
            <a:ext cx="7323211" cy="2650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03" y="943136"/>
            <a:ext cx="35115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8" t="1631" r="35223" b="59966"/>
          <a:stretch>
            <a:fillRect/>
          </a:stretch>
        </p:blipFill>
        <p:spPr bwMode="auto">
          <a:xfrm>
            <a:off x="4811060" y="2217612"/>
            <a:ext cx="1856739" cy="182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388" y="628150"/>
            <a:ext cx="16637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67799" y="1068733"/>
            <a:ext cx="2203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1600" b="1" smtClean="0">
                <a:solidFill>
                  <a:srgbClr val="0070C0"/>
                </a:solidFill>
              </a:rPr>
              <a:t>Добыча </a:t>
            </a:r>
          </a:p>
          <a:p>
            <a:pPr/>
            <a:r>
              <a:rPr lang="ru-RU" sz="1600" b="1" smtClean="0">
                <a:solidFill>
                  <a:srgbClr val="0070C0"/>
                </a:solidFill>
              </a:rPr>
              <a:t>полезных ископаемых</a:t>
            </a:r>
            <a:endParaRPr lang="ru-RU" sz="1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2278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7613650" cy="39497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70" smtClean="0">
                <a:solidFill>
                  <a:srgbClr val="FFFFFF"/>
                </a:solidFill>
              </a:rPr>
              <a:t>Проекты, требующие финансирования</a:t>
            </a:r>
            <a:endParaRPr sz="2500"/>
          </a:p>
        </p:txBody>
      </p:sp>
      <p:sp>
        <p:nvSpPr>
          <p:cNvPr id="12" name="Прямоугольник 11"/>
          <p:cNvSpPr/>
          <p:nvPr/>
        </p:nvSpPr>
        <p:spPr>
          <a:xfrm>
            <a:off x="357430" y="2906829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горно-обогатительного комплекса по добыче и переработке титан-циркониевых 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руд (1 млрд. рублей)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5079" y="2906828"/>
            <a:ext cx="2667000" cy="9507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деревообрабатывающего производства (производство ДСП, ЛДСП, производство пиломатериалов 5,5 млрд. рублей)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3480" y="5591174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доильного зала на 1000 голов в ОПХ им. Фрунзе (350 млн. рублей)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5562600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убойного цеха (50 млн. рублей)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13598" y="5619750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кооператива по переработке картофеля и дикоросов (21 млн. рублей)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9800" y="2906829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Реконструкция 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комплекса водозаборных 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сооружений (90 млн. рублей и канализационных очистных сооружений 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г. 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Тара (1 млрд. рублей)</a:t>
            </a:r>
            <a:endParaRPr lang="ru-RU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61" y="1000896"/>
            <a:ext cx="2409339" cy="185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" y="3952875"/>
            <a:ext cx="2286000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0585" r="1790" b="6888"/>
          <a:stretch>
            <a:fillRect/>
          </a:stretch>
        </p:blipFill>
        <p:spPr bwMode="auto">
          <a:xfrm>
            <a:off x="3024430" y="1000896"/>
            <a:ext cx="2880072" cy="184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051" y="999679"/>
            <a:ext cx="2416497" cy="184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98" y="4000504"/>
            <a:ext cx="2419350" cy="1639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678" y="3929066"/>
            <a:ext cx="2333626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7613650" cy="39497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70" smtClean="0">
                <a:solidFill>
                  <a:srgbClr val="FFFFFF"/>
                </a:solidFill>
              </a:rPr>
              <a:t>Проекты, требующие финансирования</a:t>
            </a:r>
            <a:endParaRPr sz="250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2811403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Реконструкция 3-х общежитий под многоквартирные жилые дома в г. Таре на ул. Спасская, 6/1, ул. Спасская, 6, ул. 8-я Линия, 93</a:t>
            </a:r>
            <a:endParaRPr lang="ru-RU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811402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бассейна в г. 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643578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посева масличных культур (лён-кудряш) (25 млн. рублей)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5715016"/>
            <a:ext cx="2667000" cy="8273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многоквартирных жилых домов в г. Таре на </a:t>
            </a:r>
            <a:r>
              <a:rPr lang="ru-RU" sz="1200" smtClean="0">
                <a:latin typeface="Arial" pitchFamily="34" charset="0"/>
                <a:cs typeface="Arial" pitchFamily="34" charset="0"/>
              </a:rPr>
              <a:t>ул. Радищева, 14а</a:t>
            </a:r>
            <a:endParaRPr lang="ru-RU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50" y="1097215"/>
            <a:ext cx="2613183" cy="171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194" y="3962400"/>
            <a:ext cx="2530839" cy="1687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3143240" y="5715016"/>
            <a:ext cx="2667000" cy="8273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 мягких сыров         (3 млн. рублей) </a:t>
            </a: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4"/>
          <a:srcRect t="7216" b="5815"/>
          <a:stretch>
            <a:fillRect/>
          </a:stretch>
        </p:blipFill>
        <p:spPr bwMode="auto">
          <a:xfrm>
            <a:off x="6215074" y="3993172"/>
            <a:ext cx="2643205" cy="1721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6084168" y="2825120"/>
            <a:ext cx="266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и организация работы туристической базы отдыха</a:t>
            </a:r>
            <a:endParaRPr lang="ru-RU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Елена\Desktop\vizualizaciya_3_mnogokvartirnyj_zhiloj_tipovoj_proekt_3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3125" r="10898" b="22005"/>
          <a:stretch>
            <a:fillRect/>
          </a:stretch>
        </p:blipFill>
        <p:spPr bwMode="auto">
          <a:xfrm>
            <a:off x="3249218" y="1097214"/>
            <a:ext cx="2425076" cy="1727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4071942"/>
            <a:ext cx="2753227" cy="1651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Елена\Desktop\turisticheskaya-baza-lesnoe-ozero-0201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1" t="5705"/>
          <a:stretch>
            <a:fillRect/>
          </a:stretch>
        </p:blipFill>
        <p:spPr bwMode="auto">
          <a:xfrm>
            <a:off x="6148886" y="1097215"/>
            <a:ext cx="2537564" cy="1795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609149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7613650" cy="39497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70" smtClean="0">
                <a:solidFill>
                  <a:srgbClr val="FFFFFF"/>
                </a:solidFill>
              </a:rPr>
              <a:t>Меры поддержки</a:t>
            </a:r>
            <a:endParaRPr sz="2500"/>
          </a:p>
        </p:txBody>
      </p:sp>
      <p:pic>
        <p:nvPicPr>
          <p:cNvPr id="1028" name="Picture 4" descr="Финанс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771" y="1110581"/>
            <a:ext cx="748406" cy="7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95376"/>
            <a:ext cx="260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b="1" smtClean="0"/>
              <a:t>Финансовая поддержка</a:t>
            </a:r>
            <a:endParaRPr lang="ru-RU" b="1"/>
          </a:p>
        </p:txBody>
      </p:sp>
      <p:sp>
        <p:nvSpPr>
          <p:cNvPr id="6" name="TextBox 5"/>
          <p:cNvSpPr txBox="1"/>
          <p:nvPr/>
        </p:nvSpPr>
        <p:spPr>
          <a:xfrm>
            <a:off x="323528" y="2348880"/>
            <a:ext cx="3096344" cy="3416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/>
          </a:lstStyle>
          <a:p>
            <a:pPr algn="just">
              <a:buAutoNum type="arabicPeriod"/>
            </a:pPr>
            <a:r>
              <a:rPr lang="ru-RU" sz="1200" smtClean="0"/>
              <a:t>Предоставление грантов в форме субсидий начинающим субъектам малого предпринимательства на территории Тарского муниципального района.</a:t>
            </a:r>
          </a:p>
          <a:p>
            <a:pPr algn="just"/>
            <a:endParaRPr lang="ru-RU" sz="1200" smtClean="0"/>
          </a:p>
          <a:p>
            <a:pPr algn="just"/>
            <a:r>
              <a:rPr lang="ru-RU" sz="1200" smtClean="0"/>
              <a:t>2. Предоставление субсидий на возмещение части затрат организациям, индивидуальным предпринимателя, осуществляющим переработку и (или) производство сельскохозяйственной продукции, на переподготовку, повышение квалификации руководителей, специалистов и рабочих массовых профессий.</a:t>
            </a:r>
          </a:p>
          <a:p>
            <a:pPr algn="just"/>
            <a:endParaRPr lang="ru-RU" sz="1200" smtClean="0"/>
          </a:p>
          <a:p>
            <a:pPr algn="just"/>
            <a:r>
              <a:rPr lang="ru-RU" sz="1200" smtClean="0"/>
              <a:t>3. Заключение социальных контрактов на ведение предпринимательской деятельности и самозанятости.</a:t>
            </a:r>
            <a:endParaRPr lang="ru-RU" sz="1200"/>
          </a:p>
        </p:txBody>
      </p:sp>
      <p:pic>
        <p:nvPicPr>
          <p:cNvPr id="1033" name="Picture 9" descr="Контакты – Бесплатные иконки: недвижим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1115539"/>
            <a:ext cx="779836" cy="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64088" y="1881288"/>
            <a:ext cx="299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b="1" smtClean="0"/>
              <a:t>Имущественная поддержка</a:t>
            </a:r>
            <a:endParaRPr lang="ru-RU" b="1"/>
          </a:p>
        </p:txBody>
      </p:sp>
      <p:sp>
        <p:nvSpPr>
          <p:cNvPr id="13" name="TextBox 12"/>
          <p:cNvSpPr txBox="1"/>
          <p:nvPr/>
        </p:nvSpPr>
        <p:spPr>
          <a:xfrm>
            <a:off x="4944444" y="2264708"/>
            <a:ext cx="344398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ru-RU" sz="1200" smtClean="0"/>
              <a:t>1. Предоставление имущества и земельных участков во владение и (или) пользование субъектам малого и среднего предпринимательства</a:t>
            </a:r>
            <a:endParaRPr lang="ru-RU" sz="1200"/>
          </a:p>
        </p:txBody>
      </p:sp>
      <p:pic>
        <p:nvPicPr>
          <p:cNvPr id="1035" name="Picture 11" descr="Консультации – Бесплатные иконки: люд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234" y="3309933"/>
            <a:ext cx="779836" cy="7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87002" y="4034160"/>
            <a:ext cx="320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b="1" smtClean="0"/>
              <a:t>Консультационная и информационная поддержка</a:t>
            </a:r>
            <a:endParaRPr lang="ru-RU" b="1"/>
          </a:p>
        </p:txBody>
      </p:sp>
      <p:sp>
        <p:nvSpPr>
          <p:cNvPr id="16" name="TextBox 15"/>
          <p:cNvSpPr txBox="1"/>
          <p:nvPr/>
        </p:nvSpPr>
        <p:spPr>
          <a:xfrm>
            <a:off x="4973612" y="4680491"/>
            <a:ext cx="3558828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/>
          </a:lstStyle>
          <a:p>
            <a:pPr marL="228600" indent="-228600" algn="just">
              <a:buAutoNum type="arabicPeriod"/>
            </a:pPr>
            <a:r>
              <a:rPr lang="ru-RU" sz="1200" smtClean="0"/>
              <a:t>Информационная поддержка осуществляется через официальный сайт Администрации, на платформах социальных сетей: ВК, Одноклассники, Телеграмм</a:t>
            </a:r>
          </a:p>
          <a:p>
            <a:pPr marL="228600" indent="-228600" algn="just">
              <a:buAutoNum type="arabicPeriod"/>
            </a:pPr>
            <a:r>
              <a:rPr lang="ru-RU" sz="1200" smtClean="0"/>
              <a:t>Консультационная поддержка оказывается комитетом по экономике и УМС, Комитетом по сельскому хозяйству и продовольствию, КУ «Центр занятости населения»</a:t>
            </a:r>
          </a:p>
          <a:p>
            <a:pPr marL="171450" indent="-171450" algn="just">
              <a:buFontTx/>
              <a:buChar char="-"/>
            </a:pP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1231523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1745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41723"/>
              </p:ext>
            </p:extLst>
          </p:nvPr>
        </p:nvGraphicFramePr>
        <p:xfrm>
          <a:off x="3581400" y="1143000"/>
          <a:ext cx="5181600" cy="516895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55:37:000402:18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202248,00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емли населенных пунктов, для размещения объектов, характерных для населенных пунктов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границах участка находится ЛЭП мощностью 10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возможность подключения отсутствует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110 м, до ближайшей щебеночной дороги 261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302 км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53" name="Picture 48"/>
          <p:cNvPicPr>
            <a:picLocks noChangeAspect="1" noChangeArrowheads="1"/>
          </p:cNvPicPr>
          <p:nvPr/>
        </p:nvPicPr>
        <p:blipFill>
          <a:blip r:embed="rId2"/>
          <a:srcRect l="17519" t="28270" r="20865" b="29118"/>
          <a:stretch>
            <a:fillRect/>
          </a:stretch>
        </p:blipFill>
        <p:spPr bwMode="auto">
          <a:xfrm>
            <a:off x="533400" y="4724400"/>
            <a:ext cx="2819400" cy="1905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54" name="Picture 48"/>
          <p:cNvPicPr>
            <a:picLocks noChangeAspect="1" noChangeArrowheads="1"/>
          </p:cNvPicPr>
          <p:nvPr/>
        </p:nvPicPr>
        <p:blipFill>
          <a:blip r:embed="rId3"/>
          <a:srcRect l="25053" t="16914" r="34485" b="37337"/>
          <a:stretch>
            <a:fillRect/>
          </a:stretch>
        </p:blipFill>
        <p:spPr bwMode="auto">
          <a:xfrm>
            <a:off x="838200" y="2590800"/>
            <a:ext cx="2398713" cy="2057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06735440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1848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61857"/>
              </p:ext>
            </p:extLst>
          </p:nvPr>
        </p:nvGraphicFramePr>
        <p:xfrm>
          <a:off x="3581400" y="990600"/>
          <a:ext cx="5181600" cy="5405770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3952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55:37:000100:309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160907,00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емли населённых пунктов,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ля размещения иных объектов промышленности, энергетики, транспорта, связи, радиовещания, телевидения, информатики, обеспечения космической деятельности, обороны, безопасности и иного специального назначения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границах участка находится ЛЭП мощностью 10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имеется техническая возможность подключения к сетям водоснабжения, диаметр трубы 110 мм, давление 2 кг/см2, расстояние до водопроводных сетей 44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асфальтовой дороги 33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302 км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77" name="Picture 49"/>
          <p:cNvPicPr>
            <a:picLocks noChangeAspect="1" noChangeArrowheads="1"/>
          </p:cNvPicPr>
          <p:nvPr/>
        </p:nvPicPr>
        <p:blipFill>
          <a:blip r:embed="rId2"/>
          <a:srcRect l="23154" t="19319" r="30470" b="39845"/>
          <a:stretch>
            <a:fillRect/>
          </a:stretch>
        </p:blipFill>
        <p:spPr bwMode="auto">
          <a:xfrm>
            <a:off x="609600" y="2590800"/>
            <a:ext cx="2743200" cy="19415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78" name="Picture 50"/>
          <p:cNvPicPr>
            <a:picLocks noChangeAspect="1" noChangeArrowheads="1"/>
          </p:cNvPicPr>
          <p:nvPr/>
        </p:nvPicPr>
        <p:blipFill>
          <a:blip r:embed="rId3"/>
          <a:srcRect l="34700" t="16914" r="11314" b="25319"/>
          <a:stretch>
            <a:fillRect/>
          </a:stretch>
        </p:blipFill>
        <p:spPr bwMode="auto">
          <a:xfrm>
            <a:off x="228600" y="4572000"/>
            <a:ext cx="3209925" cy="21383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00136360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1950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61316"/>
              </p:ext>
            </p:extLst>
          </p:nvPr>
        </p:nvGraphicFramePr>
        <p:xfrm>
          <a:off x="3851920" y="1074759"/>
          <a:ext cx="4788817" cy="5594601"/>
        </p:xfrm>
        <a:graphic>
          <a:graphicData uri="http://schemas.openxmlformats.org/drawingml/2006/table">
            <a:tbl>
              <a:tblPr/>
              <a:tblGrid>
                <a:gridCol w="1901442"/>
                <a:gridCol w="2887375"/>
              </a:tblGrid>
              <a:tr h="377591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55:27:050501:3315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1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208373,00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541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477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назначения, для размещения промышленных объектоз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64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30 м от границы участка находится подводящая ЛЭП к Екатерининскому РЭС мощностью 110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9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 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999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возможность подключения отсутствует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9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грунтовой дороги 32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9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302 км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78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64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7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48"/>
          <p:cNvPicPr>
            <a:picLocks noChangeAspect="1" noChangeArrowheads="1"/>
          </p:cNvPicPr>
          <p:nvPr/>
        </p:nvPicPr>
        <p:blipFill>
          <a:blip r:embed="rId2"/>
          <a:srcRect l="40508" t="33748" r="13300" b="25456"/>
          <a:stretch>
            <a:fillRect/>
          </a:stretch>
        </p:blipFill>
        <p:spPr bwMode="auto">
          <a:xfrm>
            <a:off x="609600" y="2590800"/>
            <a:ext cx="2743200" cy="19415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505" name="Picture 49"/>
          <p:cNvPicPr>
            <a:picLocks noChangeAspect="1" noChangeArrowheads="1"/>
          </p:cNvPicPr>
          <p:nvPr/>
        </p:nvPicPr>
        <p:blipFill>
          <a:blip r:embed="rId3"/>
          <a:srcRect l="48181" t="31343" b="32574"/>
          <a:stretch>
            <a:fillRect/>
          </a:stretch>
        </p:blipFill>
        <p:spPr bwMode="auto">
          <a:xfrm>
            <a:off x="457200" y="4648200"/>
            <a:ext cx="3070225" cy="18684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72803557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21"/>
          <p:cNvSpPr txBox="1"/>
          <p:nvPr/>
        </p:nvSpPr>
        <p:spPr>
          <a:xfrm>
            <a:off x="524863" y="629425"/>
            <a:ext cx="732373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b="1" spc="65" smtClean="0">
                <a:solidFill>
                  <a:srgbClr val="FFFFFF"/>
                </a:solidFill>
                <a:latin typeface="Arial"/>
                <a:cs typeface="Arial"/>
              </a:rPr>
              <a:t>Послание Главы инвесторам</a:t>
            </a:r>
            <a:endParaRPr sz="250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4601" y="1143000"/>
            <a:ext cx="6324600" cy="469359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300" b="1">
                <a:solidFill>
                  <a:schemeClr val="tx2">
                    <a:lumMod val="50000"/>
                  </a:schemeClr>
                </a:solidFill>
              </a:rPr>
              <a:t>Уважаемые друзья и партнеры!</a:t>
            </a:r>
          </a:p>
          <a:p>
            <a:pPr/>
            <a:endParaRPr lang="ru-RU" sz="130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1300"/>
              <a:t>    </a:t>
            </a:r>
            <a:r>
              <a:rPr lang="ru-RU" sz="1300" smtClean="0"/>
              <a:t> Рад </a:t>
            </a:r>
            <a:r>
              <a:rPr lang="ru-RU" sz="1300"/>
              <a:t>приветствовать </a:t>
            </a:r>
            <a:r>
              <a:rPr lang="ru-RU" sz="1300" smtClean="0"/>
              <a:t>Вас на страницах инвестиционного профиля Тарского </a:t>
            </a:r>
            <a:r>
              <a:rPr lang="ru-RU" sz="1300"/>
              <a:t>муниципального </a:t>
            </a:r>
            <a:r>
              <a:rPr lang="ru-RU" sz="1300" smtClean="0"/>
              <a:t>района Омской области. </a:t>
            </a:r>
            <a:r>
              <a:rPr lang="ru-RU" sz="1300"/>
              <a:t>Тарский район приглашает </a:t>
            </a:r>
            <a:r>
              <a:rPr lang="ru-RU" sz="1300" smtClean="0"/>
              <a:t>Вас </a:t>
            </a:r>
            <a:r>
              <a:rPr lang="ru-RU" sz="1300"/>
              <a:t>к взаимовыгодному </a:t>
            </a:r>
            <a:r>
              <a:rPr lang="ru-RU" sz="1300" smtClean="0"/>
              <a:t>сотрудничеству, направленному на организацию </a:t>
            </a:r>
            <a:r>
              <a:rPr lang="ru-RU" sz="1300"/>
              <a:t>эффективного производства </a:t>
            </a:r>
            <a:r>
              <a:rPr lang="ru-RU" sz="1300" smtClean="0"/>
              <a:t>товаров </a:t>
            </a:r>
            <a:r>
              <a:rPr lang="ru-RU" sz="1300"/>
              <a:t>и </a:t>
            </a:r>
            <a:r>
              <a:rPr lang="ru-RU" sz="1300" smtClean="0"/>
              <a:t>услуг, развитие </a:t>
            </a:r>
            <a:r>
              <a:rPr lang="ru-RU" sz="1300"/>
              <a:t>социальной сферы </a:t>
            </a:r>
            <a:r>
              <a:rPr lang="ru-RU" sz="1300" smtClean="0"/>
              <a:t>района.</a:t>
            </a:r>
            <a:endParaRPr lang="ru-RU" sz="1300"/>
          </a:p>
          <a:p>
            <a:pPr algn="just"/>
            <a:r>
              <a:rPr lang="ru-RU" sz="1300" smtClean="0"/>
              <a:t>     Тарский </a:t>
            </a:r>
            <a:r>
              <a:rPr lang="ru-RU" sz="1300"/>
              <a:t>район является центром Северной экономической зоны Омской </a:t>
            </a:r>
            <a:r>
              <a:rPr lang="ru-RU" sz="1300" smtClean="0"/>
              <a:t>области, одним из </a:t>
            </a:r>
            <a:r>
              <a:rPr lang="ru-RU" sz="1300"/>
              <a:t>перспективных районов </a:t>
            </a:r>
            <a:r>
              <a:rPr lang="ru-RU" sz="1300" smtClean="0"/>
              <a:t>области </a:t>
            </a:r>
            <a:r>
              <a:rPr lang="ru-RU" sz="1300"/>
              <a:t>по вовлечению в хозяйственный оборот полезных ископаемых. Основными природными ресурсами района являются: нефть, торф, титан и цирконий, сапропели, пески стекольные и строительные, лес</a:t>
            </a:r>
            <a:r>
              <a:rPr lang="ru-RU" sz="1300" smtClean="0"/>
              <a:t>.</a:t>
            </a:r>
          </a:p>
          <a:p>
            <a:pPr algn="just"/>
            <a:r>
              <a:rPr lang="ru-RU" sz="1300" smtClean="0"/>
              <a:t>      Наличие </a:t>
            </a:r>
            <a:r>
              <a:rPr lang="ru-RU" sz="1300"/>
              <a:t>путей сообщения (водный, автотранспортный), наличие свободных земельных участков, обеспеченных инженерной инфраструктурой и трудовыми ресурсами позволяют организовывать и успешно развивать бизнес в различных сферах экономики.</a:t>
            </a:r>
          </a:p>
          <a:p>
            <a:pPr algn="just"/>
            <a:r>
              <a:rPr lang="ru-RU" sz="1300" smtClean="0"/>
              <a:t>      Основные принципы нашей инвестиционной политики </a:t>
            </a:r>
            <a:r>
              <a:rPr lang="ru-RU" sz="1300"/>
              <a:t>заключаются в создании </a:t>
            </a:r>
            <a:r>
              <a:rPr lang="ru-RU" sz="1300" smtClean="0"/>
              <a:t>оптимальных условий для успешного ведения бизнеса, </a:t>
            </a:r>
            <a:r>
              <a:rPr lang="ru-RU" sz="1300"/>
              <a:t>оказании поддержки перспективным инвестиционным проектам, снижении административной нагрузки на хозяйствующие субъекты, безусловном исполнении своих обязательств перед нашими партнерами, что станет залогом </a:t>
            </a:r>
            <a:r>
              <a:rPr lang="ru-RU" sz="1300" smtClean="0"/>
              <a:t>Вашего </a:t>
            </a:r>
            <a:r>
              <a:rPr lang="ru-RU" sz="1300"/>
              <a:t>успеха. </a:t>
            </a:r>
          </a:p>
          <a:p>
            <a:pPr/>
            <a:endParaRPr lang="ru-RU" sz="1300">
              <a:solidFill>
                <a:schemeClr val="tx2">
                  <a:lumMod val="50000"/>
                </a:schemeClr>
              </a:solidFill>
            </a:endParaRPr>
          </a:p>
          <a:p>
            <a:pPr/>
            <a:r>
              <a:rPr lang="ru-RU" sz="1300" b="1">
                <a:solidFill>
                  <a:schemeClr val="tx2">
                    <a:lumMod val="50000"/>
                  </a:schemeClr>
                </a:solidFill>
              </a:rPr>
              <a:t>С уважением, Глава Тарского муниципального района</a:t>
            </a:r>
          </a:p>
          <a:p>
            <a:pPr/>
            <a:endParaRPr lang="ru-RU" sz="1300" b="1">
              <a:solidFill>
                <a:schemeClr val="tx2">
                  <a:lumMod val="50000"/>
                </a:schemeClr>
              </a:solidFill>
            </a:endParaRPr>
          </a:p>
          <a:p>
            <a:pPr/>
            <a:r>
              <a:rPr lang="ru-RU" sz="1300" b="1">
                <a:solidFill>
                  <a:schemeClr val="tx2">
                    <a:lumMod val="50000"/>
                  </a:schemeClr>
                </a:solidFill>
              </a:rPr>
              <a:t>Лысаков Евгений Николаевич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1" y="1026970"/>
            <a:ext cx="2305366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2052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9537"/>
              </p:ext>
            </p:extLst>
          </p:nvPr>
        </p:nvGraphicFramePr>
        <p:xfrm>
          <a:off x="3581400" y="1143000"/>
          <a:ext cx="5181600" cy="532135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55:27:050101:810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6495,00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населенных пунктов, для нужд образования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2 км, мощность 110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 к централизованной системе водоснабжения, расстояние до точки врезки 50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грунтовой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352 км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двухэтажное здание бывшей школы №2, общей площадью 2412,80 кв.м.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48"/>
          <p:cNvPicPr>
            <a:picLocks noChangeAspect="1" noChangeArrowheads="1"/>
          </p:cNvPicPr>
          <p:nvPr/>
        </p:nvPicPr>
        <p:blipFill>
          <a:blip r:embed="rId2"/>
          <a:srcRect l="30847" t="38557" b="25409"/>
          <a:stretch>
            <a:fillRect/>
          </a:stretch>
        </p:blipFill>
        <p:spPr bwMode="auto">
          <a:xfrm>
            <a:off x="0" y="4724400"/>
            <a:ext cx="3495675" cy="17081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29" name="Picture 49"/>
          <p:cNvPicPr>
            <a:picLocks noChangeAspect="1" noChangeArrowheads="1"/>
          </p:cNvPicPr>
          <p:nvPr/>
        </p:nvPicPr>
        <p:blipFill>
          <a:blip r:embed="rId3"/>
          <a:srcRect l="38521" t="33679" r="5595" b="27812"/>
          <a:stretch>
            <a:fillRect/>
          </a:stretch>
        </p:blipFill>
        <p:spPr bwMode="auto">
          <a:xfrm>
            <a:off x="152400" y="2743200"/>
            <a:ext cx="3313113" cy="18192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265837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2564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19434"/>
              </p:ext>
            </p:extLst>
          </p:nvPr>
        </p:nvGraphicFramePr>
        <p:xfrm>
          <a:off x="3710880" y="1124744"/>
          <a:ext cx="5181600" cy="533659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55:37:002203:42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2864,00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государственная собственность до разграничения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населенных пунктов, для размещения многоквартирного жилого дома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50 м, мощность 10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 к централизованной системе водоснабжения, расстояние до точки врезки 50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302 км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30233" t="20066" r="3949" b="30267"/>
          <a:stretch>
            <a:fillRect/>
          </a:stretch>
        </p:blipFill>
        <p:spPr bwMode="auto">
          <a:xfrm>
            <a:off x="381000" y="1447800"/>
            <a:ext cx="304800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/>
          <a:srcRect l="31571" t="31104" r="5554" b="26756"/>
          <a:stretch>
            <a:fillRect/>
          </a:stretch>
        </p:blipFill>
        <p:spPr bwMode="auto">
          <a:xfrm>
            <a:off x="381000" y="3429001"/>
            <a:ext cx="3220123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69174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5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26672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37123"/>
              </p:ext>
            </p:extLst>
          </p:nvPr>
        </p:nvGraphicFramePr>
        <p:xfrm>
          <a:off x="3581400" y="1143000"/>
          <a:ext cx="5181600" cy="551947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55:37:001601:10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28000,00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униципальная собственность 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населенных пунктов, зелёные насаждения (городские леса, лесопарки, дендропарки, парки), спортивные сооружения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20 м, мощность 10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 к централизованной системе водоснабжения, расстояние до точки врезки 5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грунтовой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303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31170" t="19733" r="4022" b="19005"/>
          <a:stretch>
            <a:fillRect/>
          </a:stretch>
        </p:blipFill>
        <p:spPr bwMode="auto">
          <a:xfrm>
            <a:off x="225425" y="1524000"/>
            <a:ext cx="324167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0971" t="12708" r="4013" b="29766"/>
          <a:stretch>
            <a:fillRect/>
          </a:stretch>
        </p:blipFill>
        <p:spPr bwMode="auto">
          <a:xfrm>
            <a:off x="300037" y="3581401"/>
            <a:ext cx="3167063" cy="198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660939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2769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32939"/>
              </p:ext>
            </p:extLst>
          </p:nvPr>
        </p:nvGraphicFramePr>
        <p:xfrm>
          <a:off x="3707904" y="1052736"/>
          <a:ext cx="5181600" cy="551947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55:27:050101:4154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униципальная собственность 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населенных пунктов, хранение и переработка сельскохозяйственной продукции, земли общего пользования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20 м, мощность 10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 к централизованной системе водоснабжения, расстояние до точки врезки 500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352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здание овощехранилища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32374" t="28958" r="15453" b="22394"/>
          <a:stretch>
            <a:fillRect/>
          </a:stretch>
        </p:blipFill>
        <p:spPr bwMode="auto">
          <a:xfrm>
            <a:off x="457200" y="1752600"/>
            <a:ext cx="3100705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1036" t="17558" r="9033" b="46823"/>
          <a:stretch>
            <a:fillRect/>
          </a:stretch>
        </p:blipFill>
        <p:spPr bwMode="auto">
          <a:xfrm>
            <a:off x="457199" y="3886200"/>
            <a:ext cx="3100705" cy="169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435605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2872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774932"/>
              </p:ext>
            </p:extLst>
          </p:nvPr>
        </p:nvGraphicFramePr>
        <p:xfrm>
          <a:off x="3581400" y="1143000"/>
          <a:ext cx="5181600" cy="535183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55:37:000333:157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3449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 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населенных пунктов, для размещения промышленных объектов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40 м, мощность 10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 к централизованной системе водоснабжения, расстояние до точки врезки 500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/>
                        </a:rPr>
                        <a:t>до ближайшей асфальтированной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/>
                        </a:rPr>
                        <a:t>расстояние до ближайшей станции 352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дноэтажное здание гаража, кран балка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31972" t="26421" r="16123" b="32107"/>
          <a:stretch>
            <a:fillRect/>
          </a:stretch>
        </p:blipFill>
        <p:spPr bwMode="auto">
          <a:xfrm>
            <a:off x="341126" y="1600200"/>
            <a:ext cx="3084830" cy="1524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0768" t="30268" r="15187" b="19230"/>
          <a:stretch>
            <a:fillRect/>
          </a:stretch>
        </p:blipFill>
        <p:spPr bwMode="auto">
          <a:xfrm>
            <a:off x="341126" y="3657598"/>
            <a:ext cx="3211830" cy="1828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9287723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3384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59351"/>
              </p:ext>
            </p:extLst>
          </p:nvPr>
        </p:nvGraphicFramePr>
        <p:xfrm>
          <a:off x="3581400" y="1143000"/>
          <a:ext cx="5181600" cy="535183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55:27:090101:151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9154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населенных пунктов, для размещения иных объектов общественно-делового значения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5 м, мощность 15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 к централизованной системе водоснабжения, расстояние до точки врезки 50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50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437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вухэтажное здание школы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30501" t="12876" r="4217" b="34616"/>
          <a:stretch>
            <a:fillRect/>
          </a:stretch>
        </p:blipFill>
        <p:spPr bwMode="auto">
          <a:xfrm>
            <a:off x="381000" y="1524000"/>
            <a:ext cx="3049588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0367" t="17391" r="4018" b="31221"/>
          <a:stretch>
            <a:fillRect/>
          </a:stretch>
        </p:blipFill>
        <p:spPr bwMode="auto">
          <a:xfrm>
            <a:off x="266700" y="3505200"/>
            <a:ext cx="3125788" cy="2059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844809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3588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67172"/>
              </p:ext>
            </p:extLst>
          </p:nvPr>
        </p:nvGraphicFramePr>
        <p:xfrm>
          <a:off x="3581400" y="1143000"/>
          <a:ext cx="5181600" cy="535183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55:37:001211:46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571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населенных пунктов, для объектов общественно-делового значения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5 м, мощность 15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 к централизованной системе водоснабжения, расстояние до точки врезки 5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352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Двухэтажный объект культурного наследия –здание учрежденческое (РИВЦ)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32373" t="36287" r="7428" b="14048"/>
          <a:stretch>
            <a:fillRect/>
          </a:stretch>
        </p:blipFill>
        <p:spPr bwMode="auto">
          <a:xfrm>
            <a:off x="304800" y="1524000"/>
            <a:ext cx="3200400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1170" t="15719" r="4285" b="15482"/>
          <a:stretch>
            <a:fillRect/>
          </a:stretch>
        </p:blipFill>
        <p:spPr bwMode="auto">
          <a:xfrm>
            <a:off x="304800" y="3581400"/>
            <a:ext cx="3200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674680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5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36912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36665"/>
              </p:ext>
            </p:extLst>
          </p:nvPr>
        </p:nvGraphicFramePr>
        <p:xfrm>
          <a:off x="3581400" y="1143000"/>
          <a:ext cx="5181600" cy="515371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55:27:010505:13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9975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сельскохозяйственного назначения, для сельскохозяйственного использования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500 м, мощность 15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возможность подключения отсутствует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377 км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31972" t="16556" r="16123" b="14714"/>
          <a:stretch>
            <a:fillRect/>
          </a:stretch>
        </p:blipFill>
        <p:spPr bwMode="auto">
          <a:xfrm>
            <a:off x="317080" y="1447800"/>
            <a:ext cx="3084830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1436" t="23588" r="5625" b="23581"/>
          <a:stretch>
            <a:fillRect/>
          </a:stretch>
        </p:blipFill>
        <p:spPr bwMode="auto">
          <a:xfrm>
            <a:off x="295704" y="3419477"/>
            <a:ext cx="3127581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317157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3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3896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82987"/>
              </p:ext>
            </p:extLst>
          </p:nvPr>
        </p:nvGraphicFramePr>
        <p:xfrm>
          <a:off x="3581400" y="1143000"/>
          <a:ext cx="5181600" cy="515371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55:27:050401:91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290179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сельскохозяйственного назначения, для сельскохозяйственного производства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500 м, мощность 15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возможность подключения отсутствует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352 км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34380" t="42643" r="8899" b="15217"/>
          <a:stretch>
            <a:fillRect/>
          </a:stretch>
        </p:blipFill>
        <p:spPr bwMode="auto">
          <a:xfrm>
            <a:off x="304800" y="1752600"/>
            <a:ext cx="320040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0634" t="26924" r="5421" b="11705"/>
          <a:stretch>
            <a:fillRect/>
          </a:stretch>
        </p:blipFill>
        <p:spPr bwMode="auto">
          <a:xfrm>
            <a:off x="238125" y="3581400"/>
            <a:ext cx="3276601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393789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1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4100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11266"/>
              </p:ext>
            </p:extLst>
          </p:nvPr>
        </p:nvGraphicFramePr>
        <p:xfrm>
          <a:off x="3581400" y="1143000"/>
          <a:ext cx="5181600" cy="5722456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4572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55:27:050101:4034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815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емли населенных пунктов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для размещения производственных и административных зданий, строений, сооружений и обслуживающих их объектов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20 м, мощность 10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 к централизованной системе водоснабжения, расстояние до точки врезки 500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352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18398" t="42141" r="15785" b="3679"/>
          <a:stretch>
            <a:fillRect/>
          </a:stretch>
        </p:blipFill>
        <p:spPr bwMode="auto">
          <a:xfrm>
            <a:off x="263244" y="1600200"/>
            <a:ext cx="3115927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0636" t="29597" r="16523" b="30937"/>
          <a:stretch>
            <a:fillRect/>
          </a:stretch>
        </p:blipFill>
        <p:spPr bwMode="auto">
          <a:xfrm>
            <a:off x="282294" y="3786187"/>
            <a:ext cx="3140710" cy="187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49604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4"/>
          <p:cNvSpPr/>
          <p:nvPr/>
        </p:nvSpPr>
        <p:spPr>
          <a:xfrm>
            <a:off x="6350" y="660476"/>
            <a:ext cx="5327650" cy="394970"/>
          </a:xfrm>
          <a:custGeom>
            <a:rect l="l" t="t" r="r" b="b"/>
            <a:pathLst>
              <a:path w="3443604" h="394969">
                <a:moveTo>
                  <a:pt x="0" y="394817"/>
                </a:moveTo>
                <a:lnTo>
                  <a:pt x="3443300" y="394817"/>
                </a:lnTo>
                <a:lnTo>
                  <a:pt x="3443300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49089"/>
            <a:ext cx="3456304" cy="12700"/>
          </a:xfrm>
          <a:custGeom>
            <a:rect l="l" t="t" r="r" b="b"/>
            <a:pathLst>
              <a:path w="3456304" h="12700">
                <a:moveTo>
                  <a:pt x="0" y="12700"/>
                </a:moveTo>
                <a:lnTo>
                  <a:pt x="3456000" y="12700"/>
                </a:lnTo>
                <a:lnTo>
                  <a:pt x="3456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6" name="object 6"/>
          <p:cNvSpPr/>
          <p:nvPr/>
        </p:nvSpPr>
        <p:spPr>
          <a:xfrm flipH="1">
            <a:off x="6350" y="666819"/>
            <a:ext cx="0" cy="382270"/>
          </a:xfrm>
          <a:custGeom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0469"/>
            <a:ext cx="6350" cy="6350"/>
          </a:xfrm>
          <a:custGeom>
            <a:rect l="l" t="t" r="r" b="b"/>
            <a:pathLst>
              <a:path w="6350" h="6350">
                <a:moveTo>
                  <a:pt x="0" y="6350"/>
                </a:moveTo>
                <a:lnTo>
                  <a:pt x="6350" y="6350"/>
                </a:lnTo>
                <a:lnTo>
                  <a:pt x="635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7294"/>
            <a:ext cx="3456304" cy="0"/>
          </a:xfrm>
          <a:custGeom>
            <a:rect l="l" t="t" r="r" b="b"/>
            <a:pathLst>
              <a:path w="3456304">
                <a:moveTo>
                  <a:pt x="0" y="0"/>
                </a:moveTo>
                <a:lnTo>
                  <a:pt x="3456000" y="0"/>
                </a:lnTo>
              </a:path>
            </a:pathLst>
          </a:custGeom>
          <a:ln w="6350">
            <a:solidFill>
              <a:srgbClr val="0066B3"/>
            </a:solidFill>
          </a:ln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9" name="object 9"/>
          <p:cNvSpPr/>
          <p:nvPr/>
        </p:nvSpPr>
        <p:spPr>
          <a:xfrm flipH="1">
            <a:off x="3449650" y="666819"/>
            <a:ext cx="0" cy="382270"/>
          </a:xfrm>
          <a:custGeom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00" y="663644"/>
            <a:ext cx="3443604" cy="0"/>
          </a:xfrm>
          <a:custGeom>
            <a:rect l="l" t="t" r="r" b="b"/>
            <a:pathLst>
              <a:path w="3443604">
                <a:moveTo>
                  <a:pt x="0" y="0"/>
                </a:moveTo>
                <a:lnTo>
                  <a:pt x="3443300" y="0"/>
                </a:lnTo>
              </a:path>
            </a:pathLst>
          </a:custGeom>
          <a:ln w="6350">
            <a:solidFill>
              <a:srgbClr val="0066B3"/>
            </a:solidFill>
          </a:ln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0" y="660469"/>
            <a:ext cx="6350" cy="6350"/>
          </a:xfrm>
          <a:custGeom>
            <a:rect l="l" t="t" r="r" b="b"/>
            <a:pathLst>
              <a:path w="6350" h="6350">
                <a:moveTo>
                  <a:pt x="6350" y="0"/>
                </a:moveTo>
                <a:lnTo>
                  <a:pt x="0" y="0"/>
                </a:lnTo>
                <a:lnTo>
                  <a:pt x="0" y="6350"/>
                </a:lnTo>
                <a:lnTo>
                  <a:pt x="635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0" y="2362200"/>
            <a:ext cx="1332230" cy="1332230"/>
          </a:xfrm>
          <a:custGeom>
            <a:rect l="l" t="t" r="r" b="b"/>
            <a:pathLst>
              <a:path w="1332229" h="1332229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2500" y="2349512"/>
            <a:ext cx="1357630" cy="1357630"/>
          </a:xfrm>
          <a:custGeom>
            <a:rect l="l" t="t" r="r" b="b"/>
            <a:pathLst>
              <a:path w="1357629" h="1357629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6"/>
                </a:lnTo>
                <a:lnTo>
                  <a:pt x="6743" y="774823"/>
                </a:lnTo>
                <a:lnTo>
                  <a:pt x="14998" y="821345"/>
                </a:lnTo>
                <a:lnTo>
                  <a:pt x="26355" y="866718"/>
                </a:lnTo>
                <a:lnTo>
                  <a:pt x="40699" y="910826"/>
                </a:lnTo>
                <a:lnTo>
                  <a:pt x="57916" y="953554"/>
                </a:lnTo>
                <a:lnTo>
                  <a:pt x="77890" y="994788"/>
                </a:lnTo>
                <a:lnTo>
                  <a:pt x="100507" y="1034413"/>
                </a:lnTo>
                <a:lnTo>
                  <a:pt x="125652" y="1072314"/>
                </a:lnTo>
                <a:lnTo>
                  <a:pt x="153211" y="1108376"/>
                </a:lnTo>
                <a:lnTo>
                  <a:pt x="183067" y="1142484"/>
                </a:lnTo>
                <a:lnTo>
                  <a:pt x="215107" y="1174524"/>
                </a:lnTo>
                <a:lnTo>
                  <a:pt x="249215" y="1204380"/>
                </a:lnTo>
                <a:lnTo>
                  <a:pt x="285277" y="1231938"/>
                </a:lnTo>
                <a:lnTo>
                  <a:pt x="323178" y="1257084"/>
                </a:lnTo>
                <a:lnTo>
                  <a:pt x="362803" y="1279701"/>
                </a:lnTo>
                <a:lnTo>
                  <a:pt x="404037" y="1299675"/>
                </a:lnTo>
                <a:lnTo>
                  <a:pt x="446765" y="1316892"/>
                </a:lnTo>
                <a:lnTo>
                  <a:pt x="490873" y="1331236"/>
                </a:lnTo>
                <a:lnTo>
                  <a:pt x="536245" y="1342593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400"/>
                </a:lnTo>
                <a:lnTo>
                  <a:pt x="862936" y="25400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29">
                <a:moveTo>
                  <a:pt x="862936" y="25400"/>
                </a:moveTo>
                <a:lnTo>
                  <a:pt x="678802" y="25400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3"/>
                </a:lnTo>
                <a:lnTo>
                  <a:pt x="866731" y="1331236"/>
                </a:lnTo>
                <a:lnTo>
                  <a:pt x="910838" y="1316892"/>
                </a:lnTo>
                <a:lnTo>
                  <a:pt x="953567" y="1299675"/>
                </a:lnTo>
                <a:lnTo>
                  <a:pt x="994801" y="1279701"/>
                </a:lnTo>
                <a:lnTo>
                  <a:pt x="1034426" y="1257084"/>
                </a:lnTo>
                <a:lnTo>
                  <a:pt x="1072326" y="1231938"/>
                </a:lnTo>
                <a:lnTo>
                  <a:pt x="1108388" y="1204380"/>
                </a:lnTo>
                <a:lnTo>
                  <a:pt x="1142497" y="1174524"/>
                </a:lnTo>
                <a:lnTo>
                  <a:pt x="1174537" y="1142484"/>
                </a:lnTo>
                <a:lnTo>
                  <a:pt x="1204393" y="1108376"/>
                </a:lnTo>
                <a:lnTo>
                  <a:pt x="1231951" y="1072314"/>
                </a:lnTo>
                <a:lnTo>
                  <a:pt x="1257096" y="1034413"/>
                </a:lnTo>
                <a:lnTo>
                  <a:pt x="1279713" y="994788"/>
                </a:lnTo>
                <a:lnTo>
                  <a:pt x="1299688" y="953554"/>
                </a:lnTo>
                <a:lnTo>
                  <a:pt x="1316905" y="910826"/>
                </a:lnTo>
                <a:lnTo>
                  <a:pt x="1331249" y="866718"/>
                </a:lnTo>
                <a:lnTo>
                  <a:pt x="1342606" y="821345"/>
                </a:lnTo>
                <a:lnTo>
                  <a:pt x="1350860" y="774823"/>
                </a:lnTo>
                <a:lnTo>
                  <a:pt x="1355898" y="727266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89669" y="666813"/>
            <a:ext cx="1332230" cy="133223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6969" y="654126"/>
            <a:ext cx="1357630" cy="1357630"/>
          </a:xfrm>
          <a:custGeom>
            <a:rect l="l" t="t" r="r" b="b"/>
            <a:pathLst>
              <a:path w="1357629" h="1357630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6"/>
                </a:lnTo>
                <a:lnTo>
                  <a:pt x="6743" y="774823"/>
                </a:lnTo>
                <a:lnTo>
                  <a:pt x="14998" y="821345"/>
                </a:lnTo>
                <a:lnTo>
                  <a:pt x="26355" y="866718"/>
                </a:lnTo>
                <a:lnTo>
                  <a:pt x="40699" y="910826"/>
                </a:lnTo>
                <a:lnTo>
                  <a:pt x="57916" y="953554"/>
                </a:lnTo>
                <a:lnTo>
                  <a:pt x="77890" y="994788"/>
                </a:lnTo>
                <a:lnTo>
                  <a:pt x="100507" y="1034413"/>
                </a:lnTo>
                <a:lnTo>
                  <a:pt x="125652" y="1072314"/>
                </a:lnTo>
                <a:lnTo>
                  <a:pt x="153211" y="1108376"/>
                </a:lnTo>
                <a:lnTo>
                  <a:pt x="183067" y="1142484"/>
                </a:lnTo>
                <a:lnTo>
                  <a:pt x="215107" y="1174524"/>
                </a:lnTo>
                <a:lnTo>
                  <a:pt x="249215" y="1204380"/>
                </a:lnTo>
                <a:lnTo>
                  <a:pt x="285277" y="1231938"/>
                </a:lnTo>
                <a:lnTo>
                  <a:pt x="323178" y="1257084"/>
                </a:lnTo>
                <a:lnTo>
                  <a:pt x="362803" y="1279701"/>
                </a:lnTo>
                <a:lnTo>
                  <a:pt x="404037" y="1299675"/>
                </a:lnTo>
                <a:lnTo>
                  <a:pt x="446765" y="1316892"/>
                </a:lnTo>
                <a:lnTo>
                  <a:pt x="490873" y="1331236"/>
                </a:lnTo>
                <a:lnTo>
                  <a:pt x="536245" y="1342593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1"/>
                </a:lnTo>
                <a:lnTo>
                  <a:pt x="76744" y="424459"/>
                </a:lnTo>
                <a:lnTo>
                  <a:pt x="98326" y="378522"/>
                </a:lnTo>
                <a:lnTo>
                  <a:pt x="123287" y="334617"/>
                </a:lnTo>
                <a:lnTo>
                  <a:pt x="151461" y="292911"/>
                </a:lnTo>
                <a:lnTo>
                  <a:pt x="182680" y="253571"/>
                </a:lnTo>
                <a:lnTo>
                  <a:pt x="216776" y="216763"/>
                </a:lnTo>
                <a:lnTo>
                  <a:pt x="253584" y="182670"/>
                </a:lnTo>
                <a:lnTo>
                  <a:pt x="292924" y="151453"/>
                </a:lnTo>
                <a:lnTo>
                  <a:pt x="334630" y="123280"/>
                </a:lnTo>
                <a:lnTo>
                  <a:pt x="378535" y="98318"/>
                </a:lnTo>
                <a:lnTo>
                  <a:pt x="424472" y="76736"/>
                </a:lnTo>
                <a:lnTo>
                  <a:pt x="472274" y="58701"/>
                </a:lnTo>
                <a:lnTo>
                  <a:pt x="521775" y="44380"/>
                </a:lnTo>
                <a:lnTo>
                  <a:pt x="572807" y="33943"/>
                </a:lnTo>
                <a:lnTo>
                  <a:pt x="625205" y="27556"/>
                </a:lnTo>
                <a:lnTo>
                  <a:pt x="678802" y="25387"/>
                </a:lnTo>
                <a:lnTo>
                  <a:pt x="862885" y="25387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30">
                <a:moveTo>
                  <a:pt x="862885" y="25387"/>
                </a:moveTo>
                <a:lnTo>
                  <a:pt x="678802" y="25387"/>
                </a:lnTo>
                <a:lnTo>
                  <a:pt x="732398" y="27556"/>
                </a:lnTo>
                <a:lnTo>
                  <a:pt x="784796" y="33943"/>
                </a:lnTo>
                <a:lnTo>
                  <a:pt x="835829" y="44380"/>
                </a:lnTo>
                <a:lnTo>
                  <a:pt x="885330" y="58701"/>
                </a:lnTo>
                <a:lnTo>
                  <a:pt x="933132" y="76736"/>
                </a:lnTo>
                <a:lnTo>
                  <a:pt x="979069" y="98318"/>
                </a:lnTo>
                <a:lnTo>
                  <a:pt x="1022974" y="123280"/>
                </a:lnTo>
                <a:lnTo>
                  <a:pt x="1064679" y="151453"/>
                </a:lnTo>
                <a:lnTo>
                  <a:pt x="1104020" y="182670"/>
                </a:lnTo>
                <a:lnTo>
                  <a:pt x="1140828" y="216763"/>
                </a:lnTo>
                <a:lnTo>
                  <a:pt x="1174924" y="253571"/>
                </a:lnTo>
                <a:lnTo>
                  <a:pt x="1206142" y="292911"/>
                </a:lnTo>
                <a:lnTo>
                  <a:pt x="1234316" y="334617"/>
                </a:lnTo>
                <a:lnTo>
                  <a:pt x="1259278" y="378522"/>
                </a:lnTo>
                <a:lnTo>
                  <a:pt x="1280860" y="424459"/>
                </a:lnTo>
                <a:lnTo>
                  <a:pt x="1298894" y="472261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3"/>
                </a:lnTo>
                <a:lnTo>
                  <a:pt x="866731" y="1331236"/>
                </a:lnTo>
                <a:lnTo>
                  <a:pt x="910838" y="1316892"/>
                </a:lnTo>
                <a:lnTo>
                  <a:pt x="953567" y="1299675"/>
                </a:lnTo>
                <a:lnTo>
                  <a:pt x="994801" y="1279701"/>
                </a:lnTo>
                <a:lnTo>
                  <a:pt x="1034426" y="1257084"/>
                </a:lnTo>
                <a:lnTo>
                  <a:pt x="1072326" y="1231938"/>
                </a:lnTo>
                <a:lnTo>
                  <a:pt x="1108388" y="1204380"/>
                </a:lnTo>
                <a:lnTo>
                  <a:pt x="1142497" y="1174524"/>
                </a:lnTo>
                <a:lnTo>
                  <a:pt x="1174537" y="1142484"/>
                </a:lnTo>
                <a:lnTo>
                  <a:pt x="1204393" y="1108376"/>
                </a:lnTo>
                <a:lnTo>
                  <a:pt x="1231951" y="1072314"/>
                </a:lnTo>
                <a:lnTo>
                  <a:pt x="1257096" y="1034413"/>
                </a:lnTo>
                <a:lnTo>
                  <a:pt x="1279713" y="994788"/>
                </a:lnTo>
                <a:lnTo>
                  <a:pt x="1299688" y="953554"/>
                </a:lnTo>
                <a:lnTo>
                  <a:pt x="1316905" y="910826"/>
                </a:lnTo>
                <a:lnTo>
                  <a:pt x="1331249" y="866718"/>
                </a:lnTo>
                <a:lnTo>
                  <a:pt x="1342606" y="821345"/>
                </a:lnTo>
                <a:lnTo>
                  <a:pt x="1350860" y="774823"/>
                </a:lnTo>
                <a:lnTo>
                  <a:pt x="1355898" y="727266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885" y="25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88331" y="3814125"/>
            <a:ext cx="15240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41605" marR="5080" indent="-129539" algn="ctr">
              <a:lnSpc>
                <a:spcPct val="100000"/>
              </a:lnSpc>
              <a:spcBef>
                <a:spcPts val="100"/>
              </a:spcBef>
            </a:pPr>
            <a:r>
              <a:rPr lang="ru-RU" sz="1700" b="1" spc="10" smtClean="0">
                <a:solidFill>
                  <a:srgbClr val="0066B3"/>
                </a:solidFill>
                <a:latin typeface="Arial"/>
                <a:cs typeface="Arial"/>
              </a:rPr>
              <a:t>Площадь территории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15531" y="2580204"/>
            <a:ext cx="1144399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/>
          </a:lstStyle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3300" spc="450" smtClean="0">
                <a:solidFill>
                  <a:srgbClr val="FFFFFF"/>
                </a:solidFill>
                <a:latin typeface="Arial"/>
                <a:cs typeface="Arial"/>
              </a:rPr>
              <a:t>15,7</a:t>
            </a:r>
            <a:endParaRPr sz="3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54386" y="3034704"/>
            <a:ext cx="953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5" smtClean="0">
                <a:solidFill>
                  <a:srgbClr val="FFFFFF"/>
                </a:solidFill>
                <a:latin typeface="Arial"/>
                <a:cs typeface="Arial"/>
              </a:rPr>
              <a:t>тыс. кв. км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89786" y="884818"/>
            <a:ext cx="1031240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/>
          </a:lstStyle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3200" smtClean="0">
                <a:solidFill>
                  <a:schemeClr val="bg1"/>
                </a:solidFill>
                <a:latin typeface="Arial"/>
                <a:cs typeface="Arial"/>
              </a:rPr>
              <a:t>40,2</a:t>
            </a:r>
            <a:endParaRPr sz="3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28855" y="1339317"/>
            <a:ext cx="9531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>
                <a:solidFill>
                  <a:srgbClr val="FFFFFF"/>
                </a:solidFill>
                <a:latin typeface="Arial"/>
                <a:cs typeface="Arial"/>
              </a:rPr>
              <a:t>тыс.</a:t>
            </a:r>
            <a:r>
              <a:rPr sz="1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>
                <a:solidFill>
                  <a:srgbClr val="FFFFFF"/>
                </a:solidFill>
                <a:latin typeface="Arial"/>
                <a:cs typeface="Arial"/>
              </a:rPr>
              <a:t>человек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4863" y="645702"/>
            <a:ext cx="473293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65">
                <a:solidFill>
                  <a:srgbClr val="FFFFFF"/>
                </a:solidFill>
                <a:latin typeface="Arial"/>
                <a:cs typeface="Arial"/>
              </a:rPr>
              <a:t>Общие</a:t>
            </a:r>
            <a:r>
              <a:rPr sz="25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50" smtClean="0">
                <a:solidFill>
                  <a:srgbClr val="FFFFFF"/>
                </a:solidFill>
                <a:latin typeface="Arial"/>
                <a:cs typeface="Arial"/>
              </a:rPr>
              <a:t>сведения</a:t>
            </a:r>
            <a:r>
              <a:rPr lang="ru-RU" sz="2500" b="1" spc="-50" smtClean="0">
                <a:solidFill>
                  <a:srgbClr val="FFFFFF"/>
                </a:solidFill>
                <a:latin typeface="Arial"/>
                <a:cs typeface="Arial"/>
              </a:rPr>
              <a:t> о районе</a:t>
            </a:r>
            <a:endParaRPr sz="2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91000" y="1066800"/>
            <a:ext cx="200406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1700" b="1" spc="25">
                <a:solidFill>
                  <a:srgbClr val="0066B3"/>
                </a:solidFill>
                <a:latin typeface="Arial"/>
                <a:cs typeface="Arial"/>
              </a:rPr>
              <a:t>Структура</a:t>
            </a:r>
            <a:r>
              <a:rPr sz="1700" b="1" spc="-55">
                <a:solidFill>
                  <a:srgbClr val="0066B3"/>
                </a:solidFill>
                <a:latin typeface="Arial"/>
                <a:cs typeface="Arial"/>
              </a:rPr>
              <a:t> </a:t>
            </a:r>
            <a:r>
              <a:rPr sz="1700" b="1" spc="10" smtClean="0">
                <a:solidFill>
                  <a:srgbClr val="0066B3"/>
                </a:solidFill>
                <a:latin typeface="Arial"/>
                <a:cs typeface="Arial"/>
              </a:rPr>
              <a:t>земель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77506" y="3426647"/>
            <a:ext cx="108267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algn="ctr">
              <a:lnSpc>
                <a:spcPts val="1925"/>
              </a:lnSpc>
              <a:spcBef>
                <a:spcPts val="100"/>
              </a:spcBef>
            </a:pPr>
            <a:r>
              <a:rPr sz="1700" spc="5">
                <a:solidFill>
                  <a:srgbClr val="FFFFFF"/>
                </a:solidFill>
                <a:latin typeface="Arial"/>
                <a:cs typeface="Arial"/>
              </a:rPr>
              <a:t>С/х</a:t>
            </a:r>
            <a:r>
              <a:rPr sz="1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">
                <a:solidFill>
                  <a:srgbClr val="FFFFFF"/>
                </a:solidFill>
                <a:latin typeface="Arial"/>
                <a:cs typeface="Arial"/>
              </a:rPr>
              <a:t>угодья</a:t>
            </a:r>
            <a:endParaRPr sz="1700">
              <a:latin typeface="Arial"/>
              <a:cs typeface="Arial"/>
            </a:endParaRPr>
          </a:p>
          <a:p>
            <a:pPr marL="126364" algn="ctr">
              <a:lnSpc>
                <a:spcPts val="4325"/>
              </a:lnSpc>
            </a:pPr>
            <a:r>
              <a:rPr lang="ru-RU" sz="3700" b="1" spc="20" smtClean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r>
              <a:rPr sz="3225" b="1" spc="30" baseline="32299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225" baseline="32299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36258" y="2134269"/>
            <a:ext cx="799465" cy="7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55880">
              <a:lnSpc>
                <a:spcPts val="1760"/>
              </a:lnSpc>
              <a:spcBef>
                <a:spcPts val="100"/>
              </a:spcBef>
            </a:pPr>
            <a:r>
              <a:rPr sz="1700" spc="20">
                <a:solidFill>
                  <a:srgbClr val="FFFFFF"/>
                </a:solidFill>
                <a:latin typeface="Arial"/>
                <a:cs typeface="Arial"/>
              </a:rPr>
              <a:t>Леса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4160"/>
              </a:lnSpc>
            </a:pPr>
            <a:r>
              <a:rPr sz="3700" b="1" spc="20">
                <a:solidFill>
                  <a:srgbClr val="FFFFFF"/>
                </a:solidFill>
                <a:latin typeface="Arial"/>
                <a:cs typeface="Arial"/>
              </a:rPr>
              <a:t>33</a:t>
            </a:r>
            <a:r>
              <a:rPr sz="3225" b="1" spc="30" baseline="32299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225" baseline="32299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02810" y="2409642"/>
            <a:ext cx="55372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15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3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30501" y="2449114"/>
            <a:ext cx="27114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50" b="1" spc="2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1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43765" y="3637188"/>
            <a:ext cx="475068" cy="699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18234" y="1587144"/>
            <a:ext cx="475068" cy="5889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18234" y="1941804"/>
            <a:ext cx="475068" cy="6991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02500" y="2349512"/>
            <a:ext cx="1357630" cy="1357630"/>
          </a:xfrm>
          <a:custGeom>
            <a:rect l="l" t="t" r="r" b="b"/>
            <a:pathLst>
              <a:path w="1357629" h="1357629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8"/>
                </a:lnTo>
                <a:lnTo>
                  <a:pt x="6743" y="774826"/>
                </a:lnTo>
                <a:lnTo>
                  <a:pt x="14998" y="821349"/>
                </a:lnTo>
                <a:lnTo>
                  <a:pt x="26355" y="866722"/>
                </a:lnTo>
                <a:lnTo>
                  <a:pt x="40699" y="910831"/>
                </a:lnTo>
                <a:lnTo>
                  <a:pt x="57916" y="953559"/>
                </a:lnTo>
                <a:lnTo>
                  <a:pt x="77890" y="994794"/>
                </a:lnTo>
                <a:lnTo>
                  <a:pt x="100507" y="1034418"/>
                </a:lnTo>
                <a:lnTo>
                  <a:pt x="125652" y="1072319"/>
                </a:lnTo>
                <a:lnTo>
                  <a:pt x="153211" y="1108381"/>
                </a:lnTo>
                <a:lnTo>
                  <a:pt x="183067" y="1142489"/>
                </a:lnTo>
                <a:lnTo>
                  <a:pt x="215107" y="1174528"/>
                </a:lnTo>
                <a:lnTo>
                  <a:pt x="249215" y="1204384"/>
                </a:lnTo>
                <a:lnTo>
                  <a:pt x="285277" y="1231942"/>
                </a:lnTo>
                <a:lnTo>
                  <a:pt x="323178" y="1257087"/>
                </a:lnTo>
                <a:lnTo>
                  <a:pt x="362803" y="1279703"/>
                </a:lnTo>
                <a:lnTo>
                  <a:pt x="404037" y="1299677"/>
                </a:lnTo>
                <a:lnTo>
                  <a:pt x="446765" y="1316893"/>
                </a:lnTo>
                <a:lnTo>
                  <a:pt x="490873" y="1331237"/>
                </a:lnTo>
                <a:lnTo>
                  <a:pt x="536245" y="1342594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400"/>
                </a:lnTo>
                <a:lnTo>
                  <a:pt x="862936" y="25400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29">
                <a:moveTo>
                  <a:pt x="862936" y="25400"/>
                </a:moveTo>
                <a:lnTo>
                  <a:pt x="678802" y="25400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4"/>
                </a:lnTo>
                <a:lnTo>
                  <a:pt x="866731" y="1331237"/>
                </a:lnTo>
                <a:lnTo>
                  <a:pt x="910838" y="1316893"/>
                </a:lnTo>
                <a:lnTo>
                  <a:pt x="953567" y="1299677"/>
                </a:lnTo>
                <a:lnTo>
                  <a:pt x="994801" y="1279703"/>
                </a:lnTo>
                <a:lnTo>
                  <a:pt x="1034426" y="1257087"/>
                </a:lnTo>
                <a:lnTo>
                  <a:pt x="1072326" y="1231942"/>
                </a:lnTo>
                <a:lnTo>
                  <a:pt x="1108388" y="1204384"/>
                </a:lnTo>
                <a:lnTo>
                  <a:pt x="1142497" y="1174528"/>
                </a:lnTo>
                <a:lnTo>
                  <a:pt x="1174537" y="1142489"/>
                </a:lnTo>
                <a:lnTo>
                  <a:pt x="1204393" y="1108381"/>
                </a:lnTo>
                <a:lnTo>
                  <a:pt x="1231951" y="1072319"/>
                </a:lnTo>
                <a:lnTo>
                  <a:pt x="1257096" y="1034418"/>
                </a:lnTo>
                <a:lnTo>
                  <a:pt x="1279713" y="994794"/>
                </a:lnTo>
                <a:lnTo>
                  <a:pt x="1299688" y="953559"/>
                </a:lnTo>
                <a:lnTo>
                  <a:pt x="1316905" y="910831"/>
                </a:lnTo>
                <a:lnTo>
                  <a:pt x="1331249" y="866722"/>
                </a:lnTo>
                <a:lnTo>
                  <a:pt x="1342606" y="821349"/>
                </a:lnTo>
                <a:lnTo>
                  <a:pt x="1350860" y="774826"/>
                </a:lnTo>
                <a:lnTo>
                  <a:pt x="1355898" y="727268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40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76969" y="654124"/>
            <a:ext cx="1357630" cy="1357630"/>
          </a:xfrm>
          <a:custGeom>
            <a:rect l="l" t="t" r="r" b="b"/>
            <a:pathLst>
              <a:path w="1357629" h="1357630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8"/>
                </a:lnTo>
                <a:lnTo>
                  <a:pt x="6743" y="774826"/>
                </a:lnTo>
                <a:lnTo>
                  <a:pt x="14998" y="821349"/>
                </a:lnTo>
                <a:lnTo>
                  <a:pt x="26355" y="866722"/>
                </a:lnTo>
                <a:lnTo>
                  <a:pt x="40699" y="910831"/>
                </a:lnTo>
                <a:lnTo>
                  <a:pt x="57916" y="953559"/>
                </a:lnTo>
                <a:lnTo>
                  <a:pt x="77890" y="994794"/>
                </a:lnTo>
                <a:lnTo>
                  <a:pt x="100507" y="1034418"/>
                </a:lnTo>
                <a:lnTo>
                  <a:pt x="125652" y="1072319"/>
                </a:lnTo>
                <a:lnTo>
                  <a:pt x="153211" y="1108381"/>
                </a:lnTo>
                <a:lnTo>
                  <a:pt x="183067" y="1142489"/>
                </a:lnTo>
                <a:lnTo>
                  <a:pt x="215107" y="1174528"/>
                </a:lnTo>
                <a:lnTo>
                  <a:pt x="249215" y="1204384"/>
                </a:lnTo>
                <a:lnTo>
                  <a:pt x="285277" y="1231942"/>
                </a:lnTo>
                <a:lnTo>
                  <a:pt x="323178" y="1257087"/>
                </a:lnTo>
                <a:lnTo>
                  <a:pt x="362803" y="1279703"/>
                </a:lnTo>
                <a:lnTo>
                  <a:pt x="404037" y="1299677"/>
                </a:lnTo>
                <a:lnTo>
                  <a:pt x="446765" y="1316893"/>
                </a:lnTo>
                <a:lnTo>
                  <a:pt x="490873" y="1331237"/>
                </a:lnTo>
                <a:lnTo>
                  <a:pt x="536245" y="1342594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399"/>
                </a:lnTo>
                <a:lnTo>
                  <a:pt x="862936" y="25399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30">
                <a:moveTo>
                  <a:pt x="862936" y="25399"/>
                </a:moveTo>
                <a:lnTo>
                  <a:pt x="678802" y="25399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4"/>
                </a:lnTo>
                <a:lnTo>
                  <a:pt x="866731" y="1331237"/>
                </a:lnTo>
                <a:lnTo>
                  <a:pt x="910838" y="1316893"/>
                </a:lnTo>
                <a:lnTo>
                  <a:pt x="953567" y="1299677"/>
                </a:lnTo>
                <a:lnTo>
                  <a:pt x="994801" y="1279703"/>
                </a:lnTo>
                <a:lnTo>
                  <a:pt x="1034426" y="1257087"/>
                </a:lnTo>
                <a:lnTo>
                  <a:pt x="1072326" y="1231942"/>
                </a:lnTo>
                <a:lnTo>
                  <a:pt x="1108388" y="1204384"/>
                </a:lnTo>
                <a:lnTo>
                  <a:pt x="1142497" y="1174528"/>
                </a:lnTo>
                <a:lnTo>
                  <a:pt x="1174537" y="1142489"/>
                </a:lnTo>
                <a:lnTo>
                  <a:pt x="1204393" y="1108381"/>
                </a:lnTo>
                <a:lnTo>
                  <a:pt x="1231951" y="1072319"/>
                </a:lnTo>
                <a:lnTo>
                  <a:pt x="1257096" y="1034418"/>
                </a:lnTo>
                <a:lnTo>
                  <a:pt x="1279713" y="994794"/>
                </a:lnTo>
                <a:lnTo>
                  <a:pt x="1299688" y="953559"/>
                </a:lnTo>
                <a:lnTo>
                  <a:pt x="1316905" y="910831"/>
                </a:lnTo>
                <a:lnTo>
                  <a:pt x="1331249" y="866722"/>
                </a:lnTo>
                <a:lnTo>
                  <a:pt x="1342606" y="821349"/>
                </a:lnTo>
                <a:lnTo>
                  <a:pt x="1350860" y="774826"/>
                </a:lnTo>
                <a:lnTo>
                  <a:pt x="1355898" y="727268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399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052383" y="2054708"/>
            <a:ext cx="180721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 indent="304165">
              <a:lnSpc>
                <a:spcPct val="100000"/>
              </a:lnSpc>
              <a:spcBef>
                <a:spcPts val="100"/>
              </a:spcBef>
            </a:pPr>
            <a:r>
              <a:rPr sz="1700" b="1" spc="10" smtClean="0">
                <a:solidFill>
                  <a:srgbClr val="0066B3"/>
                </a:solidFill>
                <a:latin typeface="Arial"/>
                <a:cs typeface="Arial"/>
              </a:rPr>
              <a:t>Население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44" name="object 22"/>
          <p:cNvSpPr txBox="1"/>
          <p:nvPr/>
        </p:nvSpPr>
        <p:spPr>
          <a:xfrm>
            <a:off x="5356827" y="5950344"/>
            <a:ext cx="13716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smtClean="0">
                <a:latin typeface="Arial" pitchFamily="34" charset="0"/>
                <a:cs typeface="Arial" pitchFamily="34" charset="0"/>
              </a:rPr>
              <a:t>Стоимость 1 га земли рублей в год</a:t>
            </a:r>
            <a:endParaRPr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22"/>
          <p:cNvSpPr txBox="1"/>
          <p:nvPr/>
        </p:nvSpPr>
        <p:spPr>
          <a:xfrm>
            <a:off x="3429000" y="5983402"/>
            <a:ext cx="18288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smtClean="0">
                <a:latin typeface="Arial" pitchFamily="34" charset="0"/>
                <a:cs typeface="Arial" pitchFamily="34" charset="0"/>
              </a:rPr>
              <a:t>Средний срок получения разрешения на строительство</a:t>
            </a:r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2"/>
          <p:cNvSpPr txBox="1"/>
          <p:nvPr/>
        </p:nvSpPr>
        <p:spPr>
          <a:xfrm>
            <a:off x="152400" y="5943600"/>
            <a:ext cx="13716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smtClean="0">
                <a:latin typeface="Arial" pitchFamily="34" charset="0"/>
                <a:cs typeface="Arial" pitchFamily="34" charset="0"/>
              </a:rPr>
              <a:t>Удаленность от границы города Омска</a:t>
            </a:r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22"/>
          <p:cNvSpPr txBox="1"/>
          <p:nvPr/>
        </p:nvSpPr>
        <p:spPr>
          <a:xfrm>
            <a:off x="7086600" y="5943600"/>
            <a:ext cx="205740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smtClean="0">
                <a:latin typeface="Arial" pitchFamily="34" charset="0"/>
                <a:cs typeface="Arial" pitchFamily="34" charset="0"/>
              </a:rPr>
              <a:t>Тариф на эл. энергию</a:t>
            </a:r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14"/>
          <p:cNvSpPr/>
          <p:nvPr/>
        </p:nvSpPr>
        <p:spPr>
          <a:xfrm>
            <a:off x="267970" y="4572000"/>
            <a:ext cx="1332230" cy="133223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>
            <a:defPPr/>
          </a:lstStyle>
          <a:p>
            <a:pPr algn="ctr"/>
            <a:endParaRPr lang="ru-RU" smtClean="0"/>
          </a:p>
          <a:p>
            <a:pPr algn="ctr"/>
            <a:r>
              <a:rPr lang="ru-RU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300 </a:t>
            </a:r>
          </a:p>
          <a:p>
            <a:pPr algn="ctr"/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км</a:t>
            </a:r>
            <a:endParaRPr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14"/>
          <p:cNvSpPr/>
          <p:nvPr/>
        </p:nvSpPr>
        <p:spPr>
          <a:xfrm>
            <a:off x="3657600" y="4572000"/>
            <a:ext cx="1332230" cy="133223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>
            <a:defPPr/>
          </a:lstStyle>
          <a:p>
            <a:pPr algn="ctr"/>
            <a:endParaRPr lang="ru-RU" smtClean="0"/>
          </a:p>
          <a:p>
            <a:pPr algn="ctr"/>
            <a:r>
              <a:rPr lang="ru-RU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</a:t>
            </a:r>
          </a:p>
          <a:p>
            <a:pPr algn="ctr"/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дней</a:t>
            </a:r>
            <a:endParaRPr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14"/>
          <p:cNvSpPr/>
          <p:nvPr/>
        </p:nvSpPr>
        <p:spPr>
          <a:xfrm>
            <a:off x="7467600" y="4495800"/>
            <a:ext cx="1332230" cy="133223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>
            <a:defPPr/>
          </a:lstStyle>
          <a:p>
            <a:pPr algn="ctr"/>
            <a:endParaRPr lang="ru-RU" smtClean="0"/>
          </a:p>
          <a:p>
            <a:pPr algn="ctr"/>
            <a:r>
              <a:rPr lang="ru-RU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5-6 </a:t>
            </a:r>
          </a:p>
          <a:p>
            <a:pPr algn="ctr"/>
            <a:r>
              <a:rPr lang="ru-RU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Рублей / кВт*ч</a:t>
            </a:r>
            <a:endParaRPr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14"/>
          <p:cNvSpPr/>
          <p:nvPr/>
        </p:nvSpPr>
        <p:spPr>
          <a:xfrm>
            <a:off x="2020570" y="4572000"/>
            <a:ext cx="1332230" cy="133223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>
            <a:defPPr/>
          </a:lstStyle>
          <a:p>
            <a:pPr algn="ctr"/>
            <a:endParaRPr lang="ru-RU" smtClean="0"/>
          </a:p>
          <a:p>
            <a:pPr algn="ctr"/>
            <a:r>
              <a:rPr lang="ru-RU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777,6 </a:t>
            </a:r>
          </a:p>
          <a:p>
            <a:pPr algn="ctr"/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км</a:t>
            </a:r>
            <a:endParaRPr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2"/>
          <p:cNvSpPr txBox="1"/>
          <p:nvPr/>
        </p:nvSpPr>
        <p:spPr>
          <a:xfrm>
            <a:off x="1752600" y="5943600"/>
            <a:ext cx="18288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smtClean="0">
                <a:latin typeface="Arial" pitchFamily="34" charset="0"/>
                <a:cs typeface="Arial" pitchFamily="34" charset="0"/>
              </a:rPr>
              <a:t>Транспортная сеть (протяженность автомобильных дорог)</a:t>
            </a:r>
            <a:endParaRPr sz="1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Елена\Desktop\Tara_region_Oms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1142984"/>
            <a:ext cx="2103363" cy="314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9374069"/>
              </p:ext>
            </p:extLst>
          </p:nvPr>
        </p:nvGraphicFramePr>
        <p:xfrm>
          <a:off x="2845807" y="1474037"/>
          <a:ext cx="4236181" cy="2937793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94971526"/>
              </p:ext>
            </p:extLst>
          </p:nvPr>
        </p:nvGraphicFramePr>
        <p:xfrm>
          <a:off x="4575269" y="4423136"/>
          <a:ext cx="2875508" cy="1704547"/>
        </p:xfrm>
        <a:graphic>
          <a:graphicData uri="http://schemas.openxmlformats.org/drawingml/2006/chart">
            <c:chart xmlns:c="http://schemas.openxmlformats.org/drawingml/2006/chart" r:id="rId8"/>
          </a:graphicData>
        </a:graphic>
      </p:graphicFrame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09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4305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79004"/>
              </p:ext>
            </p:extLst>
          </p:nvPr>
        </p:nvGraphicFramePr>
        <p:xfrm>
          <a:off x="3581400" y="1143000"/>
          <a:ext cx="5181600" cy="535183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55:27:120101:3027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3988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Земли населенных пунктов, земельные участки баз и складов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20 м, мощность 10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 к централизованной системе водоснабжения, расстояние до точки врезки 500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385,7 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26488" t="37960" r="22897" b="25753"/>
          <a:stretch>
            <a:fillRect/>
          </a:stretch>
        </p:blipFill>
        <p:spPr bwMode="auto">
          <a:xfrm>
            <a:off x="400050" y="1447800"/>
            <a:ext cx="300545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0768" t="23578" r="24684" b="18562"/>
          <a:stretch>
            <a:fillRect/>
          </a:stretch>
        </p:blipFill>
        <p:spPr bwMode="auto">
          <a:xfrm>
            <a:off x="432117" y="3581400"/>
            <a:ext cx="2973388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250185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7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4510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93986"/>
              </p:ext>
            </p:extLst>
          </p:nvPr>
        </p:nvGraphicFramePr>
        <p:xfrm>
          <a:off x="3581400" y="1143000"/>
          <a:ext cx="5181600" cy="5168952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55:37:000101:189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2996980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емли населенных пунктов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для добычи и разработки полезных ископаемых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500 м, мощность 15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возможность подключения отсутствует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337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31973" t="26086" r="14328" b="21854"/>
          <a:stretch>
            <a:fillRect/>
          </a:stretch>
        </p:blipFill>
        <p:spPr bwMode="auto">
          <a:xfrm>
            <a:off x="245147" y="1524000"/>
            <a:ext cx="3188335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0902" t="19063" r="5019" b="23579"/>
          <a:stretch>
            <a:fillRect/>
          </a:stretch>
        </p:blipFill>
        <p:spPr bwMode="auto">
          <a:xfrm>
            <a:off x="216572" y="3505200"/>
            <a:ext cx="3200364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4524934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5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4715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536241"/>
              </p:ext>
            </p:extLst>
          </p:nvPr>
        </p:nvGraphicFramePr>
        <p:xfrm>
          <a:off x="3581400" y="1143000"/>
          <a:ext cx="5181600" cy="5345901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55:37:000101:2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45000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муниципальная собственность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емли населенных пунктов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для размещения иных объектов общественно-делового значения, обеспечивающих жизнь граждан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500 м, мощность 15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возможность подключения отсутствует;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337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rcRect l="31839" t="31437" r="14517" b="23245"/>
          <a:stretch>
            <a:fillRect/>
          </a:stretch>
        </p:blipFill>
        <p:spPr bwMode="auto">
          <a:xfrm>
            <a:off x="292101" y="1371600"/>
            <a:ext cx="3188335" cy="1734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0923" t="26774" r="6560" b="13653"/>
          <a:stretch>
            <a:fillRect/>
          </a:stretch>
        </p:blipFill>
        <p:spPr bwMode="auto">
          <a:xfrm>
            <a:off x="292101" y="3576002"/>
            <a:ext cx="3062288" cy="1991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254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5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5593"/>
              </p:ext>
            </p:extLst>
          </p:nvPr>
        </p:nvGraphicFramePr>
        <p:xfrm>
          <a:off x="3581400" y="1143000"/>
          <a:ext cx="5181600" cy="5178261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55:27:050501:19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9839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Государственная собственность до разграничения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Земли сельскохозяйственного назначения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Для сельскохозяйственного использования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500 м, мощность 15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возможность подключения отсутствует;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700 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347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9743" r="30547" b="14171"/>
          <a:stretch>
            <a:fillRect/>
          </a:stretch>
        </p:blipFill>
        <p:spPr bwMode="auto">
          <a:xfrm>
            <a:off x="302166" y="1166694"/>
            <a:ext cx="3117706" cy="20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8959" r="27966" b="5172"/>
          <a:stretch>
            <a:fillRect/>
          </a:stretch>
        </p:blipFill>
        <p:spPr bwMode="auto">
          <a:xfrm>
            <a:off x="340653" y="3356992"/>
            <a:ext cx="307921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34291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5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4627"/>
              </p:ext>
            </p:extLst>
          </p:nvPr>
        </p:nvGraphicFramePr>
        <p:xfrm>
          <a:off x="3581400" y="1143000"/>
          <a:ext cx="5181600" cy="5178261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55:27:170501:97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58235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Государственная собственность до разграничения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Земли населенных пунктов</a:t>
                      </a:r>
                      <a:endParaRPr lang="en-US" sz="110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производственные предприятия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500 м, мощность 15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возможность подключения отсутствует;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7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349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5" t="42221" r="30089" b="19952"/>
          <a:stretch>
            <a:fillRect/>
          </a:stretch>
        </p:blipFill>
        <p:spPr bwMode="auto">
          <a:xfrm>
            <a:off x="323528" y="1185190"/>
            <a:ext cx="3186202" cy="18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7829" r="26365" b="5432"/>
          <a:stretch>
            <a:fillRect/>
          </a:stretch>
        </p:blipFill>
        <p:spPr bwMode="auto">
          <a:xfrm>
            <a:off x="323528" y="3233503"/>
            <a:ext cx="3142430" cy="185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19868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5" name="object 2"/>
          <p:cNvSpPr/>
          <p:nvPr/>
        </p:nvSpPr>
        <p:spPr bwMode="auto">
          <a:xfrm>
            <a:off x="228600" y="533400"/>
            <a:ext cx="7613650" cy="395288"/>
          </a:xfrm>
          <a:custGeom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</a:ln>
        </p:spPr>
        <p:txBody>
          <a:bodyPr lIns="0" tIns="0" rIns="0" bIns="0"/>
          <a:lstStyle>
            <a:defPPr/>
          </a:lstStyle>
          <a:p>
            <a:pPr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>
            <a:defPPr/>
          </a:lstStyle>
          <a:p>
            <a:pPr marL="12700" eaLnBrk="1" fontAlgn="auto" hangingPunct="1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500" spc="-70" smtClean="0">
                <a:solidFill>
                  <a:srgbClr val="FFFFFF"/>
                </a:solidFill>
              </a:rPr>
              <a:t>Земельные участки для реализации проектов</a:t>
            </a:r>
            <a:endParaRPr sz="2500"/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062212"/>
              </p:ext>
            </p:extLst>
          </p:nvPr>
        </p:nvGraphicFramePr>
        <p:xfrm>
          <a:off x="3581400" y="1143000"/>
          <a:ext cx="5181600" cy="5513541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22860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55:37:000101:180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Площадь в квадратных метрах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108800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Собственник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Государственная собственность до разграничения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Категория земель. Вид разрешенного использования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Земли населенных пунктов</a:t>
                      </a:r>
                      <a:endParaRPr lang="en-US" sz="110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smtClean="0"/>
                        <a:t>для производства добычи цирконильменитовых руд, земельные участки предназначенные для разработки полезных ископаемых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существует возможность подключения, расстояние до точки подключения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500 м, мощность 15 Квт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Газоснабжение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Водоснабжение. Водоотведение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возможность подключения отсутствует;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Подъездные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 ближайшей асфальтированной дороги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Железнодорожные пути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расстояние до ближайшей станции 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Здания и сооружения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Стоимость аренды и (или) выкупа инфраструктурной площадки, тыс.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Комитет по экономике и УМС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тел. 8(38171)2-01-85</a:t>
                      </a:r>
                    </a:p>
                  </a:txBody>
                  <a:tcPr marL="26312" marR="26312" marT="43288" marB="432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F:\Инвестиционный совет\Тарский ГОК\_____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541" y="1628800"/>
            <a:ext cx="325814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07876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4" descr="C:\Users\ksamodinskiy\Desktop\Концепция.png"/>
          <p:cNvPicPr>
            <a:picLocks noChangeAspect="1" noChangeArrowheads="1"/>
          </p:cNvPicPr>
          <p:nvPr/>
        </p:nvPicPr>
        <p:blipFill>
          <a:blip r:embed="rId2"/>
          <a:srcRect t="3150" b="3379"/>
          <a:stretch>
            <a:fillRect/>
          </a:stretch>
        </p:blipFill>
        <p:spPr bwMode="auto">
          <a:xfrm>
            <a:off x="0" y="404664"/>
            <a:ext cx="9105900" cy="645333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81000" y="1219200"/>
            <a:ext cx="3384376" cy="32961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9" name="Рисунок 8" descr="C:\Users\oivahnenko\ИВА\11 Инвестплощадки\РГ\Азово\1 п Азово.jp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158" b="1895"/>
          <a:stretch>
            <a:fillRect/>
          </a:stretch>
        </p:blipFill>
        <p:spPr bwMode="auto">
          <a:xfrm>
            <a:off x="5105400" y="1066800"/>
            <a:ext cx="3838572" cy="34290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172400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1</a:t>
            </a:r>
            <a:r>
              <a:rPr lang="en-US" smtClean="0">
                <a:solidFill>
                  <a:schemeClr val="bg1"/>
                </a:solidFill>
                <a:latin typeface="Georgia" pitchFamily="18" charset="0"/>
                <a:cs typeface="Tahoma" pitchFamily="34" charset="0"/>
              </a:rPr>
              <a:t>6</a:t>
            </a:r>
            <a:endParaRPr lang="ru-RU">
              <a:solidFill>
                <a:schemeClr val="bg1"/>
              </a:solidFill>
              <a:latin typeface="Georgia" pitchFamily="18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679" t="28925" r="11798" b="5614"/>
          <a:stretch>
            <a:fillRect/>
          </a:stretch>
        </p:blipFill>
        <p:spPr bwMode="auto">
          <a:xfrm>
            <a:off x="2667000" y="3429000"/>
            <a:ext cx="4495800" cy="3276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0" y="2852936"/>
            <a:ext cx="9144000" cy="20005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 algn="ctr">
              <a:defRPr/>
            </a:pPr>
            <a:r>
              <a:rPr lang="en-US" sz="6000" b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  <a:hlinkClick r:id="rId6"/>
              </a:rPr>
              <a:t>http</a:t>
            </a:r>
            <a:r>
              <a:rPr lang="en-US" sz="6000" b="1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  <a:hlinkClick r:id="rId6"/>
              </a:rPr>
              <a:t>://investomsk.ru</a:t>
            </a:r>
            <a:r>
              <a:rPr lang="en-US" sz="6000" b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  <a:hlinkClick r:id="rId6"/>
              </a:rPr>
              <a:t>/</a:t>
            </a:r>
            <a:r>
              <a:rPr lang="ru-RU" sz="6000" b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32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http://</a:t>
            </a:r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tarsk.omskportal.ru/omsu/tarsk-3-52-254-1/otrasl/econom-raz/investic</a:t>
            </a:r>
            <a:r>
              <a:rPr lang="ru-RU" sz="32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0" y="76200"/>
            <a:ext cx="7620000" cy="45720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r>
              <a:rPr lang="ru-RU" smtClean="0">
                <a:latin typeface="Arial" pitchFamily="34" charset="0"/>
                <a:cs typeface="Arial" pitchFamily="34" charset="0"/>
              </a:rPr>
              <a:t> 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0" y="43111"/>
            <a:ext cx="7467600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spcBef>
                <a:spcPts val="100"/>
              </a:spcBef>
            </a:pPr>
            <a:r>
              <a:rPr lang="ru-RU" sz="2500" b="1" kern="0" spc="-7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Инвестиционный портал</a:t>
            </a:r>
          </a:p>
          <a:p>
            <a:pPr marL="12700">
              <a:spcBef>
                <a:spcPts val="100"/>
              </a:spcBef>
            </a:pPr>
            <a:endParaRPr kumimoji="0" lang="ru-RU" sz="2500" b="1" i="0" u="none" strike="noStrike" kern="0" cap="none" spc="0" normalizeH="0" baseline="0" noProof="0">
              <a:ln>
                <a:noFill/>
              </a:ln>
              <a:solidFill>
                <a:srgbClr val="EF412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7613650" cy="39497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7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Контактная информация</a:t>
            </a:r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7785" y="1430146"/>
            <a:ext cx="3999416" cy="1033206"/>
          </a:xfrm>
          <a:prstGeom prst="roundRect">
            <a:avLst/>
          </a:prstGeom>
          <a:gradFill rotWithShape="1">
            <a:gsLst>
              <a:gs pos="28000">
                <a:srgbClr val="31B6FD">
                  <a:tint val="18000"/>
                  <a:satMod val="120000"/>
                  <a:lumMod val="88000"/>
                </a:srgbClr>
              </a:gs>
              <a:gs pos="100000">
                <a:srgbClr val="31B6FD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Глава Тарского муниципального района – </a:t>
            </a:r>
            <a:r>
              <a:rPr kumimoji="0" lang="ru-RU" sz="1400" b="1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Евгений Николаевич Лысаков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Телефон: 8 (38171) 2-11-82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1B6FD">
                    <a:lumMod val="50000"/>
                  </a:srgbClr>
                </a:solidFill>
                <a:effectLst/>
                <a:uLnTx/>
                <a:uFillTx/>
                <a:latin typeface="Trebuchet MS"/>
              </a:rPr>
              <a:t>E-mail</a:t>
            </a: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1B6FD">
                    <a:lumMod val="50000"/>
                  </a:srgbClr>
                </a:solidFill>
                <a:effectLst/>
                <a:uLnTx/>
                <a:uFillTx/>
                <a:latin typeface="Trebuchet MS"/>
              </a:rPr>
              <a:t>: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1B6FD">
                    <a:lumMod val="50000"/>
                  </a:srgbClr>
                </a:solidFill>
                <a:effectLst/>
                <a:uLnTx/>
                <a:uFillTx/>
                <a:latin typeface="Trebuchet MS"/>
              </a:rPr>
              <a:t>tarsk@mr.omskportal.ru</a:t>
            </a: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31B6FD">
                  <a:lumMod val="50000"/>
                </a:srgbClr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2971800"/>
            <a:ext cx="3966153" cy="1008112"/>
          </a:xfrm>
          <a:prstGeom prst="roundRect">
            <a:avLst/>
          </a:prstGeom>
          <a:gradFill rotWithShape="1">
            <a:gsLst>
              <a:gs pos="28000">
                <a:srgbClr val="31B6FD">
                  <a:tint val="18000"/>
                  <a:satMod val="120000"/>
                  <a:lumMod val="88000"/>
                </a:srgbClr>
              </a:gs>
              <a:gs pos="100000">
                <a:srgbClr val="31B6FD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Первый заместитель Главы Тарского муниципального района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Мугак Николай Анатольевич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Телефон: 8 (38171) 2-15-16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4419600"/>
            <a:ext cx="3792354" cy="1905000"/>
          </a:xfrm>
          <a:prstGeom prst="roundRect">
            <a:avLst/>
          </a:prstGeom>
          <a:gradFill rotWithShape="1">
            <a:gsLst>
              <a:gs pos="28000">
                <a:srgbClr val="31B6FD">
                  <a:tint val="18000"/>
                  <a:satMod val="120000"/>
                  <a:lumMod val="88000"/>
                </a:srgbClr>
              </a:gs>
              <a:gs pos="100000">
                <a:srgbClr val="31B6FD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Председатель Комитета по экономике и управлению муниципальной собственностью Администрации Тарского муниципального района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Елена Александровна Мартынова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Телефон: 8 (38171) 2-30-09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400" i="1" kern="0" smtClean="0">
                <a:solidFill>
                  <a:srgbClr val="0070C0"/>
                </a:solidFill>
                <a:latin typeface="Trebuchet MS"/>
              </a:rPr>
              <a:t>E-mail</a:t>
            </a:r>
            <a:r>
              <a:rPr lang="ru-RU" sz="1400" i="1" kern="0" smtClean="0">
                <a:solidFill>
                  <a:srgbClr val="0070C0"/>
                </a:solidFill>
                <a:latin typeface="Trebuchet MS"/>
              </a:rPr>
              <a:t>:</a:t>
            </a:r>
            <a:r>
              <a:rPr lang="en-US" sz="1400" i="1" kern="0" smtClean="0">
                <a:solidFill>
                  <a:srgbClr val="0070C0"/>
                </a:solidFill>
                <a:latin typeface="Trebuchet MS"/>
              </a:rPr>
              <a:t>econom_tara@mail.ru</a:t>
            </a:r>
            <a:endParaRPr kumimoji="0" lang="ru-RU" sz="1400" b="0" i="1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1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4098" name="Picture 2" descr="\\server\Косенко Е.Е\Рыбьякова\фото\17.09.2020\DSCN8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905000"/>
            <a:ext cx="4088331" cy="3066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4"/>
          <p:cNvSpPr/>
          <p:nvPr/>
        </p:nvSpPr>
        <p:spPr>
          <a:xfrm>
            <a:off x="6350" y="660476"/>
            <a:ext cx="5327650" cy="394970"/>
          </a:xfrm>
          <a:custGeom>
            <a:rect l="l" t="t" r="r" b="b"/>
            <a:pathLst>
              <a:path w="3443604" h="394969">
                <a:moveTo>
                  <a:pt x="0" y="394817"/>
                </a:moveTo>
                <a:lnTo>
                  <a:pt x="3443300" y="394817"/>
                </a:lnTo>
                <a:lnTo>
                  <a:pt x="3443300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 marL="12700" lvl="0">
              <a:spcBef>
                <a:spcPts val="100"/>
              </a:spcBef>
            </a:pPr>
            <a:r>
              <a:rPr lang="ru-RU" sz="2500" b="1" spc="65" smtClean="0">
                <a:solidFill>
                  <a:srgbClr val="FFFFFF"/>
                </a:solidFill>
                <a:latin typeface="Arial"/>
                <a:cs typeface="Arial"/>
              </a:rPr>
              <a:t>Статистические данные</a:t>
            </a:r>
            <a:endParaRPr lang="ru-RU" sz="2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8354" y="141277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000" b="1" i="1" smtClean="0">
                <a:solidFill>
                  <a:schemeClr val="tx2">
                    <a:lumMod val="75000"/>
                  </a:schemeClr>
                </a:solidFill>
              </a:rPr>
              <a:t>Численность населения Тарского муниципального района по возрастным группам</a:t>
            </a:r>
            <a:endParaRPr lang="ru-RU" sz="2000" b="1" i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9795" y="2550015"/>
            <a:ext cx="3288249" cy="504056"/>
          </a:xfrm>
          <a:prstGeom prst="rect">
            <a:avLst/>
          </a:prstGeom>
          <a:solidFill>
            <a:srgbClr val="6FA9DD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A9DD"/>
            </a:extrusionClr>
          </a:sp3d>
          <a:extLst>
            <a:ext uri="{91240B29-F687-4F45-9708-019B960494DF}">
              <a14:hiddenLine xmlns:a14="http://schemas.microsoft.com/office/drawing/2010/main" w="31750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flatTx/>
          </a:bodyPr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Моложе трудоспособного возраста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Book" pitchFamily="34" charset="0"/>
                <a:cs typeface="Arial" pitchFamily="34" charset="0"/>
              </a:rPr>
              <a:t>7 443 </a:t>
            </a: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Book" pitchFamily="34" charset="0"/>
                <a:cs typeface="Arial" pitchFamily="34" charset="0"/>
              </a:rPr>
              <a:t>человека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1925" y="3645024"/>
            <a:ext cx="3288249" cy="504056"/>
          </a:xfrm>
          <a:prstGeom prst="rect">
            <a:avLst/>
          </a:prstGeom>
          <a:solidFill>
            <a:srgbClr val="6FA9DD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A9DD"/>
            </a:extrusionClr>
          </a:sp3d>
          <a:extLst>
            <a:ext uri="{91240B29-F687-4F45-9708-019B960494DF}">
              <a14:hiddenLine xmlns:a14="http://schemas.microsoft.com/office/drawing/2010/main" w="31750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flatTx/>
          </a:bodyPr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В трудоспособном возрасте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smtClean="0">
                <a:solidFill>
                  <a:srgbClr val="FFFF00"/>
                </a:solidFill>
                <a:latin typeface="Franklin Gothic Book" pitchFamily="34" charset="0"/>
                <a:cs typeface="Arial" pitchFamily="34" charset="0"/>
              </a:rPr>
              <a:t>23 378</a:t>
            </a: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Book" pitchFamily="34" charset="0"/>
                <a:cs typeface="Arial" pitchFamily="34" charset="0"/>
              </a:rPr>
              <a:t> </a:t>
            </a: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Book" pitchFamily="34" charset="0"/>
                <a:cs typeface="Arial" pitchFamily="34" charset="0"/>
              </a:rPr>
              <a:t>человек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45312" y="4797152"/>
            <a:ext cx="3288249" cy="504056"/>
          </a:xfrm>
          <a:prstGeom prst="rect">
            <a:avLst/>
          </a:prstGeom>
          <a:solidFill>
            <a:srgbClr val="6FA9DD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A9DD"/>
            </a:extrusionClr>
          </a:sp3d>
          <a:extLst>
            <a:ext uri="{91240B29-F687-4F45-9708-019B960494DF}">
              <a14:hiddenLine xmlns:a14="http://schemas.microsoft.com/office/drawing/2010/main" w="31750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flatTx/>
          </a:bodyPr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Старше трудоспособного возраста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smtClean="0">
                <a:solidFill>
                  <a:srgbClr val="FFFF00"/>
                </a:solidFill>
                <a:latin typeface="Franklin Gothic Book" pitchFamily="34" charset="0"/>
                <a:cs typeface="Arial" pitchFamily="34" charset="0"/>
              </a:rPr>
              <a:t>9 418 </a:t>
            </a: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Book" pitchFamily="34" charset="0"/>
                <a:cs typeface="Arial" pitchFamily="34" charset="0"/>
              </a:rPr>
              <a:t>человек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996" y="2291516"/>
            <a:ext cx="3958893" cy="217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8"/>
          <p:cNvSpPr txBox="1"/>
          <p:nvPr/>
        </p:nvSpPr>
        <p:spPr>
          <a:xfrm>
            <a:off x="4800702" y="459742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spcAft>
                <a:spcPct val="0"/>
              </a:spcAft>
            </a:pPr>
            <a:r>
              <a:rPr lang="ru-RU" sz="2400" b="1" i="1" kern="1200" spc="50" smtClean="0">
                <a:ln>
                  <a:noFill/>
                </a:ln>
                <a:solidFill>
                  <a:srgbClr val="17365D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 Black"/>
                <a:ea typeface="Times New Roman"/>
                <a:cs typeface="Times New Roman"/>
              </a:rPr>
              <a:t>19124</a:t>
            </a:r>
            <a:endParaRPr lang="ru-RU" sz="2400"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372200" y="4597424"/>
            <a:ext cx="179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spcAft>
                <a:spcPct val="0"/>
              </a:spcAft>
            </a:pPr>
            <a:r>
              <a:rPr lang="ru-RU" sz="2400" b="1" i="1" kern="1200" spc="50">
                <a:ln>
                  <a:noFill/>
                </a:ln>
                <a:solidFill>
                  <a:srgbClr val="74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 Black"/>
                <a:ea typeface="Times New Roman"/>
                <a:cs typeface="Times New Roman"/>
              </a:rPr>
              <a:t>23256</a:t>
            </a:r>
            <a:endParaRPr lang="ru-RU" sz="2400">
              <a:solidFill>
                <a:srgbClr val="74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297361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4"/>
          <p:cNvSpPr/>
          <p:nvPr/>
        </p:nvSpPr>
        <p:spPr>
          <a:xfrm>
            <a:off x="6350" y="660476"/>
            <a:ext cx="5327650" cy="394970"/>
          </a:xfrm>
          <a:custGeom>
            <a:rect l="l" t="t" r="r" b="b"/>
            <a:pathLst>
              <a:path w="3443604" h="394969">
                <a:moveTo>
                  <a:pt x="0" y="394817"/>
                </a:moveTo>
                <a:lnTo>
                  <a:pt x="3443300" y="394817"/>
                </a:lnTo>
                <a:lnTo>
                  <a:pt x="3443300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 marL="12700" lvl="0">
              <a:spcBef>
                <a:spcPts val="100"/>
              </a:spcBef>
            </a:pPr>
            <a:r>
              <a:rPr lang="ru-RU" sz="2500" b="1" spc="65" smtClean="0">
                <a:solidFill>
                  <a:srgbClr val="FFFFFF"/>
                </a:solidFill>
                <a:latin typeface="Arial"/>
                <a:cs typeface="Arial"/>
              </a:rPr>
              <a:t>Статистические данные</a:t>
            </a:r>
            <a:endParaRPr lang="ru-RU" sz="2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56682"/>
            <a:ext cx="37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000" b="1" i="1" smtClean="0">
                <a:solidFill>
                  <a:schemeClr val="tx2">
                    <a:lumMod val="75000"/>
                  </a:schemeClr>
                </a:solidFill>
              </a:rPr>
              <a:t>Действующий бизнес</a:t>
            </a:r>
            <a:endParaRPr lang="ru-RU" sz="2000" b="1" i="1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424870"/>
              </p:ext>
            </p:extLst>
          </p:nvPr>
        </p:nvGraphicFramePr>
        <p:xfrm>
          <a:off x="683568" y="1556792"/>
          <a:ext cx="5616624" cy="455228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3949" y="3169131"/>
            <a:ext cx="2016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400" b="1" smtClean="0">
                <a:solidFill>
                  <a:schemeClr val="bg1"/>
                </a:solidFill>
              </a:rPr>
              <a:t>По состоянию на 01.01.2024 год</a:t>
            </a:r>
          </a:p>
          <a:p>
            <a:pPr algn="ctr"/>
            <a:endParaRPr lang="ru-RU" sz="1400" b="1">
              <a:solidFill>
                <a:schemeClr val="bg1"/>
              </a:solidFill>
            </a:endParaRPr>
          </a:p>
          <a:p>
            <a:pPr algn="ctr"/>
            <a:r>
              <a:rPr lang="ru-RU" sz="1400" b="1" smtClean="0">
                <a:solidFill>
                  <a:schemeClr val="bg1"/>
                </a:solidFill>
              </a:rPr>
              <a:t>Организаций – 332</a:t>
            </a:r>
            <a:endParaRPr lang="ru-RU" sz="1400" b="1" smtClean="0">
              <a:solidFill>
                <a:schemeClr val="bg1"/>
              </a:solidFill>
            </a:endParaRPr>
          </a:p>
          <a:p>
            <a:pPr algn="ctr"/>
            <a:endParaRPr lang="ru-RU" sz="1400" b="1" smtClean="0">
              <a:solidFill>
                <a:schemeClr val="bg1"/>
              </a:solidFill>
            </a:endParaRPr>
          </a:p>
          <a:p>
            <a:pPr algn="ctr"/>
            <a:r>
              <a:rPr lang="ru-RU" sz="1400" b="1" smtClean="0">
                <a:solidFill>
                  <a:schemeClr val="bg1"/>
                </a:solidFill>
              </a:rPr>
              <a:t>Индивидуальных предпринимателей - 578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1556792"/>
            <a:ext cx="3312368" cy="46166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200" smtClean="0">
                <a:latin typeface="Arial" pitchFamily="34" charset="0"/>
                <a:cs typeface="Arial" pitchFamily="34" charset="0"/>
              </a:rPr>
              <a:t>Торговля оптовая и розничная;</a:t>
            </a:r>
          </a:p>
          <a:p>
            <a:pPr/>
            <a:r>
              <a:rPr lang="ru-RU" sz="1200" smtClean="0">
                <a:latin typeface="Arial" pitchFamily="34" charset="0"/>
                <a:cs typeface="Arial" pitchFamily="34" charset="0"/>
              </a:rPr>
              <a:t>ремонт автотранспортных средств</a:t>
            </a:r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2132856"/>
            <a:ext cx="3312368" cy="46166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200" smtClean="0">
                <a:latin typeface="Arial" pitchFamily="34" charset="0"/>
                <a:cs typeface="Arial" pitchFamily="34" charset="0"/>
              </a:rPr>
              <a:t>Сельское, лесное хозяйство, охота, рыболовство</a:t>
            </a: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2780928"/>
            <a:ext cx="3312368" cy="27699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200" smtClean="0">
                <a:latin typeface="Arial" pitchFamily="34" charset="0"/>
                <a:cs typeface="Arial" pitchFamily="34" charset="0"/>
              </a:rPr>
              <a:t>Транспортировка и хранение</a:t>
            </a: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9423" y="3362508"/>
            <a:ext cx="3312368" cy="27699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200" smtClean="0">
                <a:latin typeface="Arial" pitchFamily="34" charset="0"/>
                <a:cs typeface="Arial" pitchFamily="34" charset="0"/>
              </a:rPr>
              <a:t>Обрабатывающие производства</a:t>
            </a: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4879" y="4077072"/>
            <a:ext cx="3312368" cy="27699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200" smtClean="0">
                <a:latin typeface="Arial" pitchFamily="34" charset="0"/>
                <a:cs typeface="Arial" pitchFamily="34" charset="0"/>
              </a:rPr>
              <a:t>Строительство</a:t>
            </a: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3277" y="4581128"/>
            <a:ext cx="3312368" cy="46166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200" smtClean="0">
                <a:latin typeface="Arial" pitchFamily="34" charset="0"/>
                <a:cs typeface="Arial" pitchFamily="34" charset="0"/>
              </a:rPr>
              <a:t>Деятельность гостиниц и предприятий общественного питания</a:t>
            </a: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9423" y="5157192"/>
            <a:ext cx="3312368" cy="46166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200" smtClean="0">
                <a:latin typeface="Arial" pitchFamily="34" charset="0"/>
                <a:cs typeface="Arial" pitchFamily="34" charset="0"/>
              </a:rPr>
              <a:t>Деятельность профессиональная научная и техническая</a:t>
            </a: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3277" y="5782370"/>
            <a:ext cx="3312368" cy="27699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200" smtClean="0">
                <a:latin typeface="Arial" pitchFamily="34" charset="0"/>
                <a:cs typeface="Arial" pitchFamily="34" charset="0"/>
              </a:rPr>
              <a:t>Прочие</a:t>
            </a:r>
            <a:endParaRPr lang="ru-RU" sz="1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508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10" name="Picture 14" descr="Логотип для &quot;Ассоциация студентов и выпускников колледжей&quot; - Фрилансер  Кирилл Казаку kirillkazaku - Портфоли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3744" r="31809" b="44918"/>
          <a:stretch>
            <a:fillRect/>
          </a:stretch>
        </p:blipFill>
        <p:spPr bwMode="auto">
          <a:xfrm>
            <a:off x="4367688" y="3581400"/>
            <a:ext cx="1271112" cy="10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PS точки икона set — Векторное изображение © g22 #145086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16409" r="13538" b="12824"/>
          <a:stretch>
            <a:fillRect/>
          </a:stretch>
        </p:blipFill>
        <p:spPr bwMode="auto">
          <a:xfrm>
            <a:off x="4374373" y="1600200"/>
            <a:ext cx="1340853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97" y="623305"/>
            <a:ext cx="329120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40">
                <a:solidFill>
                  <a:srgbClr val="FFFFFF"/>
                </a:solidFill>
              </a:rPr>
              <a:t>Наши</a:t>
            </a:r>
            <a:r>
              <a:rPr sz="2500">
                <a:solidFill>
                  <a:srgbClr val="FFFFFF"/>
                </a:solidFill>
              </a:rPr>
              <a:t> </a:t>
            </a:r>
            <a:r>
              <a:rPr sz="2500" spc="-25">
                <a:solidFill>
                  <a:srgbClr val="FFFFFF"/>
                </a:solidFill>
              </a:rPr>
              <a:t>преимущества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5638800" y="1828800"/>
            <a:ext cx="3197155" cy="17786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/>
          </a:lstStyle>
          <a:p>
            <a:pPr marL="12700" marR="5080" algn="just">
              <a:lnSpc>
                <a:spcPct val="100899"/>
              </a:lnSpc>
              <a:spcBef>
                <a:spcPts val="95"/>
              </a:spcBef>
            </a:pPr>
            <a:r>
              <a:rPr lang="ru-RU" sz="1600" b="1" spc="45" smtClean="0">
                <a:solidFill>
                  <a:srgbClr val="0066B3"/>
                </a:solidFill>
                <a:latin typeface="Arial"/>
                <a:cs typeface="Arial"/>
              </a:rPr>
              <a:t>Развитая социальная инфраструктура </a:t>
            </a:r>
          </a:p>
          <a:p>
            <a:pPr marL="12700" marR="5080" algn="just">
              <a:lnSpc>
                <a:spcPct val="100899"/>
              </a:lnSpc>
              <a:spcBef>
                <a:spcPts val="95"/>
              </a:spcBef>
            </a:pPr>
            <a:endParaRPr lang="ru-RU" sz="1400" b="1" spc="45" smtClean="0">
              <a:solidFill>
                <a:srgbClr val="0066B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899"/>
              </a:lnSpc>
              <a:spcBef>
                <a:spcPts val="95"/>
              </a:spcBef>
            </a:pPr>
            <a:r>
              <a:rPr lang="ru-RU" sz="1400" b="1" spc="45" smtClean="0">
                <a:solidFill>
                  <a:srgbClr val="0066B3"/>
                </a:solidFill>
                <a:latin typeface="Arial"/>
                <a:cs typeface="Arial"/>
              </a:rPr>
              <a:t>(</a:t>
            </a:r>
            <a:r>
              <a:rPr lang="ru-RU" sz="1200" b="1" spc="45" smtClean="0">
                <a:solidFill>
                  <a:srgbClr val="0066B3"/>
                </a:solidFill>
                <a:latin typeface="Arial"/>
                <a:cs typeface="Arial"/>
              </a:rPr>
              <a:t>30 школ, 21 детский сад, школа искусств, театр, кинотеатр, ледовая арена, стадион, центральная районная больница, круглогодичный оздоровительный лагерь)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751802" y="1772422"/>
            <a:ext cx="3277398" cy="4640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/>
          </a:lstStyle>
          <a:p>
            <a:pPr marL="12700" marR="649605" algn="just">
              <a:lnSpc>
                <a:spcPct val="100899"/>
              </a:lnSpc>
              <a:spcBef>
                <a:spcPts val="95"/>
              </a:spcBef>
            </a:pPr>
            <a:r>
              <a:rPr lang="ru-RU" sz="1600" spc="25" smtClean="0"/>
              <a:t>Наличие богатой </a:t>
            </a:r>
            <a:r>
              <a:rPr lang="ru-RU" sz="1600" spc="25"/>
              <a:t>природно-сырьевой </a:t>
            </a:r>
            <a:r>
              <a:rPr lang="ru-RU" sz="1600" spc="25" smtClean="0"/>
              <a:t>базы </a:t>
            </a:r>
          </a:p>
          <a:p>
            <a:pPr marL="12700" marR="649605" algn="just">
              <a:lnSpc>
                <a:spcPct val="100899"/>
              </a:lnSpc>
              <a:spcBef>
                <a:spcPts val="95"/>
              </a:spcBef>
            </a:pPr>
            <a:r>
              <a:rPr lang="ru-RU" sz="1400" spc="25" smtClean="0"/>
              <a:t> </a:t>
            </a:r>
          </a:p>
          <a:p>
            <a:pPr marL="12700" marR="649605" algn="just">
              <a:lnSpc>
                <a:spcPct val="100899"/>
              </a:lnSpc>
              <a:spcBef>
                <a:spcPts val="95"/>
              </a:spcBef>
            </a:pPr>
            <a:r>
              <a:rPr lang="ru-RU" sz="1200" spc="25" smtClean="0"/>
              <a:t>(нефть</a:t>
            </a:r>
            <a:r>
              <a:rPr lang="ru-RU" sz="1200" spc="25"/>
              <a:t>, торф, титан </a:t>
            </a:r>
            <a:r>
              <a:rPr lang="ru-RU" sz="1200" spc="25" smtClean="0"/>
              <a:t>и цирконий, сапропели, пески стекольные и строительные, лес)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Наличие свободных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земель с/х назначения 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80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200" smtClean="0">
                <a:latin typeface="Arial" pitchFamily="34" charset="0"/>
                <a:cs typeface="Arial" pitchFamily="34" charset="0"/>
              </a:rPr>
              <a:t>121,6 тыс. га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>
                <a:latin typeface="Arial" pitchFamily="34" charset="0"/>
                <a:cs typeface="Arial" pitchFamily="34" charset="0"/>
              </a:rPr>
              <a:t>Логистика</a:t>
            </a:r>
            <a:r>
              <a:rPr lang="ru-RU" sz="180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4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40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200">
                <a:latin typeface="Arial" pitchFamily="34" charset="0"/>
                <a:cs typeface="Arial" pitchFamily="34" charset="0"/>
              </a:rPr>
              <a:t>транспортное сообщение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200" smtClean="0">
                <a:latin typeface="Arial" pitchFamily="34" charset="0"/>
                <a:cs typeface="Arial" pitchFamily="34" charset="0"/>
              </a:rPr>
              <a:t> - речное сообщение 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200" smtClean="0">
                <a:latin typeface="Arial" pitchFamily="34" charset="0"/>
                <a:cs typeface="Arial" pitchFamily="34" charset="0"/>
              </a:rPr>
              <a:t> (Тарский порт)</a:t>
            </a:r>
            <a:endParaRPr lang="ru-RU" sz="12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20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200">
                <a:latin typeface="Arial" pitchFamily="34" charset="0"/>
                <a:cs typeface="Arial" pitchFamily="34" charset="0"/>
              </a:rPr>
              <a:t>авиационное </a:t>
            </a:r>
            <a:r>
              <a:rPr lang="ru-RU" sz="1200" smtClean="0">
                <a:latin typeface="Arial" pitchFamily="34" charset="0"/>
                <a:cs typeface="Arial" pitchFamily="34" charset="0"/>
              </a:rPr>
              <a:t>сообщение      (вертолетная площадка, сан. 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200" smtClean="0">
                <a:latin typeface="Arial" pitchFamily="34" charset="0"/>
                <a:cs typeface="Arial" pitchFamily="34" charset="0"/>
              </a:rPr>
              <a:t>авиация)</a:t>
            </a: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5676498" y="3657600"/>
            <a:ext cx="3315102" cy="37718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/>
          </a:lstStyle>
          <a:p>
            <a:pPr marL="12700" marR="5080" lvl="0">
              <a:lnSpc>
                <a:spcPct val="100899"/>
              </a:lnSpc>
              <a:spcBef>
                <a:spcPts val="95"/>
              </a:spcBef>
            </a:pPr>
            <a:r>
              <a:rPr lang="ru-RU" sz="1600" b="1" spc="55" smtClean="0">
                <a:solidFill>
                  <a:srgbClr val="0066B3"/>
                </a:solidFill>
                <a:latin typeface="Arial"/>
                <a:cs typeface="Arial"/>
              </a:rPr>
              <a:t>Наличие профессиональных учебных заведений</a:t>
            </a:r>
          </a:p>
          <a:p>
            <a:pPr marL="12700" marR="5080" lvl="0">
              <a:lnSpc>
                <a:spcPct val="100899"/>
              </a:lnSpc>
              <a:spcBef>
                <a:spcPts val="95"/>
              </a:spcBef>
            </a:pPr>
            <a:endParaRPr lang="ru-RU" sz="1200" b="1" spc="45" smtClean="0">
              <a:solidFill>
                <a:srgbClr val="0066B3"/>
              </a:solidFill>
              <a:latin typeface="Arial"/>
              <a:cs typeface="Arial"/>
            </a:endParaRPr>
          </a:p>
          <a:p>
            <a:pPr marL="12700" marR="5080" lvl="0">
              <a:lnSpc>
                <a:spcPct val="100899"/>
              </a:lnSpc>
              <a:spcBef>
                <a:spcPts val="95"/>
              </a:spcBef>
            </a:pPr>
            <a:r>
              <a:rPr lang="ru-RU" sz="1200" b="1" spc="45" smtClean="0">
                <a:solidFill>
                  <a:srgbClr val="0066B3"/>
                </a:solidFill>
                <a:latin typeface="Arial"/>
                <a:cs typeface="Arial"/>
              </a:rPr>
              <a:t>(филиалы ОмГПУ, ОмГАУ; </a:t>
            </a:r>
            <a:r>
              <a:rPr lang="ru-RU" sz="1200" b="1" spc="45">
                <a:solidFill>
                  <a:srgbClr val="0066B3"/>
                </a:solidFill>
                <a:latin typeface="Arial"/>
                <a:cs typeface="Arial"/>
              </a:rPr>
              <a:t>4 </a:t>
            </a:r>
            <a:r>
              <a:rPr lang="ru-RU" sz="1200" b="1" spc="45" smtClean="0">
                <a:solidFill>
                  <a:srgbClr val="0066B3"/>
                </a:solidFill>
                <a:latin typeface="Arial"/>
                <a:cs typeface="Arial"/>
              </a:rPr>
              <a:t>средних профессиональных образовательных учреждения</a:t>
            </a:r>
            <a:r>
              <a:rPr lang="en-US" sz="1200" b="1" spc="45" smtClean="0">
                <a:solidFill>
                  <a:srgbClr val="0066B3"/>
                </a:solidFill>
                <a:latin typeface="Arial"/>
                <a:cs typeface="Arial"/>
              </a:rPr>
              <a:t>)</a:t>
            </a:r>
            <a:endParaRPr lang="ru-RU" sz="1200" b="1" spc="45">
              <a:solidFill>
                <a:srgbClr val="0066B3"/>
              </a:solidFill>
              <a:latin typeface="Arial"/>
              <a:cs typeface="Arial"/>
            </a:endParaRPr>
          </a:p>
          <a:p>
            <a:pPr marL="12700" marR="1000760">
              <a:lnSpc>
                <a:spcPct val="100899"/>
              </a:lnSpc>
              <a:spcBef>
                <a:spcPts val="95"/>
              </a:spcBef>
            </a:pPr>
            <a:endParaRPr lang="ru-RU" b="1" spc="55" smtClean="0">
              <a:solidFill>
                <a:srgbClr val="0066B3"/>
              </a:solidFill>
              <a:latin typeface="Arial"/>
              <a:cs typeface="Arial"/>
            </a:endParaRPr>
          </a:p>
          <a:p>
            <a:pPr marL="12700" marR="1000760">
              <a:lnSpc>
                <a:spcPct val="100899"/>
              </a:lnSpc>
              <a:spcBef>
                <a:spcPts val="95"/>
              </a:spcBef>
            </a:pPr>
            <a:r>
              <a:rPr lang="ru-RU" sz="1600" b="1" spc="55" smtClean="0">
                <a:solidFill>
                  <a:srgbClr val="0066B3"/>
                </a:solidFill>
                <a:latin typeface="Arial"/>
                <a:cs typeface="Arial"/>
              </a:rPr>
              <a:t>Трудовые ресурсы</a:t>
            </a:r>
          </a:p>
          <a:p>
            <a:pPr marL="12700" marR="1000760">
              <a:lnSpc>
                <a:spcPct val="100899"/>
              </a:lnSpc>
              <a:spcBef>
                <a:spcPts val="95"/>
              </a:spcBef>
            </a:pPr>
            <a:endParaRPr lang="ru-RU" sz="1200" b="1" spc="55" smtClean="0">
              <a:solidFill>
                <a:srgbClr val="0066B3"/>
              </a:solidFill>
              <a:latin typeface="Arial"/>
              <a:cs typeface="Arial"/>
            </a:endParaRPr>
          </a:p>
          <a:p>
            <a:pPr marL="12700" marR="1000760">
              <a:lnSpc>
                <a:spcPct val="100899"/>
              </a:lnSpc>
              <a:spcBef>
                <a:spcPts val="95"/>
              </a:spcBef>
            </a:pPr>
            <a:r>
              <a:rPr lang="ru-RU" sz="1200" b="1" spc="55" smtClean="0">
                <a:solidFill>
                  <a:srgbClr val="0066B3"/>
                </a:solidFill>
                <a:latin typeface="Arial"/>
                <a:cs typeface="Arial"/>
              </a:rPr>
              <a:t>более 25 тыс. человек экономически активного населения</a:t>
            </a:r>
            <a:endParaRPr lang="ru-RU" sz="1200" b="1" spc="55">
              <a:solidFill>
                <a:srgbClr val="0066B3"/>
              </a:solidFill>
              <a:latin typeface="Arial"/>
              <a:cs typeface="Arial"/>
            </a:endParaRPr>
          </a:p>
          <a:p>
            <a:pPr marL="12700" marR="1000760">
              <a:lnSpc>
                <a:spcPct val="100899"/>
              </a:lnSpc>
              <a:spcBef>
                <a:spcPts val="95"/>
              </a:spcBef>
            </a:pPr>
            <a:endParaRPr lang="ru-RU" b="1" spc="55">
              <a:solidFill>
                <a:srgbClr val="0066B3"/>
              </a:solidFill>
              <a:latin typeface="Arial"/>
              <a:cs typeface="Arial"/>
            </a:endParaRPr>
          </a:p>
          <a:p>
            <a:pPr marL="12700" marR="1000760">
              <a:lnSpc>
                <a:spcPct val="100899"/>
              </a:lnSpc>
              <a:spcBef>
                <a:spcPts val="95"/>
              </a:spcBef>
            </a:pPr>
            <a:endParaRPr lang="ru-RU" b="1" spc="55" smtClean="0">
              <a:solidFill>
                <a:srgbClr val="0066B3"/>
              </a:solidFill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lang="ru-RU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4100" name="Picture 4" descr="Мерчендайзинг и Логистика | petroholod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1600"/>
            <a:ext cx="1435915" cy="8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Необходимость трудовых ресурсов для экономического роста - RuBaltic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4" y="5286388"/>
            <a:ext cx="1247373" cy="88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Земля сельхозназначения (СХ) в Туле и Тульской области - Купить участок СХ  назначения. Купить гектар земли. |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04"/>
          <a:stretch>
            <a:fillRect/>
          </a:stretch>
        </p:blipFill>
        <p:spPr bwMode="auto">
          <a:xfrm>
            <a:off x="381000" y="3581400"/>
            <a:ext cx="1373285" cy="8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flyclipart.com/thumb2/download-fossil-fuel-icon-clipart-fossil-fuel-clip-art-78094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6862" r="30657" b="5649"/>
          <a:stretch>
            <a:fillRect/>
          </a:stretch>
        </p:blipFill>
        <p:spPr bwMode="auto">
          <a:xfrm>
            <a:off x="551362" y="1600200"/>
            <a:ext cx="105953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3824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96" y="623305"/>
            <a:ext cx="796130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spcBef>
                <a:spcPts val="100"/>
              </a:spcBef>
            </a:pP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Ключевые отрасли района</a:t>
            </a:r>
            <a:endParaRPr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0909" y="3619500"/>
            <a:ext cx="8204636" cy="1485900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1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2123926" y="3629025"/>
            <a:ext cx="4495800" cy="4095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>
            <a:defPPr/>
          </a:lstStyle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Агропромышленный комплекс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продовольственной безопасности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4274" y="3957639"/>
            <a:ext cx="4626877" cy="60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12145" y="1066800"/>
            <a:ext cx="8153400" cy="10162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500176"/>
              <a:satOff val="-11253"/>
              <a:lumOff val="-1830"/>
              <a:alphaOff val="0"/>
            </a:schemeClr>
          </a:fillRef>
          <a:effectRef idx="1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12" name="object 2"/>
          <p:cNvSpPr txBox="1"/>
          <p:nvPr/>
        </p:nvSpPr>
        <p:spPr>
          <a:xfrm>
            <a:off x="512145" y="4495004"/>
            <a:ext cx="3258168" cy="697627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defPPr/>
          </a:lstStyle>
          <a:p>
            <a:pPr marL="184150" indent="-171450" fontAlgn="auto">
              <a:spcBef>
                <a:spcPts val="1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50" kern="0">
                <a:latin typeface="Arial" pitchFamily="34" charset="0"/>
                <a:ea typeface="+mj-ea"/>
                <a:cs typeface="Arial" pitchFamily="34" charset="0"/>
              </a:rPr>
              <a:t>Сельскохозяйственные предприятия – 9 ед.</a:t>
            </a:r>
          </a:p>
          <a:p>
            <a:pPr marL="184150" indent="-171450" fontAlgn="auto">
              <a:spcBef>
                <a:spcPts val="1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50" kern="0">
                <a:latin typeface="Arial" pitchFamily="34" charset="0"/>
                <a:ea typeface="+mj-ea"/>
                <a:cs typeface="Arial" pitchFamily="34" charset="0"/>
              </a:rPr>
              <a:t>Крестьянские (фермерские) хозяйства </a:t>
            </a:r>
            <a:r>
              <a:rPr lang="ru-RU" sz="1050" kern="0" smtClean="0">
                <a:latin typeface="Arial" pitchFamily="34" charset="0"/>
                <a:ea typeface="+mj-ea"/>
                <a:cs typeface="Arial" pitchFamily="34" charset="0"/>
              </a:rPr>
              <a:t>-22 </a:t>
            </a:r>
            <a:r>
              <a:rPr lang="ru-RU" sz="1050" kern="0">
                <a:latin typeface="Arial" pitchFamily="34" charset="0"/>
                <a:ea typeface="+mj-ea"/>
                <a:cs typeface="Arial" pitchFamily="34" charset="0"/>
              </a:rPr>
              <a:t>ед.</a:t>
            </a:r>
          </a:p>
          <a:p>
            <a:pPr marL="184150" indent="-171450" fontAlgn="auto">
              <a:spcBef>
                <a:spcPts val="1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50" kern="0">
                <a:latin typeface="Arial" pitchFamily="34" charset="0"/>
                <a:ea typeface="+mj-ea"/>
                <a:cs typeface="Arial" pitchFamily="34" charset="0"/>
              </a:rPr>
              <a:t>Личные подсобные хозяйства – 13 148 ед.</a:t>
            </a:r>
          </a:p>
          <a:p>
            <a:pPr marL="12700" fontAlgn="auto">
              <a:spcBef>
                <a:spcPts val="100"/>
              </a:spcBef>
              <a:spcAft>
                <a:spcPct val="0"/>
              </a:spcAft>
              <a:defRPr/>
            </a:pPr>
            <a:endParaRPr lang="ru-RU" sz="1050" ker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2238078" y="1193981"/>
            <a:ext cx="4495800" cy="266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>
            <a:defPPr/>
          </a:lstStyle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Добывающая промышленность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514" y="2181225"/>
            <a:ext cx="8153400" cy="1287809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500176"/>
              <a:satOff val="-11253"/>
              <a:lumOff val="-1830"/>
              <a:alphaOff val="0"/>
            </a:schemeClr>
          </a:fillRef>
          <a:effectRef idx="1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2228553" y="2209800"/>
            <a:ext cx="4495800" cy="266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>
            <a:defPPr/>
          </a:lstStyle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Лесная промышленность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933" y="2891952"/>
            <a:ext cx="81165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05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1050">
                <a:latin typeface="Arial" pitchFamily="34" charset="0"/>
                <a:cs typeface="Arial" pitchFamily="34" charset="0"/>
              </a:rPr>
              <a:t>лесного фонда составляет 1330,3 тыс. га. </a:t>
            </a:r>
            <a:r>
              <a:rPr lang="ru-RU" sz="1050" smtClean="0">
                <a:latin typeface="Arial" pitchFamily="34" charset="0"/>
                <a:cs typeface="Arial" pitchFamily="34" charset="0"/>
              </a:rPr>
              <a:t> Лесистость </a:t>
            </a:r>
            <a:r>
              <a:rPr lang="ru-RU" sz="1050">
                <a:latin typeface="Arial" pitchFamily="34" charset="0"/>
                <a:cs typeface="Arial" pitchFamily="34" charset="0"/>
              </a:rPr>
              <a:t>района 67 %.</a:t>
            </a:r>
          </a:p>
          <a:p>
            <a:pPr/>
            <a:r>
              <a:rPr lang="ru-RU" sz="1050">
                <a:latin typeface="Arial" pitchFamily="34" charset="0"/>
                <a:cs typeface="Arial" pitchFamily="34" charset="0"/>
              </a:rPr>
              <a:t>Общий запас лесных насаждений составляет 176895,7 тыс. куб. м, из них 24 % приходится на долю хвойных насаждений. </a:t>
            </a:r>
            <a:endParaRPr lang="ru-RU" sz="105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/>
            <a:r>
              <a:rPr lang="ru-RU" sz="1050" smtClean="0">
                <a:latin typeface="Arial" pitchFamily="34" charset="0"/>
                <a:cs typeface="Arial" pitchFamily="34" charset="0"/>
              </a:rPr>
              <a:t>Переработкой и заготовкой леса занимаются: 2 лесхоза, ООО «Термополис-пеллет», ООО «Екатеринлес», ИП</a:t>
            </a:r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705" y="2308205"/>
            <a:ext cx="4210347" cy="608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6589" y="1349129"/>
            <a:ext cx="49391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smtClean="0"/>
              <a:t>Добыча </a:t>
            </a:r>
            <a:r>
              <a:rPr lang="ru-RU" sz="1050"/>
              <a:t>нефти </a:t>
            </a:r>
            <a:r>
              <a:rPr lang="ru-RU" sz="1050" smtClean="0"/>
              <a:t>на Крапивинском месторождении, ООО </a:t>
            </a:r>
            <a:r>
              <a:rPr lang="ru-RU" sz="1050"/>
              <a:t>«Газпромнефть-Восток</a:t>
            </a:r>
            <a:r>
              <a:rPr lang="ru-RU" sz="1050" smtClean="0"/>
              <a:t>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smtClean="0"/>
              <a:t>Добыча песка на Нерпинском месторождении, ООО «Гидротранссервис»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1097005"/>
            <a:ext cx="2023974" cy="98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3659764" y="4562480"/>
            <a:ext cx="2209800" cy="34881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defPPr/>
          </a:lstStyle>
          <a:p>
            <a:pPr marL="184150" indent="-171450" fontAlgn="auto">
              <a:spcBef>
                <a:spcPts val="1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50" kern="0" smtClean="0">
                <a:latin typeface="Arial" pitchFamily="34" charset="0"/>
                <a:ea typeface="+mj-ea"/>
                <a:cs typeface="Arial" pitchFamily="34" charset="0"/>
              </a:rPr>
              <a:t>2 цеха по переработке молока</a:t>
            </a:r>
          </a:p>
          <a:p>
            <a:pPr marL="184150" indent="-171450" fontAlgn="auto">
              <a:spcBef>
                <a:spcPts val="1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50" kern="0" smtClean="0">
                <a:latin typeface="Arial" pitchFamily="34" charset="0"/>
                <a:ea typeface="+mj-ea"/>
                <a:cs typeface="Arial" pitchFamily="34" charset="0"/>
              </a:rPr>
              <a:t>5 цехов по переработке мяса</a:t>
            </a:r>
          </a:p>
        </p:txBody>
      </p:sp>
      <p:sp>
        <p:nvSpPr>
          <p:cNvPr id="16" name="object 2"/>
          <p:cNvSpPr txBox="1"/>
          <p:nvPr/>
        </p:nvSpPr>
        <p:spPr>
          <a:xfrm>
            <a:off x="6019800" y="4557715"/>
            <a:ext cx="2209800" cy="34881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defPPr/>
          </a:lstStyle>
          <a:p>
            <a:pPr marL="184150" indent="-171450" fontAlgn="auto">
              <a:spcBef>
                <a:spcPts val="1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50" kern="0" smtClean="0">
                <a:latin typeface="Arial" pitchFamily="34" charset="0"/>
                <a:ea typeface="+mj-ea"/>
                <a:cs typeface="Arial" pitchFamily="34" charset="0"/>
              </a:rPr>
              <a:t>1 цех по переработке рыбы</a:t>
            </a:r>
          </a:p>
          <a:p>
            <a:pPr marL="184150" indent="-171450" fontAlgn="auto">
              <a:spcBef>
                <a:spcPts val="1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50" kern="0" smtClean="0">
                <a:latin typeface="Arial" pitchFamily="34" charset="0"/>
                <a:ea typeface="+mj-ea"/>
                <a:cs typeface="Arial" pitchFamily="34" charset="0"/>
              </a:rPr>
              <a:t>19 пекарен</a:t>
            </a:r>
            <a:endParaRPr lang="ru-RU" sz="1050" ker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6427" y="5168816"/>
            <a:ext cx="8199117" cy="1485900"/>
          </a:xfrm>
          <a:prstGeom prst="roundRect">
            <a:avLst/>
          </a:prstGeom>
          <a:solidFill>
            <a:srgbClr val="DF563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1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2257128" y="5199698"/>
            <a:ext cx="4495800" cy="266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>
            <a:defPPr/>
          </a:lstStyle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Розничная торговля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227" y="5466398"/>
            <a:ext cx="5493812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1050" b="1" smtClean="0">
                <a:latin typeface="Arial" pitchFamily="34" charset="0"/>
                <a:cs typeface="Arial" pitchFamily="34" charset="0"/>
              </a:rPr>
              <a:t>Оборот розничной торговли за 2023 год по оценке составит 3268,6 млн. рублей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>
                <a:latin typeface="Arial" pitchFamily="34" charset="0"/>
                <a:cs typeface="Arial" pitchFamily="34" charset="0"/>
              </a:rPr>
              <a:t>Объекты розничной торговли – </a:t>
            </a:r>
            <a:r>
              <a:rPr lang="ru-RU" sz="1050" smtClean="0">
                <a:latin typeface="Arial" pitchFamily="34" charset="0"/>
                <a:cs typeface="Arial" pitchFamily="34" charset="0"/>
              </a:rPr>
              <a:t>382 </a:t>
            </a:r>
            <a:r>
              <a:rPr lang="ru-RU" sz="1050">
                <a:latin typeface="Arial" pitchFamily="34" charset="0"/>
                <a:cs typeface="Arial" pitchFamily="34" charset="0"/>
              </a:rPr>
              <a:t>ед.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>
                <a:latin typeface="Arial" pitchFamily="34" charset="0"/>
                <a:cs typeface="Arial" pitchFamily="34" charset="0"/>
              </a:rPr>
              <a:t>Сетевые магазины </a:t>
            </a:r>
            <a:r>
              <a:rPr lang="ru-RU" sz="1050" smtClean="0">
                <a:latin typeface="Arial" pitchFamily="34" charset="0"/>
                <a:cs typeface="Arial" pitchFamily="34" charset="0"/>
              </a:rPr>
              <a:t>– 44 </a:t>
            </a:r>
            <a:r>
              <a:rPr lang="ru-RU" sz="1050">
                <a:latin typeface="Arial" pitchFamily="34" charset="0"/>
                <a:cs typeface="Arial" pitchFamily="34" charset="0"/>
              </a:rPr>
              <a:t>ед.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>
                <a:latin typeface="Arial" pitchFamily="34" charset="0"/>
                <a:cs typeface="Arial" pitchFamily="34" charset="0"/>
              </a:rPr>
              <a:t>Площадь торговых объектов – </a:t>
            </a:r>
            <a:r>
              <a:rPr lang="ru-RU" sz="1050" smtClean="0">
                <a:latin typeface="Arial" pitchFamily="34" charset="0"/>
                <a:cs typeface="Arial" pitchFamily="34" charset="0"/>
              </a:rPr>
              <a:t>91,039 </a:t>
            </a:r>
            <a:r>
              <a:rPr lang="ru-RU" sz="1050">
                <a:latin typeface="Arial" pitchFamily="34" charset="0"/>
                <a:cs typeface="Arial" pitchFamily="34" charset="0"/>
              </a:rPr>
              <a:t>тыс. кв.м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>
                <a:latin typeface="Arial" pitchFamily="34" charset="0"/>
                <a:cs typeface="Arial" pitchFamily="34" charset="0"/>
              </a:rPr>
              <a:t>Объекты бытового обслуживания – </a:t>
            </a:r>
            <a:r>
              <a:rPr lang="ru-RU" sz="1050" smtClean="0">
                <a:latin typeface="Arial" pitchFamily="34" charset="0"/>
                <a:cs typeface="Arial" pitchFamily="34" charset="0"/>
              </a:rPr>
              <a:t>63 </a:t>
            </a:r>
            <a:r>
              <a:rPr lang="ru-RU" sz="1050">
                <a:latin typeface="Arial" pitchFamily="34" charset="0"/>
                <a:cs typeface="Arial" pitchFamily="34" charset="0"/>
              </a:rPr>
              <a:t>ед.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>
                <a:latin typeface="Arial" pitchFamily="34" charset="0"/>
                <a:cs typeface="Arial" pitchFamily="34" charset="0"/>
              </a:rPr>
              <a:t>Заправочные станции – </a:t>
            </a:r>
            <a:r>
              <a:rPr lang="ru-RU" sz="105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1050">
                <a:latin typeface="Arial" pitchFamily="34" charset="0"/>
                <a:cs typeface="Arial" pitchFamily="34" charset="0"/>
              </a:rPr>
              <a:t>ед.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>
                <a:latin typeface="Arial" pitchFamily="34" charset="0"/>
                <a:cs typeface="Arial" pitchFamily="34" charset="0"/>
              </a:rPr>
              <a:t>Гостиницы – 6 ед</a:t>
            </a:r>
            <a:r>
              <a:rPr lang="ru-RU" sz="1050" smtClean="0">
                <a:latin typeface="Arial" pitchFamily="34" charset="0"/>
                <a:cs typeface="Arial" pitchFamily="34" charset="0"/>
              </a:rPr>
              <a:t>.</a:t>
            </a:r>
            <a:endParaRPr lang="ru-RU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5310739"/>
            <a:ext cx="2108194" cy="1197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8750" y="383575"/>
            <a:ext cx="8985250" cy="39497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599" y="381000"/>
            <a:ext cx="876300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>
              <a:lnSpc>
                <a:spcPct val="100000"/>
              </a:lnSpc>
            </a:pPr>
            <a:r>
              <a:rPr lang="ru-RU" sz="2500" b="1" spc="-45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Ключевые организации на территории Тарского района</a:t>
            </a:r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5773702"/>
            <a:ext cx="2895600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Тарский завод 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«Кварц» АО «Омский научно-исследовательский институт приборостроения» 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 модульных источников питания)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20800" y="6057028"/>
            <a:ext cx="2743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 транспорта и механизации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(грузоперевозки)</a:t>
            </a:r>
            <a:endParaRPr lang="ru-RU" sz="12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AutoShape 4" descr="https://xn-----7kcbekeiftdh9amwkb4d2o.xn--p1ai/wp-content/uploads/2016/06/proizvodstvo-sy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46807" y="2953910"/>
            <a:ext cx="28194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Тарский филиал ПАО «МРСК Сибири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передача электрической энергии)</a:t>
            </a:r>
            <a:endParaRPr lang="ru-RU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9883" y="2971800"/>
            <a:ext cx="2743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«Газпромнефть-Восток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(добыча нефти 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Крапивинском месторождении </a:t>
            </a:r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AutoShape 12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6158" name="AutoShape 14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7"/>
          </p:nvPr>
        </p:nvSpPr>
        <p:spPr>
          <a:xfrm>
            <a:off x="6934200" y="6581001"/>
            <a:ext cx="2103120" cy="276999"/>
          </a:xfrm>
        </p:spPr>
        <p:txBody>
          <a:bodyPr/>
          <a:lstStyle>
            <a:defPPr/>
          </a:lstStyle>
          <a:p>
            <a:pPr/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3997040"/>
            <a:ext cx="2057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9698"/>
          <a:stretch>
            <a:fillRect/>
          </a:stretch>
        </p:blipFill>
        <p:spPr bwMode="auto">
          <a:xfrm>
            <a:off x="5148064" y="1375706"/>
            <a:ext cx="2692229" cy="149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erver\Косенко Е.Е\Рыбьякова\фото\UTiM_OOO_transportnaya_komp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r="7148"/>
          <a:stretch>
            <a:fillRect/>
          </a:stretch>
        </p:blipFill>
        <p:spPr bwMode="auto">
          <a:xfrm>
            <a:off x="1339883" y="4293096"/>
            <a:ext cx="2673417" cy="1667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Крапивинское месторождение Юго-Западная ча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886" y="1542907"/>
            <a:ext cx="2533650" cy="13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8750" y="383575"/>
            <a:ext cx="8985250" cy="39497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>
            <a:defPPr/>
          </a:lstStyle>
          <a:p>
            <a:pPr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599" y="381000"/>
            <a:ext cx="876300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>
              <a:lnSpc>
                <a:spcPct val="100000"/>
              </a:lnSpc>
            </a:pPr>
            <a:r>
              <a:rPr lang="ru-RU" sz="2500" b="1" spc="-45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Ключевые организации на территории Тарского района</a:t>
            </a:r>
            <a:endParaRPr sz="2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4575" y="2971800"/>
            <a:ext cx="28956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Лобышев Н.П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(молочный цех)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1" y="5716098"/>
            <a:ext cx="2895600" cy="532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Журавлева Т.А</a:t>
            </a:r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(молочный цех)</a:t>
            </a:r>
          </a:p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ИП Журавлев В.Ф. </a:t>
            </a:r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(мясной цех)</a:t>
            </a:r>
            <a:endParaRPr lang="ru-RU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6100" y="5716098"/>
            <a:ext cx="2743200" cy="498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«Коопторг» </a:t>
            </a:r>
          </a:p>
          <a:p>
            <a:pPr algn="ctr"/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(рыбокоптильный </a:t>
            </a:r>
            <a:r>
              <a:rPr lang="ru-RU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цех, </a:t>
            </a:r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пекарня) </a:t>
            </a:r>
          </a:p>
        </p:txBody>
      </p:sp>
      <p:sp>
        <p:nvSpPr>
          <p:cNvPr id="6148" name="AutoShape 4" descr="https://xn-----7kcbekeiftdh9amwkb4d2o.xn--p1ai/wp-content/uploads/2016/06/proizvodstvo-sy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48000" y="3023878"/>
            <a:ext cx="28194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СПК «Литковский»</a:t>
            </a:r>
          </a:p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(производство молока и мяса)</a:t>
            </a:r>
            <a:endParaRPr lang="ru-RU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2400" y="2971800"/>
            <a:ext cx="2743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 «ОПХ им. Фрунзе» (производство молока и мяса)</a:t>
            </a:r>
            <a:endParaRPr lang="ru-RU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AutoShape 12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6158" name="AutoShape 14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7"/>
          </p:nvPr>
        </p:nvSpPr>
        <p:spPr>
          <a:xfrm>
            <a:off x="6934200" y="6581001"/>
            <a:ext cx="2103120" cy="276999"/>
          </a:xfrm>
        </p:spPr>
        <p:txBody>
          <a:bodyPr/>
          <a:lstStyle>
            <a:defPPr/>
          </a:lstStyle>
          <a:p>
            <a:pPr/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24200" y="18288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80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72200" y="182880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800" smtClean="0">
                <a:latin typeface="Arial" pitchFamily="34" charset="0"/>
                <a:cs typeface="Arial" pitchFamily="34" charset="0"/>
              </a:rPr>
              <a:t>Фото или логотип</a:t>
            </a:r>
          </a:p>
          <a:p>
            <a:pPr algn="ctr"/>
            <a:endParaRPr lang="ru-RU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24575" y="5716098"/>
            <a:ext cx="2743200" cy="5704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 Моторин </a:t>
            </a:r>
            <a:r>
              <a:rPr lang="ru-RU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О.Н</a:t>
            </a:r>
            <a:r>
              <a:rPr lang="ru-RU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(цех </a:t>
            </a:r>
            <a:r>
              <a:rPr lang="ru-RU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переработке </a:t>
            </a:r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мяса</a:t>
            </a:r>
          </a:p>
          <a:p>
            <a:pPr algn="ctr"/>
            <a:r>
              <a:rPr lang="ru-RU" sz="12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цех по производству пива)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111" y="1190624"/>
            <a:ext cx="2607289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7113" y="3886200"/>
            <a:ext cx="2741467" cy="1764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7063" y="3899244"/>
            <a:ext cx="2581274" cy="175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50" y="3886200"/>
            <a:ext cx="2400300" cy="178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Елена\Downloads\IMG-20201120-WA0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5"/>
          <a:stretch>
            <a:fillRect/>
          </a:stretch>
        </p:blipFill>
        <p:spPr bwMode="auto">
          <a:xfrm>
            <a:off x="3497229" y="887382"/>
            <a:ext cx="2046321" cy="213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Елена\Downloads\IMG-20201120-WA00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1"/>
          <a:stretch>
            <a:fillRect/>
          </a:stretch>
        </p:blipFill>
        <p:spPr bwMode="auto">
          <a:xfrm>
            <a:off x="450850" y="971134"/>
            <a:ext cx="2236280" cy="2000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083195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243</Paragraphs>
  <Slides>37</Slides>
  <Notes>2</Notes>
  <TotalTime>7262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47">
      <vt:lpstr>Arial</vt:lpstr>
      <vt:lpstr>Calibri</vt:lpstr>
      <vt:lpstr>Franklin Gothic Book</vt:lpstr>
      <vt:lpstr>Arial Black</vt:lpstr>
      <vt:lpstr>Times New Roman</vt:lpstr>
      <vt:lpstr>Wingdings</vt:lpstr>
      <vt:lpstr>Georgia</vt:lpstr>
      <vt:lpstr>Tahoma</vt:lpstr>
      <vt:lpstr>Trebuchet MS</vt:lpstr>
      <vt:lpstr>Office Theme</vt:lpstr>
      <vt:lpstr>ТАРСКИЙ МУНИЦИПАЛЬНЫЙ РАЙОН                                                 Инвестиционный профиль</vt:lpstr>
      <vt:lpstr>PowerPoint Presentation</vt:lpstr>
      <vt:lpstr>PowerPoint Presentation</vt:lpstr>
      <vt:lpstr>PowerPoint Presentation</vt:lpstr>
      <vt:lpstr>PowerPoint Presentation</vt:lpstr>
      <vt:lpstr>Наши преимущества</vt:lpstr>
      <vt:lpstr>Ключевые отрасли района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Перспективные отрасли инвестирования</vt:lpstr>
      <vt:lpstr>Проекты, требующие финансирования</vt:lpstr>
      <vt:lpstr>Проекты, требующие финансирования</vt:lpstr>
      <vt:lpstr>Меры поддержки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Земельные участки для реализации проектов</vt:lpstr>
      <vt:lpstr>PowerPoint Presentation</vt:lpstr>
      <vt:lpstr>Контактная информация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ОМСКАЯ ОБЛАСТЬ Конкурентные преимущества</dc:title>
  <dc:creator>ksamodinskiy</dc:creator>
  <cp:lastModifiedBy>Елена</cp:lastModifiedBy>
  <cp:revision>322</cp:revision>
  <cp:lastPrinted>2020-08-27T10:21:43.000</cp:lastPrinted>
  <dcterms:created xsi:type="dcterms:W3CDTF">2019-02-22T07:19:09Z</dcterms:created>
  <dcterms:modified xsi:type="dcterms:W3CDTF">2024-05-22T03:37:18Z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2019-02-22T00:00:00Z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2019-02-22T00:00:00Z</vt:filetime>
  </property>
</Properties>
</file>