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ppt/drawings/drawing4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7.xml" ContentType="application/vnd.openxmlformats-officedocument.drawingml.chart+xml"/>
  <Override PartName="/ppt/drawings/drawing5.xml" ContentType="application/vnd.openxmlformats-officedocument.drawingml.chartshapes+xml"/>
  <Override PartName="/ppt/charts/chart8.xml" ContentType="application/vnd.openxmlformats-officedocument.drawingml.chart+xml"/>
  <Override PartName="/ppt/drawings/drawing6.xml" ContentType="application/vnd.openxmlformats-officedocument.drawingml.chartshapes+xml"/>
  <Override PartName="/ppt/charts/chart9.xml" ContentType="application/vnd.openxmlformats-officedocument.drawingml.chart+xml"/>
  <Override PartName="/ppt/drawings/drawing7.xml" ContentType="application/vnd.openxmlformats-officedocument.drawingml.chartshapes+xml"/>
  <Override PartName="/ppt/charts/chart10.xml" ContentType="application/vnd.openxmlformats-officedocument.drawingml.chart+xml"/>
  <Override PartName="/ppt/drawings/drawing8.xml" ContentType="application/vnd.openxmlformats-officedocument.drawingml.chartshapes+xml"/>
  <Override PartName="/ppt/charts/chart11.xml" ContentType="application/vnd.openxmlformats-officedocument.drawingml.chart+xml"/>
  <Override PartName="/ppt/drawings/drawing9.xml" ContentType="application/vnd.openxmlformats-officedocument.drawingml.chartshapes+xml"/>
  <Override PartName="/ppt/charts/chart12.xml" ContentType="application/vnd.openxmlformats-officedocument.drawingml.chart+xml"/>
  <Override PartName="/ppt/notesSlides/notesSlide3.xml" ContentType="application/vnd.openxmlformats-officedocument.presentationml.notesSlid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drawings/drawing10.xml" ContentType="application/vnd.openxmlformats-officedocument.drawingml.chartshapes+xml"/>
  <Override PartName="/ppt/charts/chart15.xml" ContentType="application/vnd.openxmlformats-officedocument.drawingml.chart+xml"/>
  <Override PartName="/ppt/drawings/drawing11.xml" ContentType="application/vnd.openxmlformats-officedocument.drawingml.chartshapes+xml"/>
  <Override PartName="/ppt/charts/chart16.xml" ContentType="application/vnd.openxmlformats-officedocument.drawingml.chart+xml"/>
  <Override PartName="/ppt/drawings/drawing12.xml" ContentType="application/vnd.openxmlformats-officedocument.drawingml.chartshapes+xml"/>
  <Override PartName="/ppt/charts/chart17.xml" ContentType="application/vnd.openxmlformats-officedocument.drawingml.chart+xml"/>
  <Override PartName="/ppt/drawings/drawing13.xml" ContentType="application/vnd.openxmlformats-officedocument.drawingml.chartshapes+xml"/>
  <Override PartName="/ppt/charts/chart18.xml" ContentType="application/vnd.openxmlformats-officedocument.drawingml.chart+xml"/>
  <Override PartName="/ppt/drawings/drawing14.xml" ContentType="application/vnd.openxmlformats-officedocument.drawingml.chartshapes+xml"/>
  <Override PartName="/ppt/charts/chart19.xml" ContentType="application/vnd.openxmlformats-officedocument.drawingml.chart+xml"/>
  <Override PartName="/ppt/drawings/drawing15.xml" ContentType="application/vnd.openxmlformats-officedocument.drawingml.chartshapes+xml"/>
  <Override PartName="/ppt/charts/chart20.xml" ContentType="application/vnd.openxmlformats-officedocument.drawingml.chart+xml"/>
  <Override PartName="/ppt/drawings/drawing16.xml" ContentType="application/vnd.openxmlformats-officedocument.drawingml.chartshapes+xml"/>
  <Override PartName="/ppt/charts/chart21.xml" ContentType="application/vnd.openxmlformats-officedocument.drawingml.chart+xml"/>
  <Override PartName="/ppt/drawings/drawing17.xml" ContentType="application/vnd.openxmlformats-officedocument.drawingml.chartshapes+xml"/>
  <Override PartName="/ppt/charts/chart22.xml" ContentType="application/vnd.openxmlformats-officedocument.drawingml.chart+xml"/>
  <Override PartName="/ppt/drawings/drawing18.xml" ContentType="application/vnd.openxmlformats-officedocument.drawingml.chartshapes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drawings/drawing19.xml" ContentType="application/vnd.openxmlformats-officedocument.drawingml.chartshapes+xml"/>
  <Override PartName="/ppt/charts/chart27.xml" ContentType="application/vnd.openxmlformats-officedocument.drawingml.chart+xml"/>
  <Override PartName="/ppt/drawings/drawing20.xml" ContentType="application/vnd.openxmlformats-officedocument.drawingml.chartshapes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drawings/drawing21.xml" ContentType="application/vnd.openxmlformats-officedocument.drawingml.chartshapes+xml"/>
  <Override PartName="/ppt/charts/chart30.xml" ContentType="application/vnd.openxmlformats-officedocument.drawingml.chart+xml"/>
  <Override PartName="/ppt/drawings/drawing22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31.xml" ContentType="application/vnd.openxmlformats-officedocument.drawingml.chart+xml"/>
  <Override PartName="/ppt/drawings/drawing23.xml" ContentType="application/vnd.openxmlformats-officedocument.drawingml.chartshapes+xml"/>
  <Override PartName="/ppt/charts/chart32.xml" ContentType="application/vnd.openxmlformats-officedocument.drawingml.chart+xml"/>
  <Override PartName="/ppt/drawings/drawing24.xml" ContentType="application/vnd.openxmlformats-officedocument.drawingml.chartshape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3.xml" ContentType="application/vnd.openxmlformats-officedocument.drawingml.chart+xml"/>
  <Override PartName="/ppt/drawings/drawing25.xml" ContentType="application/vnd.openxmlformats-officedocument.drawingml.chartshape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34.xml" ContentType="application/vnd.openxmlformats-officedocument.drawingml.chart+xml"/>
  <Override PartName="/ppt/drawings/drawing26.xml" ContentType="application/vnd.openxmlformats-officedocument.drawingml.chartshapes+xml"/>
  <Override PartName="/ppt/charts/chart35.xml" ContentType="application/vnd.openxmlformats-officedocument.drawingml.chart+xml"/>
  <Override PartName="/ppt/drawings/drawing27.xml" ContentType="application/vnd.openxmlformats-officedocument.drawingml.chartshapes+xml"/>
  <Override PartName="/ppt/charts/chart36.xml" ContentType="application/vnd.openxmlformats-officedocument.drawingml.chart+xml"/>
  <Override PartName="/ppt/drawings/drawing28.xml" ContentType="application/vnd.openxmlformats-officedocument.drawingml.chartshapes+xml"/>
  <Override PartName="/ppt/charts/chart37.xml" ContentType="application/vnd.openxmlformats-officedocument.drawingml.chart+xml"/>
  <Override PartName="/ppt/drawings/drawing29.xml" ContentType="application/vnd.openxmlformats-officedocument.drawingml.chartshapes+xml"/>
  <Override PartName="/ppt/charts/chart38.xml" ContentType="application/vnd.openxmlformats-officedocument.drawingml.chart+xml"/>
  <Override PartName="/ppt/drawings/drawing30.xml" ContentType="application/vnd.openxmlformats-officedocument.drawingml.chartshapes+xml"/>
  <Override PartName="/ppt/charts/chart39.xml" ContentType="application/vnd.openxmlformats-officedocument.drawingml.chart+xml"/>
  <Override PartName="/ppt/drawings/drawing31.xml" ContentType="application/vnd.openxmlformats-officedocument.drawingml.chartshapes+xml"/>
  <Override PartName="/ppt/charts/chart40.xml" ContentType="application/vnd.openxmlformats-officedocument.drawingml.chart+xml"/>
  <Override PartName="/ppt/charts/chart41.xml" ContentType="application/vnd.openxmlformats-officedocument.drawingml.chart+xml"/>
  <Override PartName="/ppt/drawings/drawing32.xml" ContentType="application/vnd.openxmlformats-officedocument.drawingml.chartshapes+xml"/>
  <Override PartName="/ppt/charts/chart4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32" r:id="rId2"/>
    <p:sldMasterId id="2147483756" r:id="rId3"/>
    <p:sldMasterId id="2147483792" r:id="rId4"/>
    <p:sldMasterId id="2147483804" r:id="rId5"/>
    <p:sldMasterId id="2147483828" r:id="rId6"/>
    <p:sldMasterId id="2147483840" r:id="rId7"/>
  </p:sldMasterIdLst>
  <p:notesMasterIdLst>
    <p:notesMasterId r:id="rId47"/>
  </p:notesMasterIdLst>
  <p:sldIdLst>
    <p:sldId id="300" r:id="rId8"/>
    <p:sldId id="288" r:id="rId9"/>
    <p:sldId id="256" r:id="rId10"/>
    <p:sldId id="311" r:id="rId11"/>
    <p:sldId id="265" r:id="rId12"/>
    <p:sldId id="272" r:id="rId13"/>
    <p:sldId id="271" r:id="rId14"/>
    <p:sldId id="315" r:id="rId15"/>
    <p:sldId id="270" r:id="rId16"/>
    <p:sldId id="275" r:id="rId17"/>
    <p:sldId id="278" r:id="rId18"/>
    <p:sldId id="289" r:id="rId19"/>
    <p:sldId id="338" r:id="rId20"/>
    <p:sldId id="317" r:id="rId21"/>
    <p:sldId id="327" r:id="rId22"/>
    <p:sldId id="329" r:id="rId23"/>
    <p:sldId id="331" r:id="rId24"/>
    <p:sldId id="347" r:id="rId25"/>
    <p:sldId id="339" r:id="rId26"/>
    <p:sldId id="318" r:id="rId27"/>
    <p:sldId id="332" r:id="rId28"/>
    <p:sldId id="348" r:id="rId29"/>
    <p:sldId id="320" r:id="rId30"/>
    <p:sldId id="335" r:id="rId31"/>
    <p:sldId id="349" r:id="rId32"/>
    <p:sldId id="341" r:id="rId33"/>
    <p:sldId id="333" r:id="rId34"/>
    <p:sldId id="319" r:id="rId35"/>
    <p:sldId id="350" r:id="rId36"/>
    <p:sldId id="351" r:id="rId37"/>
    <p:sldId id="340" r:id="rId38"/>
    <p:sldId id="322" r:id="rId39"/>
    <p:sldId id="342" r:id="rId40"/>
    <p:sldId id="344" r:id="rId41"/>
    <p:sldId id="346" r:id="rId42"/>
    <p:sldId id="323" r:id="rId43"/>
    <p:sldId id="352" r:id="rId44"/>
    <p:sldId id="284" r:id="rId45"/>
    <p:sldId id="353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99" autoAdjust="0"/>
    <p:restoredTop sz="93743" autoAdjust="0"/>
  </p:normalViewPr>
  <p:slideViewPr>
    <p:cSldViewPr>
      <p:cViewPr>
        <p:scale>
          <a:sx n="66" d="100"/>
          <a:sy n="66" d="100"/>
        </p:scale>
        <p:origin x="-1356" y="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presProps" Target="presProps.xml"/><Relationship Id="rId8" Type="http://schemas.openxmlformats.org/officeDocument/2006/relationships/slide" Target="slides/slide1.xml"/><Relationship Id="rId51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package" Target="../embeddings/_____Microsoft_Excel14.xlsx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package" Target="../embeddings/_____Microsoft_Excel15.xlsx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2.xml"/><Relationship Id="rId1" Type="http://schemas.openxmlformats.org/officeDocument/2006/relationships/package" Target="../embeddings/_____Microsoft_Excel16.xlsx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3.xml"/><Relationship Id="rId1" Type="http://schemas.openxmlformats.org/officeDocument/2006/relationships/package" Target="../embeddings/_____Microsoft_Excel17.xlsx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4.xml"/><Relationship Id="rId1" Type="http://schemas.openxmlformats.org/officeDocument/2006/relationships/package" Target="../embeddings/_____Microsoft_Excel18.xlsx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5.xml"/><Relationship Id="rId1" Type="http://schemas.openxmlformats.org/officeDocument/2006/relationships/package" Target="../embeddings/_____Microsoft_Excel19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2.xlsx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6.xml"/><Relationship Id="rId1" Type="http://schemas.openxmlformats.org/officeDocument/2006/relationships/package" Target="../embeddings/_____Microsoft_Excel20.xlsx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7.xml"/><Relationship Id="rId1" Type="http://schemas.openxmlformats.org/officeDocument/2006/relationships/package" Target="../embeddings/_____Microsoft_Excel21.xlsx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8.xml"/><Relationship Id="rId1" Type="http://schemas.openxmlformats.org/officeDocument/2006/relationships/package" Target="../embeddings/_____Microsoft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5.xlsx"/></Relationships>
</file>

<file path=ppt/charts/_rels/chart2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9.xml"/><Relationship Id="rId1" Type="http://schemas.openxmlformats.org/officeDocument/2006/relationships/package" Target="../embeddings/_____Microsoft_Excel26.xlsx"/></Relationships>
</file>

<file path=ppt/charts/_rels/chart2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0.xml"/><Relationship Id="rId1" Type="http://schemas.openxmlformats.org/officeDocument/2006/relationships/package" Target="../embeddings/_____Microsoft_Excel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8.xlsx"/></Relationships>
</file>

<file path=ppt/charts/_rels/chart2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1.xml"/><Relationship Id="rId1" Type="http://schemas.openxmlformats.org/officeDocument/2006/relationships/package" Target="../embeddings/_____Microsoft_Excel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3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2.xml"/><Relationship Id="rId1" Type="http://schemas.openxmlformats.org/officeDocument/2006/relationships/package" Target="../embeddings/_____Microsoft_Excel30.xlsx"/></Relationships>
</file>

<file path=ppt/charts/_rels/chart3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3.xml"/><Relationship Id="rId1" Type="http://schemas.openxmlformats.org/officeDocument/2006/relationships/package" Target="../embeddings/_____Microsoft_Excel31.xlsx"/></Relationships>
</file>

<file path=ppt/charts/_rels/chart3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4.xml"/><Relationship Id="rId1" Type="http://schemas.openxmlformats.org/officeDocument/2006/relationships/package" Target="../embeddings/_____Microsoft_Excel32.xlsx"/></Relationships>
</file>

<file path=ppt/charts/_rels/chart3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5.xml"/><Relationship Id="rId1" Type="http://schemas.openxmlformats.org/officeDocument/2006/relationships/package" Target="../embeddings/_____Microsoft_Excel33.xlsx"/></Relationships>
</file>

<file path=ppt/charts/_rels/chart3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6.xml"/><Relationship Id="rId1" Type="http://schemas.openxmlformats.org/officeDocument/2006/relationships/package" Target="../embeddings/_____Microsoft_Excel34.xlsx"/></Relationships>
</file>

<file path=ppt/charts/_rels/chart3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7.xml"/><Relationship Id="rId1" Type="http://schemas.openxmlformats.org/officeDocument/2006/relationships/package" Target="../embeddings/_____Microsoft_Excel35.xlsx"/></Relationships>
</file>

<file path=ppt/charts/_rels/chart3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8.xml"/><Relationship Id="rId1" Type="http://schemas.openxmlformats.org/officeDocument/2006/relationships/package" Target="../embeddings/_____Microsoft_Excel36.xlsx"/></Relationships>
</file>

<file path=ppt/charts/_rels/chart3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9.xml"/><Relationship Id="rId1" Type="http://schemas.openxmlformats.org/officeDocument/2006/relationships/package" Target="../embeddings/_____Microsoft_Excel37.xlsx"/></Relationships>
</file>

<file path=ppt/charts/_rels/chart3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0.xml"/><Relationship Id="rId1" Type="http://schemas.openxmlformats.org/officeDocument/2006/relationships/package" Target="../embeddings/_____Microsoft_Excel38.xlsx"/></Relationships>
</file>

<file path=ppt/charts/_rels/chart3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1.xml"/><Relationship Id="rId1" Type="http://schemas.openxmlformats.org/officeDocument/2006/relationships/package" Target="../embeddings/_____Microsoft_Excel39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0.xlsx"/></Relationships>
</file>

<file path=ppt/charts/_rels/chart4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2.xml"/><Relationship Id="rId1" Type="http://schemas.openxmlformats.org/officeDocument/2006/relationships/package" Target="../embeddings/_____Microsoft_Excel41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2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Plan1!$A$2:$A$3</c:f>
              <c:strCache>
                <c:ptCount val="2"/>
                <c:pt idx="0">
                  <c:v>Бюджет в первоначальной редакции</c:v>
                </c:pt>
                <c:pt idx="1">
                  <c:v>Уточненный бюджет</c:v>
                </c:pt>
              </c:strCache>
            </c:strRef>
          </c:cat>
          <c:val>
            <c:numRef>
              <c:f>Plan1!$B$2:$B$3</c:f>
              <c:numCache>
                <c:formatCode>General</c:formatCode>
                <c:ptCount val="2"/>
                <c:pt idx="0">
                  <c:v>1058.3</c:v>
                </c:pt>
                <c:pt idx="1">
                  <c:v>1595.5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Plan1!$A$2:$A$3</c:f>
              <c:strCache>
                <c:ptCount val="2"/>
                <c:pt idx="0">
                  <c:v>Бюджет в первоначальной редакции</c:v>
                </c:pt>
                <c:pt idx="1">
                  <c:v>Уточненный бюджет</c:v>
                </c:pt>
              </c:strCache>
            </c:strRef>
          </c:cat>
          <c:val>
            <c:numRef>
              <c:f>Plan1!$C$2:$C$3</c:f>
              <c:numCache>
                <c:formatCode>General</c:formatCode>
                <c:ptCount val="2"/>
                <c:pt idx="0">
                  <c:v>1058.3</c:v>
                </c:pt>
                <c:pt idx="1">
                  <c:v>1589.2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0231168"/>
        <c:axId val="198806912"/>
      </c:barChart>
      <c:catAx>
        <c:axId val="220231168"/>
        <c:scaling>
          <c:orientation val="minMax"/>
        </c:scaling>
        <c:delete val="0"/>
        <c:axPos val="b"/>
        <c:numFmt formatCode="dd/mm/yyyy" sourceLinked="1"/>
        <c:majorTickMark val="none"/>
        <c:minorTickMark val="none"/>
        <c:tickLblPos val="nextTo"/>
        <c:crossAx val="198806912"/>
        <c:crosses val="autoZero"/>
        <c:auto val="1"/>
        <c:lblAlgn val="ctr"/>
        <c:lblOffset val="100"/>
        <c:noMultiLvlLbl val="0"/>
      </c:catAx>
      <c:valAx>
        <c:axId val="198806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ysClr val="windowText" lastClr="000000">
                  <a:lumMod val="15000"/>
                  <a:lumOff val="85000"/>
                </a:sys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one"/>
        <c:crossAx val="220231168"/>
        <c:crosses val="autoZero"/>
        <c:crossBetween val="between"/>
      </c:valAx>
      <c:spPr>
        <a:noFill/>
        <a:ln w="25400">
          <a:noFill/>
        </a:ln>
        <a:effectLst/>
        <a:scene3d>
          <a:camera prst="orthographicFront"/>
          <a:lightRig rig="threePt" dir="t"/>
        </a:scene3d>
        <a:sp3d>
          <a:bevelB/>
        </a:sp3d>
      </c:spPr>
    </c:plotArea>
    <c:legend>
      <c:legendPos val="r"/>
      <c:layout/>
      <c:overlay val="0"/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ru-RU" altLang="ko-KR" sz="1600" b="1" kern="0" baseline="0" dirty="0" smtClean="0">
          <a:solidFill>
            <a:srgbClr val="347190"/>
          </a:solidFill>
          <a:latin typeface="Segoe UI Light" pitchFamily="34" charset="0"/>
          <a:ea typeface="+mn-ea"/>
          <a:cs typeface="Shonar Bangla" pitchFamily="34" charset="0"/>
        </a:defRPr>
      </a:pPr>
      <a:endParaRPr lang="ru-RU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0"/>
                  <c:y val="0.17636929230085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3985377286121643E-4"/>
                  <c:y val="0.199045476428544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203801429470815E-2"/>
                  <c:y val="0.202404362478243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2022 (факт)</c:v>
                </c:pt>
                <c:pt idx="1">
                  <c:v>2023 (план)</c:v>
                </c:pt>
                <c:pt idx="2">
                  <c:v>2023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</c:v>
                </c:pt>
                <c:pt idx="1">
                  <c:v>7.3</c:v>
                </c:pt>
                <c:pt idx="2">
                  <c:v>7.3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224775680"/>
        <c:axId val="184469760"/>
      </c:barChart>
      <c:catAx>
        <c:axId val="2247756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84469760"/>
        <c:crosses val="autoZero"/>
        <c:auto val="1"/>
        <c:lblAlgn val="ctr"/>
        <c:lblOffset val="100"/>
        <c:noMultiLvlLbl val="0"/>
      </c:catAx>
      <c:valAx>
        <c:axId val="1844697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24775680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1.5117367911501896E-2"/>
          <c:w val="1"/>
          <c:h val="0.801241925500341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Pt>
            <c:idx val="0"/>
            <c:invertIfNegative val="0"/>
            <c:bubble3D val="0"/>
          </c:dPt>
          <c:dPt>
            <c:idx val="2"/>
            <c:invertIfNegative val="0"/>
            <c:bubble3D val="0"/>
          </c:dPt>
          <c:dLbls>
            <c:dLbl>
              <c:idx val="0"/>
              <c:layout>
                <c:manualLayout>
                  <c:x val="-2.2766140738460755E-7"/>
                  <c:y val="0.151173480724363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8912998737845156E-3"/>
                  <c:y val="0.138575674131445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0.350219023283127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8912998737845156E-3"/>
                  <c:y val="7.55868395575095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numFmt formatCode="#,##0.0" sourceLinked="0"/>
              <c:spPr/>
              <c:txPr>
                <a:bodyPr rot="0" vert="horz" anchor="ctr" anchorCtr="1"/>
                <a:lstStyle/>
                <a:p>
                  <a:pPr>
                    <a:defRPr sz="10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 rot="0" vert="horz" anchor="ctr" anchorCtr="1"/>
              <a:lstStyle/>
              <a:p>
                <a:pPr>
                  <a:defRPr sz="10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  <c:pt idx="4">
                  <c:v>прочие безвозмездные поступления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211.4</c:v>
                </c:pt>
                <c:pt idx="1">
                  <c:v>255.8</c:v>
                </c:pt>
                <c:pt idx="2">
                  <c:v>600.9</c:v>
                </c:pt>
                <c:pt idx="3">
                  <c:v>68</c:v>
                </c:pt>
                <c:pt idx="4">
                  <c:v>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Lbls>
            <c:dLbl>
              <c:idx val="0"/>
              <c:layout>
                <c:manualLayout>
                  <c:x val="-5.7825997475690312E-3"/>
                  <c:y val="0.1628896392464330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7825997475690312E-3"/>
                  <c:y val="0.1502918326535147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8912998737845156E-3"/>
                  <c:y val="0.3586470550891171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1565199495138062E-2"/>
                  <c:y val="5.126057422191185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numFmt formatCode="#,##0.0" sourceLinked="0"/>
              <c:spPr/>
              <c:txPr>
                <a:bodyPr anchor="ctr" anchorCtr="0"/>
                <a:lstStyle/>
                <a:p>
                  <a:pPr>
                    <a:defRPr sz="10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 anchor="ctr" anchorCtr="0"/>
              <a:lstStyle/>
              <a:p>
                <a:pPr>
                  <a:defRPr sz="10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  <c:pt idx="4">
                  <c:v>прочие безвозмездные поступления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191.7</c:v>
                </c:pt>
                <c:pt idx="1">
                  <c:v>264.89999999999998</c:v>
                </c:pt>
                <c:pt idx="2">
                  <c:v>643.70000000000005</c:v>
                </c:pt>
                <c:pt idx="3">
                  <c:v>36.4</c:v>
                </c:pt>
                <c:pt idx="4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"/>
        <c:axId val="225474048"/>
        <c:axId val="184474944"/>
      </c:barChart>
      <c:catAx>
        <c:axId val="22547404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>
            <a:prstDash val="sysDot"/>
          </a:ln>
        </c:spPr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Segoe UI Light" pitchFamily="34" charset="0"/>
                <a:cs typeface="Arial" pitchFamily="34" charset="0"/>
              </a:defRPr>
            </a:pPr>
            <a:endParaRPr lang="ru-RU"/>
          </a:p>
        </c:txPr>
        <c:crossAx val="184474944"/>
        <c:crosses val="autoZero"/>
        <c:auto val="1"/>
        <c:lblAlgn val="ctr"/>
        <c:lblOffset val="100"/>
        <c:noMultiLvlLbl val="0"/>
      </c:catAx>
      <c:valAx>
        <c:axId val="1844749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25474048"/>
        <c:crosses val="autoZero"/>
        <c:crossBetween val="between"/>
      </c:valAx>
      <c:spPr>
        <a:ln>
          <a:noFill/>
        </a:ln>
      </c:spPr>
    </c:plotArea>
    <c:legend>
      <c:legendPos val="r"/>
      <c:layout>
        <c:manualLayout>
          <c:xMode val="edge"/>
          <c:yMode val="edge"/>
          <c:x val="1.2136401966266043E-2"/>
          <c:y val="0.89813175520180299"/>
          <c:w val="0.41118974030207939"/>
          <c:h val="9.7133651816464855E-2"/>
        </c:manualLayout>
      </c:layout>
      <c:overlay val="0"/>
      <c:txPr>
        <a:bodyPr/>
        <a:lstStyle/>
        <a:p>
          <a:pPr>
            <a:defRPr sz="1600"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9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5924534955053328E-3"/>
          <c:y val="0.12002554176787462"/>
          <c:w val="0.88121812461089222"/>
          <c:h val="0.5465402646755991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2022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01600" h="101600"/>
              <a:bevelB w="101600" h="101600"/>
            </a:sp3d>
          </c:spPr>
          <c:explosion val="25"/>
          <c:dLbls>
            <c:dLbl>
              <c:idx val="1"/>
              <c:layout/>
              <c:numFmt formatCode="0.0%" sourceLinked="0"/>
              <c:spPr/>
              <c:txPr>
                <a:bodyPr/>
                <a:lstStyle/>
                <a:p>
                  <a:pPr>
                    <a:defRPr sz="1600" b="1"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5217602633523813"/>
                  <c:y val="-5.907426618365035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; </c:separator>
            </c:dLbl>
            <c:dLbl>
              <c:idx val="3"/>
              <c:layout>
                <c:manualLayout>
                  <c:x val="-0.15250917168623776"/>
                  <c:y val="3.0572486896743131E-3"/>
                </c:manualLayout>
              </c:layout>
              <c:numFmt formatCode="0.0%" sourceLinked="0"/>
              <c:spPr>
                <a:solidFill>
                  <a:schemeClr val="accent4">
                    <a:lumMod val="75000"/>
                  </a:schemeClr>
                </a:solidFill>
              </c:spPr>
              <c:txPr>
                <a:bodyPr/>
                <a:lstStyle/>
                <a:p>
                  <a:pPr>
                    <a:defRPr sz="1600" b="1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21225902435961222"/>
                  <c:y val="1.0067454722073156E-2"/>
                </c:manualLayout>
              </c:layout>
              <c:numFmt formatCode="0.0%" sourceLinked="0"/>
              <c:spPr>
                <a:solidFill>
                  <a:schemeClr val="tx2"/>
                </a:solidFill>
              </c:spPr>
              <c:txPr>
                <a:bodyPr/>
                <a:lstStyle/>
                <a:p>
                  <a:pPr>
                    <a:defRPr sz="1600" b="1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; </c:separator>
            </c:dLbl>
            <c:numFmt formatCode="0.0%" sourceLinked="0"/>
            <c:txPr>
              <a:bodyPr/>
              <a:lstStyle/>
              <a:p>
                <a:pPr>
                  <a:defRPr sz="1600" b="1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1"/>
            <c:showBubbleSize val="0"/>
            <c:separator>; </c:separator>
            <c:showLeaderLines val="1"/>
          </c:dLbls>
          <c:cat>
            <c:strRef>
              <c:f>Лист1!$A$2:$A$6</c:f>
              <c:strCache>
                <c:ptCount val="5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  <c:pt idx="3">
                  <c:v>Иные межбюджетные трансферты</c:v>
                </c:pt>
                <c:pt idx="4">
                  <c:v>Прочие безвозмездные поступления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191.7</c:v>
                </c:pt>
                <c:pt idx="1">
                  <c:v>264.89999999999998</c:v>
                </c:pt>
                <c:pt idx="2">
                  <c:v>643.70000000000005</c:v>
                </c:pt>
                <c:pt idx="3">
                  <c:v>36.4</c:v>
                </c:pt>
                <c:pt idx="4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1.833673070141964E-2"/>
          <c:y val="0.66503213585270382"/>
          <c:w val="0.94024909068074558"/>
          <c:h val="0.33496786414729607"/>
        </c:manualLayout>
      </c:layout>
      <c:overlay val="0"/>
      <c:txPr>
        <a:bodyPr/>
        <a:lstStyle/>
        <a:p>
          <a:pPr>
            <a:defRPr sz="1300">
              <a:latin typeface="Segoe UI Light" pitchFamily="34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effectLst>
              <a:softEdge rad="0"/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effectLst>
                <a:softEdge rad="0"/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effectLst>
                <a:softEdge rad="0"/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0"/>
                  <c:y val="0.17636929230085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1757952820057031E-2"/>
                  <c:y val="0.287229990318536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8386352133713536E-3"/>
                  <c:y val="0.267073499769866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2022 (факт)</c:v>
                </c:pt>
                <c:pt idx="1">
                  <c:v>2023 (план)</c:v>
                </c:pt>
                <c:pt idx="2">
                  <c:v>2023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1139.0999999999999</c:v>
                </c:pt>
                <c:pt idx="1">
                  <c:v>1145.2</c:v>
                </c:pt>
                <c:pt idx="2">
                  <c:v>1139.5999999999999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225787392"/>
        <c:axId val="199478656"/>
      </c:barChart>
      <c:catAx>
        <c:axId val="2257873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99478656"/>
        <c:crosses val="autoZero"/>
        <c:auto val="1"/>
        <c:lblAlgn val="ctr"/>
        <c:lblOffset val="100"/>
        <c:noMultiLvlLbl val="0"/>
      </c:catAx>
      <c:valAx>
        <c:axId val="1994786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25787392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0"/>
                  <c:y val="0.17636929230085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1758283471148708E-2"/>
                  <c:y val="0.2049329615386951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8387454304017588E-3"/>
                  <c:y val="0.205350521747758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2022 (факт)</c:v>
                </c:pt>
                <c:pt idx="1">
                  <c:v>2023 (план)</c:v>
                </c:pt>
                <c:pt idx="2">
                  <c:v>2023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211.4</c:v>
                </c:pt>
                <c:pt idx="1">
                  <c:v>191.7</c:v>
                </c:pt>
                <c:pt idx="2">
                  <c:v>191.7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225796096"/>
        <c:axId val="199480384"/>
      </c:barChart>
      <c:catAx>
        <c:axId val="2257960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99480384"/>
        <c:crosses val="autoZero"/>
        <c:auto val="1"/>
        <c:lblAlgn val="ctr"/>
        <c:lblOffset val="100"/>
        <c:noMultiLvlLbl val="0"/>
      </c:catAx>
      <c:valAx>
        <c:axId val="19948038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2579609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992688643060827E-2"/>
          <c:y val="6.4668740510313669E-2"/>
          <c:w val="0.90761608498526614"/>
          <c:h val="0.773375180535496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0"/>
                  <c:y val="0.17636929230085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1757952820057031E-2"/>
                  <c:y val="0.287229990318536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8386352133713536E-3"/>
                  <c:y val="0.267073499769866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2022 (факт)</c:v>
                </c:pt>
                <c:pt idx="1">
                  <c:v>2023 (план)</c:v>
                </c:pt>
                <c:pt idx="2">
                  <c:v>2023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255.8</c:v>
                </c:pt>
                <c:pt idx="1">
                  <c:v>269.60000000000002</c:v>
                </c:pt>
                <c:pt idx="2">
                  <c:v>264.89999999999998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225797632"/>
        <c:axId val="199482112"/>
      </c:barChart>
      <c:catAx>
        <c:axId val="2257976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99482112"/>
        <c:crosses val="autoZero"/>
        <c:auto val="1"/>
        <c:lblAlgn val="ctr"/>
        <c:lblOffset val="100"/>
        <c:noMultiLvlLbl val="0"/>
      </c:catAx>
      <c:valAx>
        <c:axId val="1994821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25797632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0"/>
                  <c:y val="0.17636929230085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3985377286121643E-4"/>
                  <c:y val="0.199045476428544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203801429470815E-2"/>
                  <c:y val="0.202404362478243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2022 (факт)</c:v>
                </c:pt>
                <c:pt idx="1">
                  <c:v>2023 (план)</c:v>
                </c:pt>
                <c:pt idx="2">
                  <c:v>2023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600.9</c:v>
                </c:pt>
                <c:pt idx="1">
                  <c:v>645.29999999999995</c:v>
                </c:pt>
                <c:pt idx="2">
                  <c:v>643.70000000000005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225798144"/>
        <c:axId val="219791936"/>
      </c:barChart>
      <c:catAx>
        <c:axId val="2257981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219791936"/>
        <c:crosses val="autoZero"/>
        <c:auto val="1"/>
        <c:lblAlgn val="ctr"/>
        <c:lblOffset val="100"/>
        <c:noMultiLvlLbl val="0"/>
      </c:catAx>
      <c:valAx>
        <c:axId val="2197919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25798144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0217644315918566E-2"/>
          <c:y val="0.17776486921772086"/>
          <c:w val="0.96324064669832987"/>
          <c:h val="0.669199874374826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1.684784230222018E-17"/>
                  <c:y val="0.2393583252654466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1757952820057031E-2"/>
                  <c:y val="0.287229990318536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8386352133713536E-3"/>
                  <c:y val="0.267073499769866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2022 (факт)</c:v>
                </c:pt>
                <c:pt idx="1">
                  <c:v>2023 (план)</c:v>
                </c:pt>
                <c:pt idx="2">
                  <c:v>2023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1462.2</c:v>
                </c:pt>
                <c:pt idx="1">
                  <c:v>1589.2</c:v>
                </c:pt>
                <c:pt idx="2">
                  <c:v>1579.8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227587584"/>
        <c:axId val="219797120"/>
      </c:barChart>
      <c:catAx>
        <c:axId val="2275875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219797120"/>
        <c:crosses val="autoZero"/>
        <c:auto val="1"/>
        <c:lblAlgn val="ctr"/>
        <c:lblOffset val="100"/>
        <c:noMultiLvlLbl val="0"/>
      </c:catAx>
      <c:valAx>
        <c:axId val="2197971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27587584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0"/>
                  <c:y val="0.17636929230085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3985377286121643E-4"/>
                  <c:y val="0.199045476428544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203801429470815E-2"/>
                  <c:y val="0.202404362478243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2021 (факт)</c:v>
                </c:pt>
                <c:pt idx="1">
                  <c:v>2022 (факт)</c:v>
                </c:pt>
                <c:pt idx="2">
                  <c:v>2023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825.7</c:v>
                </c:pt>
                <c:pt idx="1">
                  <c:v>983.1</c:v>
                </c:pt>
                <c:pt idx="2">
                  <c:v>1047.2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227588096"/>
        <c:axId val="219798848"/>
      </c:barChart>
      <c:catAx>
        <c:axId val="2275880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219798848"/>
        <c:crosses val="autoZero"/>
        <c:auto val="1"/>
        <c:lblAlgn val="ctr"/>
        <c:lblOffset val="100"/>
        <c:noMultiLvlLbl val="0"/>
      </c:catAx>
      <c:valAx>
        <c:axId val="2197988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27588096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0"/>
                  <c:y val="0.17636929230085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3985377286121643E-4"/>
                  <c:y val="0.199045476428544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203801429470815E-2"/>
                  <c:y val="0.202404362478243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2021 (факт)</c:v>
                </c:pt>
                <c:pt idx="1">
                  <c:v>2022 (факт)</c:v>
                </c:pt>
                <c:pt idx="2">
                  <c:v>2023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173.2</c:v>
                </c:pt>
                <c:pt idx="1">
                  <c:v>78.3</c:v>
                </c:pt>
                <c:pt idx="2">
                  <c:v>50.9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227682816"/>
        <c:axId val="219833472"/>
      </c:barChart>
      <c:catAx>
        <c:axId val="2276828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219833472"/>
        <c:crosses val="autoZero"/>
        <c:auto val="1"/>
        <c:lblAlgn val="ctr"/>
        <c:lblOffset val="100"/>
        <c:noMultiLvlLbl val="0"/>
      </c:catAx>
      <c:valAx>
        <c:axId val="21983347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27682816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5178839778036361E-2"/>
          <c:y val="8.7171319758122409E-2"/>
          <c:w val="0.65565354816189703"/>
          <c:h val="0.7228370245008155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chemeClr val="accent6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Lbls>
            <c:numFmt formatCode="#,##0.0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300" b="1" baseline="0">
                    <a:solidFill>
                      <a:schemeClr val="tx1"/>
                    </a:solidFill>
                    <a:latin typeface="Segoe UI Light" pitchFamily="34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2021 год (факт)</c:v>
                </c:pt>
                <c:pt idx="1">
                  <c:v>2022 год (факт)</c:v>
                </c:pt>
                <c:pt idx="2">
                  <c:v>2023 (план)</c:v>
                </c:pt>
                <c:pt idx="3">
                  <c:v>2023 год (факт)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1120.2</c:v>
                </c:pt>
                <c:pt idx="1">
                  <c:v>1141.7</c:v>
                </c:pt>
                <c:pt idx="2">
                  <c:v>1145.2</c:v>
                </c:pt>
                <c:pt idx="3">
                  <c:v>1139.5999999999999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pPr>
              <a:solidFill>
                <a:srgbClr val="00B050"/>
              </a:solidFill>
            </c:spPr>
            <c:txPr>
              <a:bodyPr/>
              <a:lstStyle/>
              <a:p>
                <a:pPr>
                  <a:defRPr sz="1300" b="1">
                    <a:solidFill>
                      <a:schemeClr val="tx1"/>
                    </a:solidFill>
                    <a:latin typeface="Segoe UI Light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2021 год (факт)</c:v>
                </c:pt>
                <c:pt idx="1">
                  <c:v>2022 год (факт)</c:v>
                </c:pt>
                <c:pt idx="2">
                  <c:v>2023 (план)</c:v>
                </c:pt>
                <c:pt idx="3">
                  <c:v>2023 год (факт)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14.1</c:v>
                </c:pt>
                <c:pt idx="1">
                  <c:v>12.3</c:v>
                </c:pt>
                <c:pt idx="2">
                  <c:v>15</c:v>
                </c:pt>
                <c:pt idx="3">
                  <c:v>15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 w="0"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300" b="1">
                    <a:latin typeface="Segoe UI Light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2021 год (факт)</c:v>
                </c:pt>
                <c:pt idx="1">
                  <c:v>2022 год (факт)</c:v>
                </c:pt>
                <c:pt idx="2">
                  <c:v>2023 (план)</c:v>
                </c:pt>
                <c:pt idx="3">
                  <c:v>2023 год (факт)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272.7</c:v>
                </c:pt>
                <c:pt idx="1">
                  <c:v>317.2</c:v>
                </c:pt>
                <c:pt idx="2">
                  <c:v>435.4</c:v>
                </c:pt>
                <c:pt idx="3">
                  <c:v>435.2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"/>
        <c:overlap val="77"/>
        <c:axId val="220431360"/>
        <c:axId val="100871552"/>
      </c:barChart>
      <c:catAx>
        <c:axId val="2204313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Segoe UI Light" pitchFamily="34" charset="0"/>
                <a:cs typeface="Arial" pitchFamily="34" charset="0"/>
              </a:defRPr>
            </a:pPr>
            <a:endParaRPr lang="ru-RU"/>
          </a:p>
        </c:txPr>
        <c:crossAx val="100871552"/>
        <c:crosses val="autoZero"/>
        <c:auto val="1"/>
        <c:lblAlgn val="ctr"/>
        <c:lblOffset val="100"/>
        <c:noMultiLvlLbl val="0"/>
      </c:catAx>
      <c:valAx>
        <c:axId val="10087155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2043136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1093590305528509"/>
          <c:y val="0.15547213911962773"/>
          <c:w val="0.23857740109313891"/>
          <c:h val="0.74136916460904378"/>
        </c:manualLayout>
      </c:layout>
      <c:overlay val="0"/>
      <c:txPr>
        <a:bodyPr/>
        <a:lstStyle/>
        <a:p>
          <a:pPr>
            <a:defRPr sz="1600" b="1">
              <a:latin typeface="Segoe UI Light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sq">
      <a:noFill/>
      <a:prstDash val="dash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7603133382005174"/>
          <c:y val="9.9366288703497965E-2"/>
          <c:w val="0.44222457425365436"/>
          <c:h val="0.8852139656745505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ln>
              <a:solidFill>
                <a:schemeClr val="bg1"/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explosion val="12"/>
          <c:dLbls>
            <c:dLbl>
              <c:idx val="0"/>
              <c:layout>
                <c:manualLayout>
                  <c:x val="0.23555765629215802"/>
                  <c:y val="5.331395366153681E-4"/>
                </c:manualLayout>
              </c:layout>
              <c:tx>
                <c:rich>
                  <a:bodyPr/>
                  <a:lstStyle/>
                  <a:p>
                    <a:pPr>
                      <a:defRPr sz="1100" b="1">
                        <a:solidFill>
                          <a:schemeClr val="bg1"/>
                        </a:solidFill>
                        <a:latin typeface="Arial" pitchFamily="34" charset="0"/>
                        <a:ea typeface="Segoe UI Symbol" pitchFamily="34" charset="0"/>
                        <a:cs typeface="Arial" pitchFamily="34" charset="0"/>
                      </a:defRPr>
                    </a:pPr>
                    <a:r>
                      <a:rPr lang="ru-RU" sz="1100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rPr>
                      <a:t>Развитие системы образования; </a:t>
                    </a:r>
                    <a:r>
                      <a:rPr lang="ru-RU" sz="1100" dirty="0" smtClean="0">
                        <a:latin typeface="Arial" pitchFamily="34" charset="0"/>
                        <a:ea typeface="Segoe UI Symbol" pitchFamily="34" charset="0"/>
                        <a:cs typeface="Arial" pitchFamily="34" charset="0"/>
                      </a:rPr>
                      <a:t>1 057,5;   81,0%</a:t>
                    </a:r>
                    <a:endParaRPr lang="ru-RU" sz="1800" dirty="0"/>
                  </a:p>
                </c:rich>
              </c:tx>
              <c:spPr/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1"/>
              <c:layout>
                <c:manualLayout>
                  <c:x val="-9.7581320329487103E-2"/>
                  <c:y val="-0.10840245780304812"/>
                </c:manualLayout>
              </c:layout>
              <c:tx>
                <c:rich>
                  <a:bodyPr/>
                  <a:lstStyle/>
                  <a:p>
                    <a:pPr>
                      <a:defRPr sz="1100" b="1">
                        <a:solidFill>
                          <a:schemeClr val="bg1"/>
                        </a:solidFill>
                        <a:latin typeface="Arial" pitchFamily="34" charset="0"/>
                        <a:ea typeface="Segoe UI Symbol" pitchFamily="34" charset="0"/>
                        <a:cs typeface="Arial" pitchFamily="34" charset="0"/>
                      </a:defRPr>
                    </a:pPr>
                    <a:r>
                      <a:rPr lang="ru-RU" sz="1100" baseline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rPr>
                      <a:t>Развитие культуры и туризма; 207,7; </a:t>
                    </a:r>
                    <a:r>
                      <a:rPr lang="ru-RU" sz="1100" baseline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rPr>
                      <a:t>   15,9%</a:t>
                    </a:r>
                    <a:endParaRPr lang="ru-RU" sz="1400" baseline="0" dirty="0">
                      <a:solidFill>
                        <a:schemeClr val="tx1"/>
                      </a:solidFill>
                    </a:endParaRPr>
                  </a:p>
                </c:rich>
              </c:tx>
              <c:spPr/>
              <c:showLegendKey val="1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3.2370609614804702E-2"/>
                  <c:y val="-0.31001180452344573"/>
                </c:manualLayout>
              </c:layout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3"/>
              <c:layout>
                <c:manualLayout>
                  <c:x val="6.0620248543812594E-2"/>
                  <c:y val="-0.15885552712806569"/>
                </c:manualLayout>
              </c:layout>
              <c:tx>
                <c:rich>
                  <a:bodyPr/>
                  <a:lstStyle/>
                  <a:p>
                    <a:r>
                      <a:rPr lang="ru-RU" sz="1100" dirty="0">
                        <a:latin typeface="Arial" pitchFamily="34" charset="0"/>
                        <a:cs typeface="Arial" pitchFamily="34" charset="0"/>
                      </a:rPr>
                      <a:t>Развитие физической культуры и спорта и реализация мероприятий в сфере молодежной политики ; 28,6; </a:t>
                    </a:r>
                    <a:r>
                      <a:rPr lang="ru-RU" sz="1100" dirty="0" smtClean="0">
                        <a:latin typeface="Arial" pitchFamily="34" charset="0"/>
                        <a:cs typeface="Arial" pitchFamily="34" charset="0"/>
                      </a:rPr>
                      <a:t>2,2%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6.0963067595663882E-2"/>
                  <c:y val="-5.7259384794701102E-3"/>
                </c:manualLayout>
              </c:layout>
              <c:tx>
                <c:rich>
                  <a:bodyPr/>
                  <a:lstStyle/>
                  <a:p>
                    <a:pPr>
                      <a:defRPr sz="1100" b="1">
                        <a:solidFill>
                          <a:schemeClr val="tx1"/>
                        </a:solidFill>
                        <a:latin typeface="Arial" pitchFamily="34" charset="0"/>
                        <a:ea typeface="Segoe UI Symbol" pitchFamily="34" charset="0"/>
                        <a:cs typeface="Arial" pitchFamily="34" charset="0"/>
                      </a:defRPr>
                    </a:pPr>
                    <a:r>
                      <a:rPr lang="ru-RU" sz="1100" dirty="0" smtClean="0">
                        <a:latin typeface="Arial" pitchFamily="34" charset="0"/>
                        <a:cs typeface="Arial" pitchFamily="34" charset="0"/>
                      </a:rPr>
                      <a:t>Совершенствование </a:t>
                    </a:r>
                    <a:r>
                      <a:rPr lang="ru-RU" sz="1100" dirty="0">
                        <a:latin typeface="Arial" pitchFamily="34" charset="0"/>
                        <a:cs typeface="Arial" pitchFamily="34" charset="0"/>
                      </a:rPr>
                      <a:t>мер социальной поддержки отдельных категорий граждан; 9,9; </a:t>
                    </a:r>
                    <a:r>
                      <a:rPr lang="ru-RU" sz="1100" dirty="0" smtClean="0">
                        <a:latin typeface="Arial" pitchFamily="34" charset="0"/>
                        <a:cs typeface="Arial" pitchFamily="34" charset="0"/>
                      </a:rPr>
                      <a:t>   0,8%</a:t>
                    </a:r>
                    <a:endParaRPr lang="ru-RU" dirty="0"/>
                  </a:p>
                </c:rich>
              </c:tx>
              <c:spPr>
                <a:noFill/>
              </c:spPr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5"/>
              <c:layout>
                <c:manualLayout>
                  <c:x val="5.3616364054787473E-2"/>
                  <c:y val="0.19676899570212095"/>
                </c:manualLayout>
              </c:layout>
              <c:tx>
                <c:rich>
                  <a:bodyPr/>
                  <a:lstStyle/>
                  <a:p>
                    <a:r>
                      <a:rPr lang="ru-RU" sz="1100" dirty="0">
                        <a:latin typeface="Arial" pitchFamily="34" charset="0"/>
                        <a:cs typeface="Arial" pitchFamily="34" charset="0"/>
                      </a:rPr>
                      <a:t>Защита населения и территории от </a:t>
                    </a:r>
                    <a:r>
                      <a:rPr lang="ru-RU" sz="1100" dirty="0" smtClean="0">
                        <a:latin typeface="Arial" pitchFamily="34" charset="0"/>
                        <a:cs typeface="Arial" pitchFamily="34" charset="0"/>
                      </a:rPr>
                      <a:t>ЧС, </a:t>
                    </a:r>
                    <a:r>
                      <a:rPr lang="ru-RU" sz="1100" dirty="0">
                        <a:latin typeface="Arial" pitchFamily="34" charset="0"/>
                        <a:cs typeface="Arial" pitchFamily="34" charset="0"/>
                      </a:rPr>
                      <a:t>обеспечение безопасности населения; </a:t>
                    </a:r>
                    <a:r>
                      <a:rPr lang="ru-RU" sz="1100" dirty="0" smtClean="0">
                        <a:latin typeface="Arial" pitchFamily="34" charset="0"/>
                        <a:cs typeface="Arial" pitchFamily="34" charset="0"/>
                      </a:rPr>
                      <a:t>0,1; </a:t>
                    </a:r>
                    <a:r>
                      <a:rPr lang="ru-RU" sz="1100" dirty="0">
                        <a:latin typeface="Arial" pitchFamily="34" charset="0"/>
                        <a:cs typeface="Arial" pitchFamily="34" charset="0"/>
                      </a:rPr>
                      <a:t>0%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6"/>
              <c:layout>
                <c:manualLayout>
                  <c:x val="2.4196319456568319E-2"/>
                  <c:y val="0.35717807356928483"/>
                </c:manualLayout>
              </c:layout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txPr>
              <a:bodyPr/>
              <a:lstStyle/>
              <a:p>
                <a:pPr>
                  <a:defRPr sz="1100" b="1">
                    <a:solidFill>
                      <a:schemeClr val="tx1"/>
                    </a:solidFill>
                    <a:latin typeface="Arial" pitchFamily="34" charset="0"/>
                    <a:ea typeface="Segoe UI Symbo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0"/>
            <c:showPercent val="1"/>
            <c:showBubbleSize val="0"/>
            <c:separator>; </c:separator>
            <c:showLeaderLines val="1"/>
          </c:dLbls>
          <c:cat>
            <c:strRef>
              <c:f>Лист1!$A$2:$A$8</c:f>
              <c:strCache>
                <c:ptCount val="7"/>
                <c:pt idx="0">
                  <c:v>Развитие системы образования</c:v>
                </c:pt>
                <c:pt idx="1">
                  <c:v>Развитие культуры и туризма</c:v>
                </c:pt>
                <c:pt idx="2">
                  <c:v>Содействие занятости населения</c:v>
                </c:pt>
                <c:pt idx="3">
                  <c:v>Развитие физической культуры и спорта и реализация мероприятий в сфере молодежной политики </c:v>
                </c:pt>
                <c:pt idx="4">
                  <c:v>Совершенствование мер социальной поддержки отдельных категорий граждан</c:v>
                </c:pt>
                <c:pt idx="5">
                  <c:v>Защита населения и территории от чрезвычайных ситуаций, обеспечение безопасности населения</c:v>
                </c:pt>
                <c:pt idx="6">
                  <c:v>Доступная среда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1057.5</c:v>
                </c:pt>
                <c:pt idx="1">
                  <c:v>207.7</c:v>
                </c:pt>
                <c:pt idx="2">
                  <c:v>1.1000000000000001</c:v>
                </c:pt>
                <c:pt idx="3">
                  <c:v>28.6</c:v>
                </c:pt>
                <c:pt idx="4">
                  <c:v>9.9</c:v>
                </c:pt>
                <c:pt idx="5">
                  <c:v>0.1</c:v>
                </c:pt>
                <c:pt idx="6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6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870352543282553"/>
          <c:y val="1.0185016377007982E-3"/>
          <c:w val="0.97410507847136485"/>
          <c:h val="0.9558226436378863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explosion val="7"/>
          <c:dLbls>
            <c:dLbl>
              <c:idx val="0"/>
              <c:layout>
                <c:manualLayout>
                  <c:x val="0.28526178250211381"/>
                  <c:y val="9.1207288858692601E-2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sz="11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Муниципальное управление, управление общественными финансами и имуществом; </a:t>
                    </a:r>
                    <a:r>
                      <a:rPr lang="ru-RU" sz="1100" b="1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201,6; 74,5%</a:t>
                    </a:r>
                    <a:endParaRPr lang="ru-RU" sz="1400" b="1" dirty="0">
                      <a:solidFill>
                        <a:schemeClr val="bg1"/>
                      </a:solidFill>
                    </a:endParaRPr>
                  </a:p>
                </c:rich>
              </c:tx>
              <c:numFmt formatCode="0.0%" sourceLinked="0"/>
              <c:spPr>
                <a:ln>
                  <a:solidFill>
                    <a:schemeClr val="bg1">
                      <a:lumMod val="65000"/>
                    </a:schemeClr>
                  </a:solidFill>
                  <a:prstDash val="sysDash"/>
                </a:ln>
              </c:spPr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1"/>
              <c:layout>
                <c:manualLayout>
                  <c:x val="6.7795576862869467E-2"/>
                  <c:y val="-2.1731772558305846E-2"/>
                </c:manualLayout>
              </c:layout>
              <c:showLegendKey val="1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5.2766040296948799E-2"/>
                  <c:y val="-8.4927878455897526E-2"/>
                </c:manualLayout>
              </c:layout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3"/>
              <c:layout>
                <c:manualLayout>
                  <c:x val="4.2627022141952998E-2"/>
                  <c:y val="-0.13754444134821792"/>
                </c:manualLayout>
              </c:layout>
              <c:showLegendKey val="1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4.3799379948643788E-2"/>
                  <c:y val="-0.22646617515570305"/>
                </c:manualLayout>
              </c:layout>
              <c:tx>
                <c:rich>
                  <a:bodyPr/>
                  <a:lstStyle/>
                  <a:p>
                    <a:pPr>
                      <a:defRPr sz="1100" b="1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sz="1100" dirty="0">
                        <a:latin typeface="Arial" pitchFamily="34" charset="0"/>
                        <a:cs typeface="Arial" pitchFamily="34" charset="0"/>
                      </a:rPr>
                      <a:t>Развитие сельского хозяйства и </a:t>
                    </a:r>
                    <a:r>
                      <a:rPr lang="ru-RU" sz="1100" dirty="0" smtClean="0">
                        <a:latin typeface="Arial" pitchFamily="34" charset="0"/>
                        <a:cs typeface="Arial" pitchFamily="34" charset="0"/>
                      </a:rPr>
                      <a:t>продовольствия</a:t>
                    </a:r>
                    <a:r>
                      <a:rPr lang="ru-RU" sz="1100" dirty="0">
                        <a:latin typeface="Arial" pitchFamily="34" charset="0"/>
                        <a:cs typeface="Arial" pitchFamily="34" charset="0"/>
                      </a:rPr>
                      <a:t>; </a:t>
                    </a:r>
                    <a:r>
                      <a:rPr lang="ru-RU" sz="1100" dirty="0" smtClean="0">
                        <a:latin typeface="Arial" pitchFamily="34" charset="0"/>
                        <a:cs typeface="Arial" pitchFamily="34" charset="0"/>
                      </a:rPr>
                      <a:t>9,5; 3,5%</a:t>
                    </a:r>
                    <a:endParaRPr lang="ru-RU" dirty="0"/>
                  </a:p>
                </c:rich>
              </c:tx>
              <c:numFmt formatCode="0.0%" sourceLinked="0"/>
              <c:spPr>
                <a:noFill/>
                <a:ln>
                  <a:solidFill>
                    <a:schemeClr val="bg1">
                      <a:lumMod val="65000"/>
                    </a:schemeClr>
                  </a:solidFill>
                  <a:prstDash val="sysDash"/>
                </a:ln>
              </c:spPr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5"/>
              <c:layout>
                <c:manualLayout>
                  <c:x val="6.6628809741351824E-2"/>
                  <c:y val="-0.1411583052631098"/>
                </c:manualLayout>
              </c:layout>
              <c:tx>
                <c:rich>
                  <a:bodyPr/>
                  <a:lstStyle/>
                  <a:p>
                    <a:r>
                      <a:rPr lang="ru-RU" sz="1100" dirty="0" smtClean="0">
                        <a:latin typeface="Arial" pitchFamily="34" charset="0"/>
                        <a:cs typeface="Arial" pitchFamily="34" charset="0"/>
                      </a:rPr>
                      <a:t>Развитие МСП; 0,4; 0,1%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6"/>
              <c:layout>
                <c:manualLayout>
                  <c:x val="5.8472621261073991E-2"/>
                  <c:y val="-5.7346314228415969E-2"/>
                </c:manualLayout>
              </c:layout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7"/>
              <c:layout>
                <c:manualLayout>
                  <c:x val="5.9076770223904111E-2"/>
                  <c:y val="5.5407112027704812E-2"/>
                </c:manualLayout>
              </c:layout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dLbl>
              <c:idx val="8"/>
              <c:layout>
                <c:manualLayout>
                  <c:x val="-3.7100674218883585E-2"/>
                  <c:y val="0.17279311148201229"/>
                </c:manualLayout>
              </c:layout>
              <c:showLegendKey val="1"/>
              <c:showVal val="1"/>
              <c:showCatName val="1"/>
              <c:showSerName val="0"/>
              <c:showPercent val="1"/>
              <c:showBubbleSize val="0"/>
              <c:separator>; </c:separator>
            </c:dLbl>
            <c:numFmt formatCode="0.0%" sourceLinked="0"/>
            <c:spPr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c:spPr>
            <c:txPr>
              <a:bodyPr/>
              <a:lstStyle/>
              <a:p>
                <a:pPr>
                  <a:defRPr sz="1100" b="1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0"/>
            <c:showPercent val="1"/>
            <c:showBubbleSize val="0"/>
            <c:separator>; </c:separator>
            <c:showLeaderLines val="1"/>
          </c:dLbls>
          <c:cat>
            <c:strRef>
              <c:f>Лист1!$A$2:$A$10</c:f>
              <c:strCache>
                <c:ptCount val="9"/>
                <c:pt idx="0">
                  <c:v>Муниципальное управление, управление общественными финансами и имуществом</c:v>
                </c:pt>
                <c:pt idx="1">
                  <c:v>Развитие жилищного строительства</c:v>
                </c:pt>
                <c:pt idx="2">
                  <c:v>Об охране окружающей среды</c:v>
                </c:pt>
                <c:pt idx="3">
                  <c:v>Развитие автомобильных дорог и транспортного обслуживания населения</c:v>
                </c:pt>
                <c:pt idx="4">
                  <c:v>Развитие сельского хозяйства и регулирование рынков сельскохозяйственной продукции, сырья и продовольствия</c:v>
                </c:pt>
                <c:pt idx="5">
                  <c:v>Развитие малого и среднего предпринимательства</c:v>
                </c:pt>
                <c:pt idx="6">
                  <c:v>Устойчивое развитие сельских территорий</c:v>
                </c:pt>
                <c:pt idx="7">
                  <c:v>Энергосбережение и повышение энергетической эффективности </c:v>
                </c:pt>
                <c:pt idx="8">
                  <c:v>Развитие муниципальной службы Тарского муниципального района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201.6</c:v>
                </c:pt>
                <c:pt idx="1">
                  <c:v>26.9</c:v>
                </c:pt>
                <c:pt idx="2">
                  <c:v>4.0999999999999996</c:v>
                </c:pt>
                <c:pt idx="3">
                  <c:v>25</c:v>
                </c:pt>
                <c:pt idx="4">
                  <c:v>9.5</c:v>
                </c:pt>
                <c:pt idx="5">
                  <c:v>0.4</c:v>
                </c:pt>
                <c:pt idx="6">
                  <c:v>2.5</c:v>
                </c:pt>
                <c:pt idx="7">
                  <c:v>0.5</c:v>
                </c:pt>
                <c:pt idx="8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16"/>
      </c:pieChart>
      <c:spPr>
        <a:scene3d>
          <a:camera prst="orthographicFront"/>
          <a:lightRig rig="threePt" dir="t"/>
        </a:scene3d>
        <a:sp3d>
          <a:bevelB/>
        </a:sp3d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476604989118029E-3"/>
          <c:y val="0.10272756689971661"/>
          <c:w val="0.45365244342035366"/>
          <c:h val="0.8777864504172345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explosion val="6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Pt>
            <c:idx val="10"/>
            <c:bubble3D val="0"/>
          </c:dPt>
          <c:dLbls>
            <c:dLbl>
              <c:idx val="0"/>
              <c:layout>
                <c:manualLayout>
                  <c:x val="3.4785841478980138E-2"/>
                  <c:y val="-0.14650317215951991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6.3332776894469089E-2"/>
                  <c:y val="-0.11815102813269138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6.3104930889583674E-2"/>
                  <c:y val="-6.6074268736333333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1.675732363244507E-2"/>
                  <c:y val="6.0351634127925789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1382205287831432"/>
                  <c:y val="0.17108480991557243"/>
                </c:manualLayout>
              </c:layout>
              <c:spPr/>
              <c:txPr>
                <a:bodyPr/>
                <a:lstStyle/>
                <a:p>
                  <a:pPr>
                    <a:defRPr sz="1200" b="1" baseline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0.11584874714597038"/>
                  <c:y val="-5.745815396985713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3.08995873129101E-2"/>
                  <c:y val="-0.18430903795805101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2.4468917618972762E-2"/>
                  <c:y val="-9.410733371902609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2.9628899873742096E-2"/>
                  <c:y val="-8.9350173071454486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1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Охрана окружающей среды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трансферты </c:v>
                </c:pt>
              </c:strCache>
            </c:strRef>
          </c:cat>
          <c:val>
            <c:numRef>
              <c:f>Лист1!$B$2:$B$11</c:f>
              <c:numCache>
                <c:formatCode>""###,##0.00</c:formatCode>
                <c:ptCount val="10"/>
                <c:pt idx="0">
                  <c:v>92666.4</c:v>
                </c:pt>
                <c:pt idx="1">
                  <c:v>1992.6</c:v>
                </c:pt>
                <c:pt idx="2">
                  <c:v>35933.1</c:v>
                </c:pt>
                <c:pt idx="3">
                  <c:v>20195.400000000001</c:v>
                </c:pt>
                <c:pt idx="4">
                  <c:v>1050.5999999999999</c:v>
                </c:pt>
                <c:pt idx="5">
                  <c:v>1072482.3</c:v>
                </c:pt>
                <c:pt idx="6">
                  <c:v>185134.2</c:v>
                </c:pt>
                <c:pt idx="7">
                  <c:v>33561.5</c:v>
                </c:pt>
                <c:pt idx="8">
                  <c:v>19658.7</c:v>
                </c:pt>
                <c:pt idx="9" formatCode="General">
                  <c:v>118129.7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6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40337398408723"/>
          <c:y val="0"/>
          <c:w val="0.84328557510703939"/>
          <c:h val="0.9650662976265865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Pt>
            <c:idx val="6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217,3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580,4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8965308764142559E-2"/>
                  <c:y val="-0.10038267785503675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106,0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layout>
                <c:manualLayout>
                  <c:x val="9.8438674772570484E-2"/>
                  <c:y val="-7.0639954940502264E-2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 smtClean="0"/>
                      <a:t>9,0</a:t>
                    </a:r>
                    <a:endParaRPr lang="en-US" dirty="0"/>
                  </a:p>
                </c:rich>
              </c:tx>
              <c:spPr>
                <a:noFill/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406284314662713E-2"/>
                  <c:y val="7.4354611689708425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159,5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Лист1!$A$2:$A$8</c:f>
              <c:strCache>
                <c:ptCount val="7"/>
                <c:pt idx="0">
                  <c:v>Дошкольное образование</c:v>
                </c:pt>
                <c:pt idx="1">
                  <c:v>Общее образование</c:v>
                </c:pt>
                <c:pt idx="2">
                  <c:v>Дополнительное образование детей</c:v>
                </c:pt>
                <c:pt idx="3">
                  <c:v>Профессиональная подготовка, переподготовка и повышение квалификации</c:v>
                </c:pt>
                <c:pt idx="4">
                  <c:v>Молодежная политика</c:v>
                </c:pt>
                <c:pt idx="5">
                  <c:v>Другие вопросы в области образования</c:v>
                </c:pt>
                <c:pt idx="6">
                  <c:v>НЕВИДИМКА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217.3</c:v>
                </c:pt>
                <c:pt idx="1">
                  <c:v>580.4</c:v>
                </c:pt>
                <c:pt idx="2">
                  <c:v>106</c:v>
                </c:pt>
                <c:pt idx="3">
                  <c:v>0.3</c:v>
                </c:pt>
                <c:pt idx="4">
                  <c:v>9</c:v>
                </c:pt>
                <c:pt idx="5">
                  <c:v>159.5</c:v>
                </c:pt>
                <c:pt idx="6">
                  <c:v>1072.5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70"/>
        <c:holeSize val="47"/>
      </c:doughnutChart>
    </c:plotArea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детские сады</c:v>
                </c:pt>
              </c:strCache>
            </c:strRef>
          </c:tx>
          <c:dLbls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29806</c:v>
                </c:pt>
                <c:pt idx="1">
                  <c:v>33979</c:v>
                </c:pt>
                <c:pt idx="2">
                  <c:v>37046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школы</c:v>
                </c:pt>
              </c:strCache>
            </c:strRef>
          </c:tx>
          <c:dLbls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28396</c:v>
                </c:pt>
                <c:pt idx="1">
                  <c:v>34615</c:v>
                </c:pt>
                <c:pt idx="2">
                  <c:v>39047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доп.образования</c:v>
                </c:pt>
              </c:strCache>
            </c:strRef>
          </c:tx>
          <c:dLbls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34080</c:v>
                </c:pt>
                <c:pt idx="1">
                  <c:v>35579</c:v>
                </c:pt>
                <c:pt idx="2">
                  <c:v>41410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9303808"/>
        <c:axId val="225548480"/>
      </c:lineChart>
      <c:catAx>
        <c:axId val="229303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5548480"/>
        <c:crosses val="autoZero"/>
        <c:auto val="1"/>
        <c:lblAlgn val="ctr"/>
        <c:lblOffset val="100"/>
        <c:noMultiLvlLbl val="0"/>
      </c:catAx>
      <c:valAx>
        <c:axId val="225548480"/>
        <c:scaling>
          <c:orientation val="minMax"/>
          <c:min val="25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93038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40337398408723"/>
          <c:y val="0"/>
          <c:w val="0.84328557510703939"/>
          <c:h val="0.9650662976265865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Pt>
            <c:idx val="6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217,3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580,4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8965308764142559E-2"/>
                  <c:y val="-0.10038267785503675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106,0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dLbl>
              <c:idx val="4"/>
              <c:layout>
                <c:manualLayout>
                  <c:x val="9.8438674772570484E-2"/>
                  <c:y val="-7.0639954940502264E-2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latin typeface="Arial" pitchFamily="34" charset="0"/>
                        <a:cs typeface="Arial" pitchFamily="34" charset="0"/>
                      </a:defRPr>
                    </a:pPr>
                    <a:r>
                      <a:rPr lang="ru-RU" dirty="0" smtClean="0"/>
                      <a:t>9,0</a:t>
                    </a:r>
                    <a:endParaRPr lang="en-US" dirty="0"/>
                  </a:p>
                </c:rich>
              </c:tx>
              <c:spPr>
                <a:noFill/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406284314662713E-2"/>
                  <c:y val="7.4354611689708425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159,5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Лист1!$A$2:$A$8</c:f>
              <c:strCache>
                <c:ptCount val="7"/>
                <c:pt idx="0">
                  <c:v>Дошкольное образование</c:v>
                </c:pt>
                <c:pt idx="1">
                  <c:v>Общее образование</c:v>
                </c:pt>
                <c:pt idx="2">
                  <c:v>Дополнительное образование детей</c:v>
                </c:pt>
                <c:pt idx="3">
                  <c:v>Профессиональная подготовка, переподготовка и повышение квалификации</c:v>
                </c:pt>
                <c:pt idx="4">
                  <c:v>Молодежная политика</c:v>
                </c:pt>
                <c:pt idx="5">
                  <c:v>Другие вопросы в области образования</c:v>
                </c:pt>
                <c:pt idx="6">
                  <c:v>НЕВИДИМКА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217.3</c:v>
                </c:pt>
                <c:pt idx="1">
                  <c:v>580.4</c:v>
                </c:pt>
                <c:pt idx="2">
                  <c:v>106</c:v>
                </c:pt>
                <c:pt idx="3">
                  <c:v>0.3</c:v>
                </c:pt>
                <c:pt idx="4">
                  <c:v>9</c:v>
                </c:pt>
                <c:pt idx="5">
                  <c:v>159.5</c:v>
                </c:pt>
                <c:pt idx="6">
                  <c:v>1072.5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70"/>
        <c:holeSize val="47"/>
      </c:doughnutChart>
    </c:plotArea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476604989118029E-3"/>
          <c:y val="0.10272756689971661"/>
          <c:w val="0.45365244342035366"/>
          <c:h val="0.8777864504172345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explosion val="6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Pt>
            <c:idx val="10"/>
            <c:bubble3D val="0"/>
          </c:dPt>
          <c:dLbls>
            <c:dLbl>
              <c:idx val="0"/>
              <c:layout>
                <c:manualLayout>
                  <c:x val="3.4785841478980138E-2"/>
                  <c:y val="-0.14650317215951991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6.3332776894469089E-2"/>
                  <c:y val="-0.11815102813269138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6.3104930889583674E-2"/>
                  <c:y val="-6.6074268736333333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1.675732363244507E-2"/>
                  <c:y val="6.0351634127925789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1382205287831432"/>
                  <c:y val="0.17108480991557243"/>
                </c:manualLayout>
              </c:layout>
              <c:spPr/>
              <c:txPr>
                <a:bodyPr/>
                <a:lstStyle/>
                <a:p>
                  <a:pPr>
                    <a:defRPr sz="1200" b="1" baseline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0.11584874714597038"/>
                  <c:y val="-5.745815396985713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3.08995873129101E-2"/>
                  <c:y val="-0.18430903795805101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2.4468917618972762E-2"/>
                  <c:y val="-9.410733371902609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2.9628899873742096E-2"/>
                  <c:y val="-8.9350173071454486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1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Охрана окружающей среды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трансферты </c:v>
                </c:pt>
              </c:strCache>
            </c:strRef>
          </c:cat>
          <c:val>
            <c:numRef>
              <c:f>Лист1!$B$2:$B$11</c:f>
              <c:numCache>
                <c:formatCode>""###,##0.00</c:formatCode>
                <c:ptCount val="10"/>
                <c:pt idx="0">
                  <c:v>92666.4</c:v>
                </c:pt>
                <c:pt idx="1">
                  <c:v>1992.6</c:v>
                </c:pt>
                <c:pt idx="2">
                  <c:v>35933.1</c:v>
                </c:pt>
                <c:pt idx="3">
                  <c:v>20195.400000000001</c:v>
                </c:pt>
                <c:pt idx="4">
                  <c:v>1050.5999999999999</c:v>
                </c:pt>
                <c:pt idx="5">
                  <c:v>1072482.3</c:v>
                </c:pt>
                <c:pt idx="6">
                  <c:v>185134.2</c:v>
                </c:pt>
                <c:pt idx="7">
                  <c:v>33561.5</c:v>
                </c:pt>
                <c:pt idx="8">
                  <c:v>19658.7</c:v>
                </c:pt>
                <c:pt idx="9" formatCode="General">
                  <c:v>118129.7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6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40337398408723"/>
          <c:y val="0"/>
          <c:w val="0.84328557510703939"/>
          <c:h val="0.9650662976265865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2"/>
            <c:bubble3D val="0"/>
            <c:spPr>
              <a:noFill/>
            </c:spPr>
          </c:dPt>
          <c:dPt>
            <c:idx val="6"/>
            <c:bubble3D val="0"/>
            <c:spPr>
              <a:noFill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128,6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56,5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layout>
                <c:manualLayout>
                  <c:x val="9.6387869048141936E-2"/>
                  <c:y val="-1.1153630872781862E-2"/>
                </c:manualLayout>
              </c:layout>
              <c:spPr>
                <a:noFill/>
              </c:spPr>
              <c:txPr>
                <a:bodyPr/>
                <a:lstStyle/>
                <a:p>
                  <a:pPr>
                    <a:defRPr sz="1400" b="1"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8.4083034701570622E-2"/>
                  <c:y val="-8.1793293067066994E-2"/>
                </c:manualLayout>
              </c:layout>
              <c:spPr>
                <a:noFill/>
              </c:spPr>
              <c:txPr>
                <a:bodyPr/>
                <a:lstStyle/>
                <a:p>
                  <a:pPr>
                    <a:defRPr sz="1400" b="1"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050805724428552E-3"/>
                  <c:y val="7.435461168970774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Культура</c:v>
                </c:pt>
                <c:pt idx="1">
                  <c:v>Другие вопросы в области культуры, кинематографии</c:v>
                </c:pt>
                <c:pt idx="2">
                  <c:v>НЕВИДИМКА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128.6</c:v>
                </c:pt>
                <c:pt idx="1">
                  <c:v>56.5</c:v>
                </c:pt>
                <c:pt idx="2">
                  <c:v>185.1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70"/>
        <c:holeSize val="47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учреждения культуры</c:v>
                </c:pt>
              </c:strCache>
            </c:strRef>
          </c:tx>
          <c:dLbls>
            <c:dLbl>
              <c:idx val="2"/>
              <c:layout>
                <c:manualLayout>
                  <c:x val="-3.6490198407073543E-2"/>
                  <c:y val="-4.29039204750661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24616</c:v>
                </c:pt>
                <c:pt idx="1">
                  <c:v>29244</c:v>
                </c:pt>
                <c:pt idx="2">
                  <c:v>32859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педагогические работники</c:v>
                </c:pt>
              </c:strCache>
            </c:strRef>
          </c:tx>
          <c:dLbls>
            <c:dLbl>
              <c:idx val="2"/>
              <c:layout>
                <c:manualLayout>
                  <c:x val="-3.6490198407073543E-2"/>
                  <c:y val="-5.46049059375898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34293</c:v>
                </c:pt>
                <c:pt idx="1">
                  <c:v>37242</c:v>
                </c:pt>
                <c:pt idx="2">
                  <c:v>39501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9858816"/>
        <c:axId val="229784896"/>
      </c:lineChart>
      <c:catAx>
        <c:axId val="229858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29784896"/>
        <c:crosses val="autoZero"/>
        <c:auto val="1"/>
        <c:lblAlgn val="ctr"/>
        <c:lblOffset val="100"/>
        <c:noMultiLvlLbl val="0"/>
      </c:catAx>
      <c:valAx>
        <c:axId val="229784896"/>
        <c:scaling>
          <c:orientation val="minMax"/>
          <c:min val="20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298588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476604989118029E-3"/>
          <c:y val="0.10272756689971661"/>
          <c:w val="0.45365244342035366"/>
          <c:h val="0.8777864504172345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explosion val="6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Pt>
            <c:idx val="10"/>
            <c:bubble3D val="0"/>
          </c:dPt>
          <c:dLbls>
            <c:dLbl>
              <c:idx val="0"/>
              <c:layout>
                <c:manualLayout>
                  <c:x val="3.4785841478980138E-2"/>
                  <c:y val="-0.14650317215951991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6.3332776894469089E-2"/>
                  <c:y val="-0.11815102813269138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6.3104930889583674E-2"/>
                  <c:y val="-6.6074268736333333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1.675732363244507E-2"/>
                  <c:y val="6.0351634127925789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1382205287831432"/>
                  <c:y val="0.17108480991557243"/>
                </c:manualLayout>
              </c:layout>
              <c:spPr/>
              <c:txPr>
                <a:bodyPr/>
                <a:lstStyle/>
                <a:p>
                  <a:pPr>
                    <a:defRPr sz="1200" b="1" baseline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0.11584874714597038"/>
                  <c:y val="-5.745815396985713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3.08995873129101E-2"/>
                  <c:y val="-0.18430903795805101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2.4468917618972762E-2"/>
                  <c:y val="-9.410733371902609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2.9628899873742096E-2"/>
                  <c:y val="-8.9350173071454486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1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Охрана окружающей среды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трансферты </c:v>
                </c:pt>
              </c:strCache>
            </c:strRef>
          </c:cat>
          <c:val>
            <c:numRef>
              <c:f>Лист1!$B$2:$B$11</c:f>
              <c:numCache>
                <c:formatCode>""###,##0.00</c:formatCode>
                <c:ptCount val="10"/>
                <c:pt idx="0">
                  <c:v>92666.4</c:v>
                </c:pt>
                <c:pt idx="1">
                  <c:v>1992.6</c:v>
                </c:pt>
                <c:pt idx="2">
                  <c:v>35933.1</c:v>
                </c:pt>
                <c:pt idx="3">
                  <c:v>20195.400000000001</c:v>
                </c:pt>
                <c:pt idx="4">
                  <c:v>1050.5999999999999</c:v>
                </c:pt>
                <c:pt idx="5">
                  <c:v>1072482.3</c:v>
                </c:pt>
                <c:pt idx="6">
                  <c:v>185134.2</c:v>
                </c:pt>
                <c:pt idx="7">
                  <c:v>33561.5</c:v>
                </c:pt>
                <c:pt idx="8">
                  <c:v>19658.7</c:v>
                </c:pt>
                <c:pt idx="9" formatCode="General">
                  <c:v>118129.7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6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effectLst>
              <a:softEdge rad="0"/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effectLst>
                <a:softEdge rad="0"/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effectLst>
                <a:softEdge rad="0"/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0"/>
                  <c:y val="0.17636929230085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1757952820057031E-2"/>
                  <c:y val="0.287229990318536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8386352133713536E-3"/>
                  <c:y val="0.267073499769866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2022 (факт)</c:v>
                </c:pt>
                <c:pt idx="1">
                  <c:v>2023 (план)</c:v>
                </c:pt>
                <c:pt idx="2">
                  <c:v>2023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337</c:v>
                </c:pt>
                <c:pt idx="1">
                  <c:v>450.4</c:v>
                </c:pt>
                <c:pt idx="2">
                  <c:v>450.2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220232704"/>
        <c:axId val="201706304"/>
      </c:barChart>
      <c:catAx>
        <c:axId val="2202327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201706304"/>
        <c:crosses val="autoZero"/>
        <c:auto val="1"/>
        <c:lblAlgn val="ctr"/>
        <c:lblOffset val="100"/>
        <c:noMultiLvlLbl val="0"/>
      </c:catAx>
      <c:valAx>
        <c:axId val="2017063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20232704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40337398408723"/>
          <c:y val="0"/>
          <c:w val="0.84328557510703939"/>
          <c:h val="0.9650662976265865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Pt>
            <c:idx val="3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5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6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-7.9981423252713527E-2"/>
                  <c:y val="-7.4357539151879764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Жилищное хозяйство</c:v>
                </c:pt>
                <c:pt idx="1">
                  <c:v>Коммунальное хозяйство</c:v>
                </c:pt>
                <c:pt idx="2">
                  <c:v>Благоустройство</c:v>
                </c:pt>
                <c:pt idx="3">
                  <c:v>НЕВИДИМКА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0.6</c:v>
                </c:pt>
                <c:pt idx="1">
                  <c:v>15.4</c:v>
                </c:pt>
                <c:pt idx="2">
                  <c:v>4.0999999999999996</c:v>
                </c:pt>
                <c:pt idx="3">
                  <c:v>20.2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70"/>
        <c:holeSize val="47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40337398408723"/>
          <c:y val="0"/>
          <c:w val="0.84328557510703939"/>
          <c:h val="0.9650662976265865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Pt>
            <c:idx val="3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5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6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-7.9981423252713527E-2"/>
                  <c:y val="-7.4357539151879764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delete val="1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Жилищное хозяйство</c:v>
                </c:pt>
                <c:pt idx="1">
                  <c:v>Коммунальное хозяйство</c:v>
                </c:pt>
                <c:pt idx="2">
                  <c:v>Благоустройство</c:v>
                </c:pt>
                <c:pt idx="3">
                  <c:v>НЕВИДИМКА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0.6</c:v>
                </c:pt>
                <c:pt idx="1">
                  <c:v>15.4</c:v>
                </c:pt>
                <c:pt idx="2">
                  <c:v>4.0999999999999996</c:v>
                </c:pt>
                <c:pt idx="3">
                  <c:v>20.2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70"/>
        <c:holeSize val="47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476604989118029E-3"/>
          <c:y val="0.10272756689971661"/>
          <c:w val="0.45365244342035366"/>
          <c:h val="0.8777864504172345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explosion val="6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Pt>
            <c:idx val="10"/>
            <c:bubble3D val="0"/>
          </c:dPt>
          <c:dLbls>
            <c:dLbl>
              <c:idx val="0"/>
              <c:layout>
                <c:manualLayout>
                  <c:x val="3.4785841478980138E-2"/>
                  <c:y val="-0.14650317215951991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6.3332776894469089E-2"/>
                  <c:y val="-0.11815102813269138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6.3104930889583674E-2"/>
                  <c:y val="-6.6074268736333333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1.675732363244507E-2"/>
                  <c:y val="6.0351634127925789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1382205287831432"/>
                  <c:y val="0.17108480991557243"/>
                </c:manualLayout>
              </c:layout>
              <c:spPr/>
              <c:txPr>
                <a:bodyPr/>
                <a:lstStyle/>
                <a:p>
                  <a:pPr>
                    <a:defRPr sz="1200" b="1" baseline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0.11584874714597038"/>
                  <c:y val="-5.745815396985713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3.08995873129101E-2"/>
                  <c:y val="-0.18430903795805101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2.4468917618972762E-2"/>
                  <c:y val="-9.410733371902609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2.9628899873742096E-2"/>
                  <c:y val="-8.9350173071454486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1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Охрана окружающей среды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трансферты </c:v>
                </c:pt>
              </c:strCache>
            </c:strRef>
          </c:cat>
          <c:val>
            <c:numRef>
              <c:f>Лист1!$B$2:$B$11</c:f>
              <c:numCache>
                <c:formatCode>""###,##0.00</c:formatCode>
                <c:ptCount val="10"/>
                <c:pt idx="0">
                  <c:v>92666.4</c:v>
                </c:pt>
                <c:pt idx="1">
                  <c:v>1992.6</c:v>
                </c:pt>
                <c:pt idx="2">
                  <c:v>35933.1</c:v>
                </c:pt>
                <c:pt idx="3">
                  <c:v>20195.400000000001</c:v>
                </c:pt>
                <c:pt idx="4">
                  <c:v>1050.5999999999999</c:v>
                </c:pt>
                <c:pt idx="5">
                  <c:v>1072482.3</c:v>
                </c:pt>
                <c:pt idx="6">
                  <c:v>185134.2</c:v>
                </c:pt>
                <c:pt idx="7">
                  <c:v>33561.5</c:v>
                </c:pt>
                <c:pt idx="8">
                  <c:v>19658.7</c:v>
                </c:pt>
                <c:pt idx="9" formatCode="General">
                  <c:v>118129.7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6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40337398408723"/>
          <c:y val="0"/>
          <c:w val="0.84328557510703939"/>
          <c:h val="0.9650662976265865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Pt>
            <c:idx val="4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6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3"/>
              <c:layout>
                <c:manualLayout>
                  <c:x val="8.2032228977142081E-3"/>
                  <c:y val="3.717876957593885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elete val="1"/>
            </c:dLbl>
            <c:dLbl>
              <c:idx val="5"/>
              <c:layout>
                <c:manualLayout>
                  <c:x val="2.050805724428552E-3"/>
                  <c:y val="7.435461168970774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Пенсионное обеспечение</c:v>
                </c:pt>
                <c:pt idx="1">
                  <c:v>Социальное обеспечение населения</c:v>
                </c:pt>
                <c:pt idx="2">
                  <c:v>Охрана семьи и детства</c:v>
                </c:pt>
                <c:pt idx="3">
                  <c:v>Другие вопросы в области социальной политики</c:v>
                </c:pt>
                <c:pt idx="4">
                  <c:v>НЕВИДИМКА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8.9</c:v>
                </c:pt>
                <c:pt idx="1">
                  <c:v>3.4</c:v>
                </c:pt>
                <c:pt idx="2">
                  <c:v>15.7</c:v>
                </c:pt>
                <c:pt idx="3">
                  <c:v>5.6</c:v>
                </c:pt>
                <c:pt idx="4">
                  <c:v>33.6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70"/>
        <c:holeSize val="47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40337398408723"/>
          <c:y val="0"/>
          <c:w val="0.84328557510703939"/>
          <c:h val="0.9650662976265865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Pt>
            <c:idx val="4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6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3"/>
              <c:layout>
                <c:manualLayout>
                  <c:x val="8.2032228977142081E-3"/>
                  <c:y val="3.717876957593885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elete val="1"/>
            </c:dLbl>
            <c:dLbl>
              <c:idx val="5"/>
              <c:layout>
                <c:manualLayout>
                  <c:x val="2.050805724428552E-3"/>
                  <c:y val="7.435461168970774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Пенсионное обеспечение</c:v>
                </c:pt>
                <c:pt idx="1">
                  <c:v>Социальное обеспечение населения</c:v>
                </c:pt>
                <c:pt idx="2">
                  <c:v>Охрана семьи и детства</c:v>
                </c:pt>
                <c:pt idx="3">
                  <c:v>Другие вопросы в области социальной политики</c:v>
                </c:pt>
                <c:pt idx="4">
                  <c:v>НЕВИДИМКА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8.9</c:v>
                </c:pt>
                <c:pt idx="1">
                  <c:v>3.4</c:v>
                </c:pt>
                <c:pt idx="2">
                  <c:v>15.7</c:v>
                </c:pt>
                <c:pt idx="3">
                  <c:v>5.6</c:v>
                </c:pt>
                <c:pt idx="4">
                  <c:v>33.6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70"/>
        <c:holeSize val="47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476604989118029E-3"/>
          <c:y val="0.10272756689971661"/>
          <c:w val="0.45365244342035366"/>
          <c:h val="0.8777864504172345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explosion val="6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Pt>
            <c:idx val="10"/>
            <c:bubble3D val="0"/>
          </c:dPt>
          <c:dLbls>
            <c:dLbl>
              <c:idx val="0"/>
              <c:layout>
                <c:manualLayout>
                  <c:x val="3.4785841478980138E-2"/>
                  <c:y val="-0.14650317215951991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6.3332776894469089E-2"/>
                  <c:y val="-0.11815102813269138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6.3104930889583674E-2"/>
                  <c:y val="-6.6074268736333333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1.675732363244507E-2"/>
                  <c:y val="6.0351634127925789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1382205287831432"/>
                  <c:y val="0.17108480991557243"/>
                </c:manualLayout>
              </c:layout>
              <c:spPr/>
              <c:txPr>
                <a:bodyPr/>
                <a:lstStyle/>
                <a:p>
                  <a:pPr>
                    <a:defRPr sz="1200" b="1" baseline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0.11584874714597038"/>
                  <c:y val="-5.745815396985713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3.08995873129101E-2"/>
                  <c:y val="-0.18430903795805101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2.4468917618972762E-2"/>
                  <c:y val="-9.410733371902609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2.9628899873742096E-2"/>
                  <c:y val="-8.9350173071454486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1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Охрана окружающей среды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трансферты </c:v>
                </c:pt>
              </c:strCache>
            </c:strRef>
          </c:cat>
          <c:val>
            <c:numRef>
              <c:f>Лист1!$B$2:$B$11</c:f>
              <c:numCache>
                <c:formatCode>""###,##0.00</c:formatCode>
                <c:ptCount val="10"/>
                <c:pt idx="0">
                  <c:v>92666.4</c:v>
                </c:pt>
                <c:pt idx="1">
                  <c:v>1992.6</c:v>
                </c:pt>
                <c:pt idx="2">
                  <c:v>35933.1</c:v>
                </c:pt>
                <c:pt idx="3">
                  <c:v>20195.400000000001</c:v>
                </c:pt>
                <c:pt idx="4">
                  <c:v>1050.5999999999999</c:v>
                </c:pt>
                <c:pt idx="5">
                  <c:v>1072482.3</c:v>
                </c:pt>
                <c:pt idx="6">
                  <c:v>185134.2</c:v>
                </c:pt>
                <c:pt idx="7">
                  <c:v>33561.5</c:v>
                </c:pt>
                <c:pt idx="8">
                  <c:v>19658.7</c:v>
                </c:pt>
                <c:pt idx="9" formatCode="General">
                  <c:v>118129.7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6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40337398408723"/>
          <c:y val="0"/>
          <c:w val="0.84328557510703939"/>
          <c:h val="0.9650662976265865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Pt>
            <c:idx val="4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5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6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3"/>
              <c:layout>
                <c:manualLayout>
                  <c:x val="8.2032228977142081E-3"/>
                  <c:y val="3.717876957593885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delete val="1"/>
            </c:dLbl>
            <c:dLbl>
              <c:idx val="6"/>
              <c:delete val="1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Общеэкономические вопросы</c:v>
                </c:pt>
                <c:pt idx="1">
                  <c:v>Сельское хозяйство и рыболовство</c:v>
                </c:pt>
                <c:pt idx="2">
                  <c:v>Транспорт</c:v>
                </c:pt>
                <c:pt idx="3">
                  <c:v>Дорожное хозяйство</c:v>
                </c:pt>
                <c:pt idx="4">
                  <c:v>Другие вопросы в области национальной экономики</c:v>
                </c:pt>
                <c:pt idx="5">
                  <c:v>НЕВИДИМКА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1.1000000000000001</c:v>
                </c:pt>
                <c:pt idx="1">
                  <c:v>9.6</c:v>
                </c:pt>
                <c:pt idx="2">
                  <c:v>17</c:v>
                </c:pt>
                <c:pt idx="3">
                  <c:v>4.7</c:v>
                </c:pt>
                <c:pt idx="4">
                  <c:v>3.4</c:v>
                </c:pt>
                <c:pt idx="5">
                  <c:v>35.9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70"/>
        <c:holeSize val="47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476604989118029E-3"/>
          <c:y val="0.10272756689971661"/>
          <c:w val="0.45365244342035366"/>
          <c:h val="0.8777864504172345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explosion val="6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Pt>
            <c:idx val="10"/>
            <c:bubble3D val="0"/>
          </c:dPt>
          <c:dLbls>
            <c:dLbl>
              <c:idx val="0"/>
              <c:layout>
                <c:manualLayout>
                  <c:x val="3.4785841478980138E-2"/>
                  <c:y val="-0.14650317215951991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6.3332776894469089E-2"/>
                  <c:y val="-0.11815102813269138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6.3104930889583674E-2"/>
                  <c:y val="-6.6074268736333333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1.675732363244507E-2"/>
                  <c:y val="6.0351634127925789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1382205287831432"/>
                  <c:y val="0.17108480991557243"/>
                </c:manualLayout>
              </c:layout>
              <c:spPr/>
              <c:txPr>
                <a:bodyPr/>
                <a:lstStyle/>
                <a:p>
                  <a:pPr>
                    <a:defRPr sz="1200" b="1" baseline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0.11584874714597038"/>
                  <c:y val="-5.745815396985713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3.08995873129101E-2"/>
                  <c:y val="-0.18430903795805101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2.4468917618972762E-2"/>
                  <c:y val="-9.410733371902609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2.9628899873742096E-2"/>
                  <c:y val="-8.9350173071454486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1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Охрана окружающей среды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трансферты </c:v>
                </c:pt>
              </c:strCache>
            </c:strRef>
          </c:cat>
          <c:val>
            <c:numRef>
              <c:f>Лист1!$B$2:$B$11</c:f>
              <c:numCache>
                <c:formatCode>""###,##0.00</c:formatCode>
                <c:ptCount val="10"/>
                <c:pt idx="0">
                  <c:v>92666.4</c:v>
                </c:pt>
                <c:pt idx="1">
                  <c:v>1992.6</c:v>
                </c:pt>
                <c:pt idx="2">
                  <c:v>35933.1</c:v>
                </c:pt>
                <c:pt idx="3">
                  <c:v>20195.400000000001</c:v>
                </c:pt>
                <c:pt idx="4">
                  <c:v>1050.5999999999999</c:v>
                </c:pt>
                <c:pt idx="5">
                  <c:v>1072482.3</c:v>
                </c:pt>
                <c:pt idx="6">
                  <c:v>185134.2</c:v>
                </c:pt>
                <c:pt idx="7">
                  <c:v>33561.5</c:v>
                </c:pt>
                <c:pt idx="8">
                  <c:v>19658.7</c:v>
                </c:pt>
                <c:pt idx="9" formatCode="General">
                  <c:v>118129.7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6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40337398408723"/>
          <c:y val="0"/>
          <c:w val="0.84328557510703939"/>
          <c:h val="0.96506629762658658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Pt>
            <c:idx val="4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5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6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-0.13765061732271294"/>
                  <c:y val="-1.157744590555645E-3"/>
                </c:manualLayout>
              </c:layout>
              <c:spPr>
                <a:solidFill>
                  <a:schemeClr val="tx2">
                    <a:lumMod val="60000"/>
                    <a:lumOff val="40000"/>
                    <a:alpha val="56000"/>
                  </a:schemeClr>
                </a:solidFill>
              </c:spPr>
              <c:txPr>
                <a:bodyPr/>
                <a:lstStyle/>
                <a:p>
                  <a:pPr>
                    <a:defRPr sz="1400" b="1"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9553896185448"/>
                  <c:y val="-0.10374465103854276"/>
                </c:manualLayout>
              </c:layout>
              <c:spPr>
                <a:solidFill>
                  <a:schemeClr val="accent2">
                    <a:lumMod val="75000"/>
                  </a:schemeClr>
                </a:solidFill>
              </c:spPr>
              <c:txPr>
                <a:bodyPr/>
                <a:lstStyle/>
                <a:p>
                  <a:pPr>
                    <a:defRPr sz="1400" b="1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32</a:t>
                    </a:r>
                    <a:r>
                      <a:rPr lang="ru-RU" smtClean="0"/>
                      <a:t>,0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0254028622142759E-2"/>
                  <c:y val="1.48715078303758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9.1706713438459552E-3"/>
                  <c:y val="-2.087794842718625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36,7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delete val="1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4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Функционирование высшего должностного лица субъекта Российской Федерации и муниципального образования</c:v>
                </c:pt>
                <c:pt idx="1">
                  <c:v>Функционирование законодательных (представительных) органов государственной власти и представительных органов муниципальных образований</c:v>
                </c:pt>
                <c:pt idx="2">
                  <c:v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c:v>
                </c:pt>
                <c:pt idx="3">
                  <c:v>Обеспечение деятельности финансовых, налоговых и таможенных органов и органов финансового (финансово-бюджетного) надзора</c:v>
                </c:pt>
                <c:pt idx="4">
                  <c:v>Другие общегосударственные вопросы</c:v>
                </c:pt>
                <c:pt idx="5">
                  <c:v>НЕВИДИМКА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2.5</c:v>
                </c:pt>
                <c:pt idx="1">
                  <c:v>1.2</c:v>
                </c:pt>
                <c:pt idx="2">
                  <c:v>32</c:v>
                </c:pt>
                <c:pt idx="3">
                  <c:v>20.3</c:v>
                </c:pt>
                <c:pt idx="4">
                  <c:v>36.700000000000003</c:v>
                </c:pt>
                <c:pt idx="5">
                  <c:v>92.7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70"/>
        <c:holeSize val="58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476604989118029E-3"/>
          <c:y val="0.10272756689971661"/>
          <c:w val="0.45365244342035366"/>
          <c:h val="0.8777864504172345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explosion val="6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Pt>
            <c:idx val="10"/>
            <c:bubble3D val="0"/>
          </c:dPt>
          <c:dLbls>
            <c:dLbl>
              <c:idx val="0"/>
              <c:layout>
                <c:manualLayout>
                  <c:x val="3.4785841478980138E-2"/>
                  <c:y val="-0.14650317215951991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6.3332776894469089E-2"/>
                  <c:y val="-0.11815102813269138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6.3104930889583674E-2"/>
                  <c:y val="-6.6074268736333333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1.675732363244507E-2"/>
                  <c:y val="6.0351634127925789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1382205287831432"/>
                  <c:y val="0.17108480991557243"/>
                </c:manualLayout>
              </c:layout>
              <c:spPr/>
              <c:txPr>
                <a:bodyPr/>
                <a:lstStyle/>
                <a:p>
                  <a:pPr>
                    <a:defRPr sz="1200" b="1" baseline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0.11584874714597038"/>
                  <c:y val="-5.745815396985713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3.08995873129101E-2"/>
                  <c:y val="-0.18430903795805101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2.4468917618972762E-2"/>
                  <c:y val="-9.410733371902609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2.9628899873742096E-2"/>
                  <c:y val="-8.9350173071454486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1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Охрана окружающей среды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трансферты </c:v>
                </c:pt>
              </c:strCache>
            </c:strRef>
          </c:cat>
          <c:val>
            <c:numRef>
              <c:f>Лист1!$B$2:$B$11</c:f>
              <c:numCache>
                <c:formatCode>""###,##0.00</c:formatCode>
                <c:ptCount val="10"/>
                <c:pt idx="0">
                  <c:v>92666.4</c:v>
                </c:pt>
                <c:pt idx="1">
                  <c:v>1992.6</c:v>
                </c:pt>
                <c:pt idx="2">
                  <c:v>35933.1</c:v>
                </c:pt>
                <c:pt idx="3">
                  <c:v>20195.400000000001</c:v>
                </c:pt>
                <c:pt idx="4">
                  <c:v>1050.5999999999999</c:v>
                </c:pt>
                <c:pt idx="5">
                  <c:v>1072482.3</c:v>
                </c:pt>
                <c:pt idx="6">
                  <c:v>185134.2</c:v>
                </c:pt>
                <c:pt idx="7">
                  <c:v>33561.5</c:v>
                </c:pt>
                <c:pt idx="8">
                  <c:v>19658.7</c:v>
                </c:pt>
                <c:pt idx="9" formatCode="General">
                  <c:v>118129.7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6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0"/>
                  <c:y val="0.17636929230085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1757952820057031E-2"/>
                  <c:y val="0.287229990318536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8386352133713536E-3"/>
                  <c:y val="0.267073499769866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2022 (факт)</c:v>
                </c:pt>
                <c:pt idx="1">
                  <c:v>2023 (план)</c:v>
                </c:pt>
                <c:pt idx="2">
                  <c:v>2023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300.39999999999998</c:v>
                </c:pt>
                <c:pt idx="1">
                  <c:v>408.7</c:v>
                </c:pt>
                <c:pt idx="2">
                  <c:v>408.7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220435456"/>
        <c:axId val="201708032"/>
      </c:barChart>
      <c:catAx>
        <c:axId val="2204354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201708032"/>
        <c:crosses val="autoZero"/>
        <c:auto val="1"/>
        <c:lblAlgn val="ctr"/>
        <c:lblOffset val="100"/>
        <c:noMultiLvlLbl val="0"/>
      </c:catAx>
      <c:valAx>
        <c:axId val="20170803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20435456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884995726547432"/>
          <c:y val="4.4021048314893119E-2"/>
          <c:w val="0.80149757837688007"/>
          <c:h val="0.6170213113575616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Собственные доходы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Лист1!$A$2:$A$21</c:f>
              <c:strCache>
                <c:ptCount val="20"/>
                <c:pt idx="0">
                  <c:v>Атирское СП</c:v>
                </c:pt>
                <c:pt idx="1">
                  <c:v>Больше-Туралинское СП</c:v>
                </c:pt>
                <c:pt idx="2">
                  <c:v>Васисское СП</c:v>
                </c:pt>
                <c:pt idx="3">
                  <c:v>Вставское СП</c:v>
                </c:pt>
                <c:pt idx="4">
                  <c:v>Егоровское СП</c:v>
                </c:pt>
                <c:pt idx="5">
                  <c:v>Екатерининское СП</c:v>
                </c:pt>
                <c:pt idx="6">
                  <c:v>Ермаковское СП</c:v>
                </c:pt>
                <c:pt idx="7">
                  <c:v>Заливинское СП</c:v>
                </c:pt>
                <c:pt idx="8">
                  <c:v>Литковское СП</c:v>
                </c:pt>
                <c:pt idx="9">
                  <c:v>Ложниковское СП</c:v>
                </c:pt>
                <c:pt idx="10">
                  <c:v>Мартюшевское СП</c:v>
                </c:pt>
                <c:pt idx="11">
                  <c:v>Междуреченское СП</c:v>
                </c:pt>
                <c:pt idx="12">
                  <c:v>Нагорно-Ивановское СП</c:v>
                </c:pt>
                <c:pt idx="13">
                  <c:v>Орловское СП</c:v>
                </c:pt>
                <c:pt idx="14">
                  <c:v>Полоргудовское СП</c:v>
                </c:pt>
                <c:pt idx="15">
                  <c:v>Самсоновское СП</c:v>
                </c:pt>
                <c:pt idx="16">
                  <c:v>Соускановское СП</c:v>
                </c:pt>
                <c:pt idx="17">
                  <c:v>Усть-Тарское СП</c:v>
                </c:pt>
                <c:pt idx="18">
                  <c:v>Чекрушанское СП</c:v>
                </c:pt>
                <c:pt idx="19">
                  <c:v>Черняевское СП</c:v>
                </c:pt>
              </c:strCache>
            </c:strRef>
          </c:cat>
          <c:val>
            <c:numRef>
              <c:f>Лист1!$B$2:$B$21</c:f>
              <c:numCache>
                <c:formatCode>General</c:formatCode>
                <c:ptCount val="20"/>
                <c:pt idx="0">
                  <c:v>2</c:v>
                </c:pt>
                <c:pt idx="1">
                  <c:v>1.2</c:v>
                </c:pt>
                <c:pt idx="2">
                  <c:v>1</c:v>
                </c:pt>
                <c:pt idx="3">
                  <c:v>0.7</c:v>
                </c:pt>
                <c:pt idx="4">
                  <c:v>0.7</c:v>
                </c:pt>
                <c:pt idx="5">
                  <c:v>2.8</c:v>
                </c:pt>
                <c:pt idx="6">
                  <c:v>0.7</c:v>
                </c:pt>
                <c:pt idx="7">
                  <c:v>2.2999999999999998</c:v>
                </c:pt>
                <c:pt idx="8">
                  <c:v>1</c:v>
                </c:pt>
                <c:pt idx="9">
                  <c:v>1.2</c:v>
                </c:pt>
                <c:pt idx="10">
                  <c:v>1.7</c:v>
                </c:pt>
                <c:pt idx="11">
                  <c:v>1.9</c:v>
                </c:pt>
                <c:pt idx="12">
                  <c:v>1.7</c:v>
                </c:pt>
                <c:pt idx="13">
                  <c:v>1.2</c:v>
                </c:pt>
                <c:pt idx="14">
                  <c:v>2</c:v>
                </c:pt>
                <c:pt idx="15">
                  <c:v>1</c:v>
                </c:pt>
                <c:pt idx="16">
                  <c:v>1</c:v>
                </c:pt>
                <c:pt idx="17">
                  <c:v>0.7</c:v>
                </c:pt>
                <c:pt idx="18">
                  <c:v>2</c:v>
                </c:pt>
                <c:pt idx="19">
                  <c:v>0.9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Lbls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10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Лист1!$A$2:$A$21</c:f>
              <c:strCache>
                <c:ptCount val="20"/>
                <c:pt idx="0">
                  <c:v>Атирское СП</c:v>
                </c:pt>
                <c:pt idx="1">
                  <c:v>Больше-Туралинское СП</c:v>
                </c:pt>
                <c:pt idx="2">
                  <c:v>Васисское СП</c:v>
                </c:pt>
                <c:pt idx="3">
                  <c:v>Вставское СП</c:v>
                </c:pt>
                <c:pt idx="4">
                  <c:v>Егоровское СП</c:v>
                </c:pt>
                <c:pt idx="5">
                  <c:v>Екатерининское СП</c:v>
                </c:pt>
                <c:pt idx="6">
                  <c:v>Ермаковское СП</c:v>
                </c:pt>
                <c:pt idx="7">
                  <c:v>Заливинское СП</c:v>
                </c:pt>
                <c:pt idx="8">
                  <c:v>Литковское СП</c:v>
                </c:pt>
                <c:pt idx="9">
                  <c:v>Ложниковское СП</c:v>
                </c:pt>
                <c:pt idx="10">
                  <c:v>Мартюшевское СП</c:v>
                </c:pt>
                <c:pt idx="11">
                  <c:v>Междуреченское СП</c:v>
                </c:pt>
                <c:pt idx="12">
                  <c:v>Нагорно-Ивановское СП</c:v>
                </c:pt>
                <c:pt idx="13">
                  <c:v>Орловское СП</c:v>
                </c:pt>
                <c:pt idx="14">
                  <c:v>Полоргудовское СП</c:v>
                </c:pt>
                <c:pt idx="15">
                  <c:v>Самсоновское СП</c:v>
                </c:pt>
                <c:pt idx="16">
                  <c:v>Соускановское СП</c:v>
                </c:pt>
                <c:pt idx="17">
                  <c:v>Усть-Тарское СП</c:v>
                </c:pt>
                <c:pt idx="18">
                  <c:v>Чекрушанское СП</c:v>
                </c:pt>
                <c:pt idx="19">
                  <c:v>Черняевское СП</c:v>
                </c:pt>
              </c:strCache>
            </c:strRef>
          </c:cat>
          <c:val>
            <c:numRef>
              <c:f>Лист1!$C$2:$C$21</c:f>
              <c:numCache>
                <c:formatCode>General</c:formatCode>
                <c:ptCount val="20"/>
                <c:pt idx="0">
                  <c:v>11.4</c:v>
                </c:pt>
                <c:pt idx="1">
                  <c:v>4</c:v>
                </c:pt>
                <c:pt idx="2">
                  <c:v>3.1</c:v>
                </c:pt>
                <c:pt idx="3">
                  <c:v>10.1</c:v>
                </c:pt>
                <c:pt idx="4">
                  <c:v>4.8</c:v>
                </c:pt>
                <c:pt idx="5">
                  <c:v>9.6999999999999993</c:v>
                </c:pt>
                <c:pt idx="6">
                  <c:v>9.9</c:v>
                </c:pt>
                <c:pt idx="7">
                  <c:v>16.600000000000001</c:v>
                </c:pt>
                <c:pt idx="8">
                  <c:v>67.599999999999994</c:v>
                </c:pt>
                <c:pt idx="9">
                  <c:v>3.6</c:v>
                </c:pt>
                <c:pt idx="10">
                  <c:v>12</c:v>
                </c:pt>
                <c:pt idx="11">
                  <c:v>5.8</c:v>
                </c:pt>
                <c:pt idx="12">
                  <c:v>6.6</c:v>
                </c:pt>
                <c:pt idx="13">
                  <c:v>54.9</c:v>
                </c:pt>
                <c:pt idx="14">
                  <c:v>7.2</c:v>
                </c:pt>
                <c:pt idx="15">
                  <c:v>10.199999999999999</c:v>
                </c:pt>
                <c:pt idx="16">
                  <c:v>6.5</c:v>
                </c:pt>
                <c:pt idx="17">
                  <c:v>2.6</c:v>
                </c:pt>
                <c:pt idx="18">
                  <c:v>7.9</c:v>
                </c:pt>
                <c:pt idx="19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1"/>
        <c:overlap val="100"/>
        <c:axId val="272535040"/>
        <c:axId val="85470016"/>
      </c:barChart>
      <c:catAx>
        <c:axId val="27253504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100" b="0"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85470016"/>
        <c:crosses val="autoZero"/>
        <c:auto val="1"/>
        <c:lblAlgn val="ctr"/>
        <c:lblOffset val="100"/>
        <c:noMultiLvlLbl val="0"/>
      </c:catAx>
      <c:valAx>
        <c:axId val="85470016"/>
        <c:scaling>
          <c:orientation val="minMax"/>
          <c:max val="7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725350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4.8501074138077076E-2"/>
          <c:y val="0.89835851572047554"/>
          <c:w val="0.90762623091055339"/>
          <c:h val="0.1016414842795244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 b="1">
          <a:latin typeface="Segoe UI Light" pitchFamily="34" charset="0"/>
        </a:defRPr>
      </a:pPr>
      <a:endParaRPr lang="ru-RU"/>
    </a:p>
  </c:txPr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476604989118029E-3"/>
          <c:y val="0.10272756689971661"/>
          <c:w val="0.45365244342035366"/>
          <c:h val="0.8777864504172345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explosion val="6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Pt>
            <c:idx val="10"/>
            <c:bubble3D val="0"/>
          </c:dPt>
          <c:dLbls>
            <c:dLbl>
              <c:idx val="0"/>
              <c:layout>
                <c:manualLayout>
                  <c:x val="3.4785841478980138E-2"/>
                  <c:y val="-0.14650317215951991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6.3332776894469089E-2"/>
                  <c:y val="-0.11815102813269138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6.3104930889583674E-2"/>
                  <c:y val="-6.6074268736333333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1.675732363244507E-2"/>
                  <c:y val="6.0351634127925789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1382205287831432"/>
                  <c:y val="0.17108480991557243"/>
                </c:manualLayout>
              </c:layout>
              <c:spPr/>
              <c:txPr>
                <a:bodyPr/>
                <a:lstStyle/>
                <a:p>
                  <a:pPr>
                    <a:defRPr sz="1200" b="1" baseline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defRPr>
                  </a:pPr>
                  <a:endParaRPr lang="ru-RU"/>
                </a:p>
              </c:txPr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-0.11584874714597038"/>
                  <c:y val="-5.745815396985713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3.08995873129101E-2"/>
                  <c:y val="-0.18430903795805101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2.4468917618972762E-2"/>
                  <c:y val="-9.410733371902609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2.9628899873742096E-2"/>
                  <c:y val="-8.9350173071454486E-2"/>
                </c:manualLayout>
              </c:layout>
              <c:showLegendKey val="1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LegendKey val="1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Охрана окружающей среды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Межбюджетные трансферты </c:v>
                </c:pt>
              </c:strCache>
            </c:strRef>
          </c:cat>
          <c:val>
            <c:numRef>
              <c:f>Лист1!$B$2:$B$11</c:f>
              <c:numCache>
                <c:formatCode>""###,##0.00</c:formatCode>
                <c:ptCount val="10"/>
                <c:pt idx="0">
                  <c:v>92666.4</c:v>
                </c:pt>
                <c:pt idx="1">
                  <c:v>1992.6</c:v>
                </c:pt>
                <c:pt idx="2">
                  <c:v>35933.1</c:v>
                </c:pt>
                <c:pt idx="3">
                  <c:v>20195.400000000001</c:v>
                </c:pt>
                <c:pt idx="4">
                  <c:v>1050.5999999999999</c:v>
                </c:pt>
                <c:pt idx="5">
                  <c:v>1072482.3</c:v>
                </c:pt>
                <c:pt idx="6">
                  <c:v>185134.2</c:v>
                </c:pt>
                <c:pt idx="7">
                  <c:v>33561.5</c:v>
                </c:pt>
                <c:pt idx="8">
                  <c:v>19658.7</c:v>
                </c:pt>
                <c:pt idx="9" formatCode="General">
                  <c:v>118129.7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6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Дотации на выравнивание БО</c:v>
                </c:pt>
                <c:pt idx="1">
                  <c:v>Резервный фонд МР</c:v>
                </c:pt>
                <c:pt idx="2">
                  <c:v>иные МБТ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71.400000000000006</c:v>
                </c:pt>
                <c:pt idx="1">
                  <c:v>5.8</c:v>
                </c:pt>
                <c:pt idx="2">
                  <c:v>15.4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Дотации на выравнивание БО</c:v>
                </c:pt>
                <c:pt idx="1">
                  <c:v>Резервный фонд МР</c:v>
                </c:pt>
                <c:pt idx="2">
                  <c:v>иные МБТ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74.3</c:v>
                </c:pt>
                <c:pt idx="1">
                  <c:v>5.5</c:v>
                </c:pt>
                <c:pt idx="2">
                  <c:v>15.1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Дотации на выравнивание БО</c:v>
                </c:pt>
                <c:pt idx="1">
                  <c:v>Резервный фонд МР</c:v>
                </c:pt>
                <c:pt idx="2">
                  <c:v>иные МБТ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81.8</c:v>
                </c:pt>
                <c:pt idx="1">
                  <c:v>5.8</c:v>
                </c:pt>
                <c:pt idx="2">
                  <c:v>30.5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1"/>
        <c:overlap val="-3"/>
        <c:axId val="230742528"/>
        <c:axId val="85483520"/>
      </c:barChart>
      <c:catAx>
        <c:axId val="230742528"/>
        <c:scaling>
          <c:orientation val="minMax"/>
        </c:scaling>
        <c:delete val="0"/>
        <c:axPos val="b"/>
        <c:majorTickMark val="none"/>
        <c:minorTickMark val="none"/>
        <c:tickLblPos val="nextTo"/>
        <c:crossAx val="85483520"/>
        <c:crosses val="autoZero"/>
        <c:auto val="1"/>
        <c:lblAlgn val="ctr"/>
        <c:lblOffset val="100"/>
        <c:noMultiLvlLbl val="0"/>
      </c:catAx>
      <c:valAx>
        <c:axId val="8548352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307425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 b="1">
          <a:latin typeface="Segoe UI Light" pitchFamily="34" charset="0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992688643060827E-2"/>
          <c:y val="6.4668740510313669E-2"/>
          <c:w val="0.90761608498526614"/>
          <c:h val="0.773375180535496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0"/>
                  <c:y val="0.17636929230085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1757952820057031E-2"/>
                  <c:y val="0.287229990318536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8386352133713536E-3"/>
                  <c:y val="0.267073499769866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2022 (факт)</c:v>
                </c:pt>
                <c:pt idx="1">
                  <c:v>2023 (план)</c:v>
                </c:pt>
                <c:pt idx="2">
                  <c:v>2023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3.8</c:v>
                </c:pt>
                <c:pt idx="1">
                  <c:v>4</c:v>
                </c:pt>
                <c:pt idx="2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224002560"/>
        <c:axId val="201709760"/>
      </c:barChart>
      <c:catAx>
        <c:axId val="2240025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201709760"/>
        <c:crosses val="autoZero"/>
        <c:auto val="1"/>
        <c:lblAlgn val="ctr"/>
        <c:lblOffset val="100"/>
        <c:noMultiLvlLbl val="0"/>
      </c:catAx>
      <c:valAx>
        <c:axId val="2017097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24002560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0"/>
                  <c:y val="0.17636929230085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3985377286121643E-4"/>
                  <c:y val="0.199045476428544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203801429470815E-2"/>
                  <c:y val="0.202404362478243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2022 (факт)</c:v>
                </c:pt>
                <c:pt idx="1">
                  <c:v>2023 (план)</c:v>
                </c:pt>
                <c:pt idx="2">
                  <c:v>2023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15.5</c:v>
                </c:pt>
                <c:pt idx="1">
                  <c:v>18.2</c:v>
                </c:pt>
                <c:pt idx="2">
                  <c:v>18.100000000000001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220436480"/>
        <c:axId val="201302016"/>
      </c:barChart>
      <c:catAx>
        <c:axId val="2204364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201302016"/>
        <c:crosses val="autoZero"/>
        <c:auto val="1"/>
        <c:lblAlgn val="ctr"/>
        <c:lblOffset val="100"/>
        <c:noMultiLvlLbl val="0"/>
      </c:catAx>
      <c:valAx>
        <c:axId val="2013020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20436480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-3.306510916776443E-7"/>
                  <c:y val="0.1293374810206273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1757952820057031E-2"/>
                  <c:y val="0.287229990318536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8386352133713536E-3"/>
                  <c:y val="0.267073499769866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2022 (факт)</c:v>
                </c:pt>
                <c:pt idx="1">
                  <c:v>2023 (план)</c:v>
                </c:pt>
                <c:pt idx="2">
                  <c:v>2023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13.5</c:v>
                </c:pt>
                <c:pt idx="1">
                  <c:v>17.399999999999999</c:v>
                </c:pt>
                <c:pt idx="2">
                  <c:v>17.399999999999999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224774144"/>
        <c:axId val="201307200"/>
      </c:barChart>
      <c:catAx>
        <c:axId val="2247741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201307200"/>
        <c:crosses val="autoZero"/>
        <c:auto val="1"/>
        <c:lblAlgn val="ctr"/>
        <c:lblOffset val="100"/>
        <c:noMultiLvlLbl val="0"/>
      </c:catAx>
      <c:valAx>
        <c:axId val="2013072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24774144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0"/>
                  <c:y val="0.17636929230085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1757952820057031E-2"/>
                  <c:y val="0.287229990318536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8386352133713536E-3"/>
                  <c:y val="0.267073499769866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2021 (факт)</c:v>
                </c:pt>
                <c:pt idx="1">
                  <c:v>2022 (план)</c:v>
                </c:pt>
                <c:pt idx="2">
                  <c:v>2022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1.7</c:v>
                </c:pt>
                <c:pt idx="1">
                  <c:v>0.7</c:v>
                </c:pt>
                <c:pt idx="2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224774656"/>
        <c:axId val="201308928"/>
      </c:barChart>
      <c:catAx>
        <c:axId val="2247746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201308928"/>
        <c:crosses val="autoZero"/>
        <c:auto val="1"/>
        <c:lblAlgn val="ctr"/>
        <c:lblOffset val="100"/>
        <c:noMultiLvlLbl val="0"/>
      </c:catAx>
      <c:valAx>
        <c:axId val="20130892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24774656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1992688643060827E-2"/>
          <c:y val="6.4668740510313669E-2"/>
          <c:w val="0.90761608498526614"/>
          <c:h val="0.773375180535496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1"/>
            </a:solidFill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0"/>
                  <c:y val="0.17636929230085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1757952820057031E-2"/>
                  <c:y val="0.1755295707884309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6394765660959848E-3"/>
                  <c:y val="0.1730099433396289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 kern="0" cap="small" spc="-1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2022 (факт)</c:v>
                </c:pt>
                <c:pt idx="1">
                  <c:v>2023 (план)</c:v>
                </c:pt>
                <c:pt idx="2">
                  <c:v>2023 (факт)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4.7</c:v>
                </c:pt>
                <c:pt idx="1">
                  <c:v>4.5</c:v>
                </c:pt>
                <c:pt idx="2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18"/>
        <c:axId val="224775168"/>
        <c:axId val="184468032"/>
      </c:barChart>
      <c:catAx>
        <c:axId val="2247751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kern="0" cap="small" spc="-100" baseline="0">
                <a:solidFill>
                  <a:srgbClr val="002060"/>
                </a:solidFill>
                <a:latin typeface="Arial" pitchFamily="34" charset="0"/>
                <a:cs typeface="Arial" pitchFamily="34" charset="0"/>
              </a:defRPr>
            </a:pPr>
            <a:endParaRPr lang="ru-RU"/>
          </a:p>
        </c:txPr>
        <c:crossAx val="184468032"/>
        <c:crosses val="autoZero"/>
        <c:auto val="1"/>
        <c:lblAlgn val="ctr"/>
        <c:lblOffset val="100"/>
        <c:noMultiLvlLbl val="0"/>
      </c:catAx>
      <c:valAx>
        <c:axId val="18446803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24775168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345CD3-1497-4978-9B0A-560FBD8197AE}" type="doc">
      <dgm:prSet loTypeId="urn:microsoft.com/office/officeart/2005/8/layout/vList5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36E33A7-D24B-41BB-BC23-139178FCF3D8}">
      <dgm:prSet phldrT="[Текст]" custT="1"/>
      <dgm:spPr/>
      <dgm:t>
        <a:bodyPr/>
        <a:lstStyle/>
        <a:p>
          <a:r>
            <a:rPr lang="ru-RU" sz="2400" b="1" dirty="0" smtClean="0"/>
            <a:t>2 115,8 </a:t>
          </a:r>
          <a:r>
            <a:rPr lang="ru-RU" sz="2400" b="1" dirty="0" err="1" smtClean="0"/>
            <a:t>тыс.руб</a:t>
          </a:r>
          <a:r>
            <a:rPr lang="ru-RU" sz="2400" b="1" dirty="0" smtClean="0"/>
            <a:t>.</a:t>
          </a:r>
          <a:endParaRPr lang="ru-RU" sz="2400" b="1" dirty="0"/>
        </a:p>
      </dgm:t>
    </dgm:pt>
    <dgm:pt modelId="{5F94B0BD-420F-43BA-A98E-6298BA661935}" type="parTrans" cxnId="{8751F989-D2EE-431D-812C-633B95604377}">
      <dgm:prSet/>
      <dgm:spPr/>
      <dgm:t>
        <a:bodyPr/>
        <a:lstStyle/>
        <a:p>
          <a:endParaRPr lang="ru-RU" b="1"/>
        </a:p>
      </dgm:t>
    </dgm:pt>
    <dgm:pt modelId="{DBD6E38B-6422-4869-974D-FC04A756884D}" type="sibTrans" cxnId="{8751F989-D2EE-431D-812C-633B95604377}">
      <dgm:prSet/>
      <dgm:spPr/>
      <dgm:t>
        <a:bodyPr/>
        <a:lstStyle/>
        <a:p>
          <a:endParaRPr lang="ru-RU" b="1"/>
        </a:p>
      </dgm:t>
    </dgm:pt>
    <dgm:pt modelId="{D20240A8-663C-4465-A7CC-6DDF659F18F3}">
      <dgm:prSet phldrT="[Текст]" custT="1"/>
      <dgm:spPr/>
      <dgm:t>
        <a:bodyPr/>
        <a:lstStyle/>
        <a:p>
          <a:r>
            <a:rPr lang="ru-RU" sz="1400" b="1" dirty="0" smtClean="0"/>
            <a:t>возмещение затрат, образовавшихся в связи с увеличением стоимости приобретения топлива</a:t>
          </a:r>
        </a:p>
      </dgm:t>
    </dgm:pt>
    <dgm:pt modelId="{FFD63079-CEB2-4802-AD33-D15A00A16493}" type="parTrans" cxnId="{FD7947F7-4621-4963-AF74-CDFCE9E1F672}">
      <dgm:prSet/>
      <dgm:spPr/>
      <dgm:t>
        <a:bodyPr/>
        <a:lstStyle/>
        <a:p>
          <a:endParaRPr lang="ru-RU" b="1"/>
        </a:p>
      </dgm:t>
    </dgm:pt>
    <dgm:pt modelId="{8675C30A-744B-4400-ACF3-6EB85D9BA483}" type="sibTrans" cxnId="{FD7947F7-4621-4963-AF74-CDFCE9E1F672}">
      <dgm:prSet/>
      <dgm:spPr/>
      <dgm:t>
        <a:bodyPr/>
        <a:lstStyle/>
        <a:p>
          <a:endParaRPr lang="ru-RU" b="1"/>
        </a:p>
      </dgm:t>
    </dgm:pt>
    <dgm:pt modelId="{3CBE69F7-2989-458D-9788-F6C9A39C830E}">
      <dgm:prSet custT="1"/>
      <dgm:spPr/>
      <dgm:t>
        <a:bodyPr/>
        <a:lstStyle/>
        <a:p>
          <a:r>
            <a:rPr lang="ru-RU" sz="1400" b="1" dirty="0" smtClean="0"/>
            <a:t>приобретение и установку приборов учета тепловой энергии (д. Михайловка, д. </a:t>
          </a:r>
          <a:r>
            <a:rPr lang="ru-RU" sz="1400" b="1" dirty="0" err="1" smtClean="0"/>
            <a:t>Кириллино</a:t>
          </a:r>
          <a:r>
            <a:rPr lang="ru-RU" sz="1400" b="1" dirty="0" smtClean="0"/>
            <a:t>)</a:t>
          </a:r>
        </a:p>
      </dgm:t>
    </dgm:pt>
    <dgm:pt modelId="{C38483D9-A9FE-4FBD-9CED-8EADB9D5F97B}" type="parTrans" cxnId="{059D082C-7F66-4AD8-B48B-CBD0FEE79930}">
      <dgm:prSet/>
      <dgm:spPr/>
      <dgm:t>
        <a:bodyPr/>
        <a:lstStyle/>
        <a:p>
          <a:endParaRPr lang="ru-RU" b="1"/>
        </a:p>
      </dgm:t>
    </dgm:pt>
    <dgm:pt modelId="{7F70271A-4735-4AF8-8C91-FD1E9A8E4FB8}" type="sibTrans" cxnId="{059D082C-7F66-4AD8-B48B-CBD0FEE79930}">
      <dgm:prSet/>
      <dgm:spPr/>
      <dgm:t>
        <a:bodyPr/>
        <a:lstStyle/>
        <a:p>
          <a:endParaRPr lang="ru-RU" b="1"/>
        </a:p>
      </dgm:t>
    </dgm:pt>
    <dgm:pt modelId="{3046AB60-1AE3-4DAE-A0A8-0E66BB3FCCDD}">
      <dgm:prSet custT="1"/>
      <dgm:spPr/>
      <dgm:t>
        <a:bodyPr/>
        <a:lstStyle/>
        <a:p>
          <a:r>
            <a:rPr lang="ru-RU" sz="1400" b="1" dirty="0" smtClean="0"/>
            <a:t>приобретение станции очистки воды с. </a:t>
          </a:r>
          <a:r>
            <a:rPr lang="ru-RU" sz="1400" b="1" dirty="0" err="1" smtClean="0"/>
            <a:t>Мартюшево</a:t>
          </a:r>
          <a:endParaRPr lang="ru-RU" sz="1400" b="1" dirty="0"/>
        </a:p>
      </dgm:t>
    </dgm:pt>
    <dgm:pt modelId="{E42DB4A4-EAEB-4C12-A056-6DB19F6D20DC}" type="parTrans" cxnId="{63127071-E23A-4391-8E70-3B4C13CEF0A5}">
      <dgm:prSet/>
      <dgm:spPr/>
      <dgm:t>
        <a:bodyPr/>
        <a:lstStyle/>
        <a:p>
          <a:endParaRPr lang="ru-RU" b="1"/>
        </a:p>
      </dgm:t>
    </dgm:pt>
    <dgm:pt modelId="{773E1AD1-C264-4F67-AE0B-2159723F0949}" type="sibTrans" cxnId="{63127071-E23A-4391-8E70-3B4C13CEF0A5}">
      <dgm:prSet/>
      <dgm:spPr/>
      <dgm:t>
        <a:bodyPr/>
        <a:lstStyle/>
        <a:p>
          <a:endParaRPr lang="ru-RU" b="1"/>
        </a:p>
      </dgm:t>
    </dgm:pt>
    <dgm:pt modelId="{8373905A-7D76-4DC5-AE2A-2334C43AEDF0}">
      <dgm:prSet phldrT="[Текст]" custT="1"/>
      <dgm:spPr/>
      <dgm:t>
        <a:bodyPr/>
        <a:lstStyle/>
        <a:p>
          <a:r>
            <a:rPr lang="ru-RU" sz="2400" b="1" dirty="0" smtClean="0"/>
            <a:t>1 632,4 </a:t>
          </a:r>
          <a:r>
            <a:rPr lang="ru-RU" sz="2400" b="1" dirty="0" err="1" smtClean="0"/>
            <a:t>тыс.руб</a:t>
          </a:r>
          <a:r>
            <a:rPr lang="ru-RU" sz="2400" b="1" dirty="0" smtClean="0"/>
            <a:t>.</a:t>
          </a:r>
        </a:p>
      </dgm:t>
    </dgm:pt>
    <dgm:pt modelId="{0BEBE1E6-671F-488E-802B-092767EF5114}" type="parTrans" cxnId="{B7E315BB-CE67-4F03-B1A1-4254573078E7}">
      <dgm:prSet/>
      <dgm:spPr/>
      <dgm:t>
        <a:bodyPr/>
        <a:lstStyle/>
        <a:p>
          <a:endParaRPr lang="ru-RU" b="1"/>
        </a:p>
      </dgm:t>
    </dgm:pt>
    <dgm:pt modelId="{8B10A648-70C0-41ED-8C55-99DA2DDA16E3}" type="sibTrans" cxnId="{B7E315BB-CE67-4F03-B1A1-4254573078E7}">
      <dgm:prSet/>
      <dgm:spPr/>
      <dgm:t>
        <a:bodyPr/>
        <a:lstStyle/>
        <a:p>
          <a:endParaRPr lang="ru-RU" b="1"/>
        </a:p>
      </dgm:t>
    </dgm:pt>
    <dgm:pt modelId="{81E6B226-0AED-4EB4-A3E7-4C44716A39E4}">
      <dgm:prSet phldrT="[Текст]" custT="1"/>
      <dgm:spPr/>
      <dgm:t>
        <a:bodyPr/>
        <a:lstStyle/>
        <a:p>
          <a:r>
            <a:rPr lang="ru-RU" sz="1400" b="1" dirty="0" smtClean="0"/>
            <a:t>работы по ремонту системы водоснабжения (</a:t>
          </a:r>
          <a:r>
            <a:rPr lang="ru-RU" sz="1400" b="1" dirty="0" err="1" smtClean="0"/>
            <a:t>Атирское</a:t>
          </a:r>
          <a:r>
            <a:rPr lang="ru-RU" sz="1400" b="1" dirty="0" smtClean="0"/>
            <a:t>, </a:t>
          </a:r>
          <a:r>
            <a:rPr lang="ru-RU" sz="1400" b="1" dirty="0" err="1" smtClean="0"/>
            <a:t>Мартюшевсое</a:t>
          </a:r>
          <a:r>
            <a:rPr lang="ru-RU" sz="1400" b="1" dirty="0" smtClean="0"/>
            <a:t>, </a:t>
          </a:r>
          <a:r>
            <a:rPr lang="ru-RU" sz="1400" b="1" dirty="0" err="1" smtClean="0"/>
            <a:t>Чекрушанское</a:t>
          </a:r>
          <a:r>
            <a:rPr lang="ru-RU" sz="1400" b="1" dirty="0" smtClean="0"/>
            <a:t> СП)</a:t>
          </a:r>
          <a:endParaRPr lang="ru-RU" sz="1000" b="1" dirty="0" smtClean="0"/>
        </a:p>
      </dgm:t>
    </dgm:pt>
    <dgm:pt modelId="{5AA2712D-0033-45C3-A291-E66AF47778FE}" type="parTrans" cxnId="{95EE20AB-1801-426A-9CD2-8A838AD4A583}">
      <dgm:prSet/>
      <dgm:spPr/>
      <dgm:t>
        <a:bodyPr/>
        <a:lstStyle/>
        <a:p>
          <a:endParaRPr lang="ru-RU" b="1"/>
        </a:p>
      </dgm:t>
    </dgm:pt>
    <dgm:pt modelId="{C1E5A676-6B47-461E-9090-4D8E38C99754}" type="sibTrans" cxnId="{95EE20AB-1801-426A-9CD2-8A838AD4A583}">
      <dgm:prSet/>
      <dgm:spPr/>
      <dgm:t>
        <a:bodyPr/>
        <a:lstStyle/>
        <a:p>
          <a:endParaRPr lang="ru-RU" b="1"/>
        </a:p>
      </dgm:t>
    </dgm:pt>
    <dgm:pt modelId="{76C3ADC5-944F-4E16-8651-6B5ABEE45E13}">
      <dgm:prSet phldrT="[Текст]" custT="1"/>
      <dgm:spPr/>
      <dgm:t>
        <a:bodyPr/>
        <a:lstStyle/>
        <a:p>
          <a:r>
            <a:rPr lang="ru-RU" sz="2400" b="1" dirty="0" smtClean="0"/>
            <a:t>934,3 </a:t>
          </a:r>
          <a:r>
            <a:rPr lang="ru-RU" sz="2400" b="1" dirty="0" err="1" smtClean="0"/>
            <a:t>тыс.руб</a:t>
          </a:r>
          <a:endParaRPr lang="ru-RU" sz="2400" b="1" dirty="0" smtClean="0"/>
        </a:p>
      </dgm:t>
    </dgm:pt>
    <dgm:pt modelId="{3E2F5503-BEB1-458A-9F7B-3BC4787ADF6E}" type="parTrans" cxnId="{9501F3F5-1D59-48F7-8B6E-AA849B9D1578}">
      <dgm:prSet/>
      <dgm:spPr/>
      <dgm:t>
        <a:bodyPr/>
        <a:lstStyle/>
        <a:p>
          <a:endParaRPr lang="ru-RU" b="1"/>
        </a:p>
      </dgm:t>
    </dgm:pt>
    <dgm:pt modelId="{0FF45E15-572F-42EA-ADEE-9EC5769D9A78}" type="sibTrans" cxnId="{9501F3F5-1D59-48F7-8B6E-AA849B9D1578}">
      <dgm:prSet/>
      <dgm:spPr/>
      <dgm:t>
        <a:bodyPr/>
        <a:lstStyle/>
        <a:p>
          <a:endParaRPr lang="ru-RU" b="1"/>
        </a:p>
      </dgm:t>
    </dgm:pt>
    <dgm:pt modelId="{FE1CCEA4-B561-4BAB-AB58-7C86AEEE1D43}">
      <dgm:prSet custT="1"/>
      <dgm:spPr/>
      <dgm:t>
        <a:bodyPr/>
        <a:lstStyle/>
        <a:p>
          <a:r>
            <a:rPr lang="ru-RU" sz="2400" b="1" dirty="0" smtClean="0"/>
            <a:t>4 051,4  </a:t>
          </a:r>
          <a:r>
            <a:rPr lang="ru-RU" sz="2400" b="1" dirty="0" err="1" smtClean="0"/>
            <a:t>тыс.руб</a:t>
          </a:r>
          <a:r>
            <a:rPr lang="ru-RU" sz="3200" b="1" dirty="0" smtClean="0"/>
            <a:t>.</a:t>
          </a:r>
          <a:endParaRPr lang="ru-RU" sz="1800" b="1" dirty="0" smtClean="0"/>
        </a:p>
      </dgm:t>
    </dgm:pt>
    <dgm:pt modelId="{53CBA112-5AE9-4229-A03B-A5A0A6B1B84C}" type="parTrans" cxnId="{1DDF4281-E4FD-457F-80F8-70E9F980ADCE}">
      <dgm:prSet/>
      <dgm:spPr/>
      <dgm:t>
        <a:bodyPr/>
        <a:lstStyle/>
        <a:p>
          <a:endParaRPr lang="ru-RU" b="1"/>
        </a:p>
      </dgm:t>
    </dgm:pt>
    <dgm:pt modelId="{B64CACBF-EFAC-44E5-8248-4B4923BD9C53}" type="sibTrans" cxnId="{1DDF4281-E4FD-457F-80F8-70E9F980ADCE}">
      <dgm:prSet/>
      <dgm:spPr/>
      <dgm:t>
        <a:bodyPr/>
        <a:lstStyle/>
        <a:p>
          <a:endParaRPr lang="ru-RU" b="1"/>
        </a:p>
      </dgm:t>
    </dgm:pt>
    <dgm:pt modelId="{FCBD3DC4-7175-4E1F-83FF-6276899FA77F}">
      <dgm:prSet custT="1"/>
      <dgm:spPr/>
      <dgm:t>
        <a:bodyPr/>
        <a:lstStyle/>
        <a:p>
          <a:r>
            <a:rPr lang="ru-RU" sz="2400" b="1" dirty="0" smtClean="0"/>
            <a:t>963,2 </a:t>
          </a:r>
          <a:r>
            <a:rPr lang="ru-RU" sz="2400" b="1" dirty="0" err="1" smtClean="0"/>
            <a:t>тыс.руб</a:t>
          </a:r>
          <a:r>
            <a:rPr lang="ru-RU" sz="2400" b="1" dirty="0" smtClean="0"/>
            <a:t>.</a:t>
          </a:r>
          <a:endParaRPr lang="ru-RU" sz="2400" b="1" dirty="0"/>
        </a:p>
      </dgm:t>
    </dgm:pt>
    <dgm:pt modelId="{B5D43000-7304-4043-99DA-530A59DC8607}" type="parTrans" cxnId="{377B32B1-EAF8-4140-939A-183033E22AF9}">
      <dgm:prSet/>
      <dgm:spPr/>
      <dgm:t>
        <a:bodyPr/>
        <a:lstStyle/>
        <a:p>
          <a:endParaRPr lang="ru-RU" b="1"/>
        </a:p>
      </dgm:t>
    </dgm:pt>
    <dgm:pt modelId="{E4429C05-3364-4CD8-8668-33F6CDE2FA68}" type="sibTrans" cxnId="{377B32B1-EAF8-4140-939A-183033E22AF9}">
      <dgm:prSet/>
      <dgm:spPr/>
      <dgm:t>
        <a:bodyPr/>
        <a:lstStyle/>
        <a:p>
          <a:endParaRPr lang="ru-RU" b="1"/>
        </a:p>
      </dgm:t>
    </dgm:pt>
    <dgm:pt modelId="{AAB8267D-F4B2-4061-B7A6-3E925AEF12FE}">
      <dgm:prSet custT="1"/>
      <dgm:spPr/>
      <dgm:t>
        <a:bodyPr/>
        <a:lstStyle/>
        <a:p>
          <a:r>
            <a:rPr lang="ru-RU" sz="1400" b="1" dirty="0" smtClean="0"/>
            <a:t>приобретение и установка резервного источника электроснабжения (в школьные котельные </a:t>
          </a:r>
          <a:r>
            <a:rPr lang="ru-RU" sz="1400" b="1" dirty="0" err="1" smtClean="0"/>
            <a:t>с.Орлово</a:t>
          </a:r>
          <a:r>
            <a:rPr lang="ru-RU" sz="1400" b="1" dirty="0" smtClean="0"/>
            <a:t>, с. </a:t>
          </a:r>
          <a:r>
            <a:rPr lang="ru-RU" sz="1400" b="1" dirty="0" err="1" smtClean="0"/>
            <a:t>Ермаковка</a:t>
          </a:r>
          <a:r>
            <a:rPr lang="ru-RU" sz="1400" b="1" dirty="0" smtClean="0"/>
            <a:t>)</a:t>
          </a:r>
          <a:endParaRPr lang="ru-RU" sz="1400" b="1" dirty="0"/>
        </a:p>
      </dgm:t>
    </dgm:pt>
    <dgm:pt modelId="{A70DB42E-A616-4717-9434-589B1A1E263C}" type="parTrans" cxnId="{448C375F-9DBF-4B1A-AF08-83007CE267BE}">
      <dgm:prSet/>
      <dgm:spPr/>
      <dgm:t>
        <a:bodyPr/>
        <a:lstStyle/>
        <a:p>
          <a:endParaRPr lang="ru-RU" b="1"/>
        </a:p>
      </dgm:t>
    </dgm:pt>
    <dgm:pt modelId="{1D55E438-B076-4E76-B44D-2CBA07B237D9}" type="sibTrans" cxnId="{448C375F-9DBF-4B1A-AF08-83007CE267BE}">
      <dgm:prSet/>
      <dgm:spPr/>
      <dgm:t>
        <a:bodyPr/>
        <a:lstStyle/>
        <a:p>
          <a:endParaRPr lang="ru-RU" b="1"/>
        </a:p>
      </dgm:t>
    </dgm:pt>
    <dgm:pt modelId="{F0C3F6F5-51A2-4D77-BDB4-F90A1FE56553}">
      <dgm:prSet custT="1"/>
      <dgm:spPr/>
      <dgm:t>
        <a:bodyPr/>
        <a:lstStyle/>
        <a:p>
          <a:r>
            <a:rPr lang="ru-RU" sz="2400" b="1" dirty="0" smtClean="0"/>
            <a:t>1 113,0 </a:t>
          </a:r>
          <a:r>
            <a:rPr lang="ru-RU" sz="2400" b="1" dirty="0" err="1" smtClean="0"/>
            <a:t>тыс.руб</a:t>
          </a:r>
          <a:r>
            <a:rPr lang="ru-RU" sz="2400" b="1" dirty="0" smtClean="0"/>
            <a:t>. </a:t>
          </a:r>
          <a:endParaRPr lang="ru-RU" sz="2400" b="1" dirty="0"/>
        </a:p>
      </dgm:t>
    </dgm:pt>
    <dgm:pt modelId="{BF5FA624-96A9-4BBB-9F76-5CD5FEA31D81}" type="parTrans" cxnId="{08E2E487-838F-461B-BD0A-436A581F8EF2}">
      <dgm:prSet/>
      <dgm:spPr/>
      <dgm:t>
        <a:bodyPr/>
        <a:lstStyle/>
        <a:p>
          <a:endParaRPr lang="ru-RU" b="1"/>
        </a:p>
      </dgm:t>
    </dgm:pt>
    <dgm:pt modelId="{0298C011-67A3-4A8F-9AB4-FB2E72766CA1}" type="sibTrans" cxnId="{08E2E487-838F-461B-BD0A-436A581F8EF2}">
      <dgm:prSet/>
      <dgm:spPr/>
      <dgm:t>
        <a:bodyPr/>
        <a:lstStyle/>
        <a:p>
          <a:endParaRPr lang="ru-RU" b="1"/>
        </a:p>
      </dgm:t>
    </dgm:pt>
    <dgm:pt modelId="{A09CF81F-642A-4651-84E2-5BB3BC08F147}">
      <dgm:prSet custT="1"/>
      <dgm:spPr/>
      <dgm:t>
        <a:bodyPr/>
        <a:lstStyle/>
        <a:p>
          <a:r>
            <a:rPr lang="ru-RU" sz="1400" b="1" dirty="0" smtClean="0"/>
            <a:t>приобретение и установку котельного оборудования (в школьные котельные </a:t>
          </a:r>
          <a:r>
            <a:rPr lang="ru-RU" sz="1400" b="1" dirty="0" err="1" smtClean="0"/>
            <a:t>с.Черняево</a:t>
          </a:r>
          <a:r>
            <a:rPr lang="ru-RU" sz="1400" b="1" dirty="0" smtClean="0"/>
            <a:t>, </a:t>
          </a:r>
          <a:r>
            <a:rPr lang="ru-RU" sz="1400" b="1" dirty="0" err="1" smtClean="0"/>
            <a:t>с.Атирка</a:t>
          </a:r>
          <a:r>
            <a:rPr lang="ru-RU" sz="1400" b="1" dirty="0" smtClean="0"/>
            <a:t>, </a:t>
          </a:r>
          <a:r>
            <a:rPr lang="ru-RU" sz="1400" b="1" dirty="0" err="1" smtClean="0"/>
            <a:t>с.Ложниково</a:t>
          </a:r>
          <a:r>
            <a:rPr lang="ru-RU" sz="1400" b="1" dirty="0" smtClean="0"/>
            <a:t>)</a:t>
          </a:r>
          <a:endParaRPr lang="ru-RU" sz="1400" b="1" dirty="0"/>
        </a:p>
      </dgm:t>
    </dgm:pt>
    <dgm:pt modelId="{554ED265-FF1F-493F-86ED-2AA7FF4C3E8E}" type="parTrans" cxnId="{EBAC471F-389A-43C2-9A8A-154FF7E16E38}">
      <dgm:prSet/>
      <dgm:spPr/>
      <dgm:t>
        <a:bodyPr/>
        <a:lstStyle/>
        <a:p>
          <a:endParaRPr lang="ru-RU" b="1"/>
        </a:p>
      </dgm:t>
    </dgm:pt>
    <dgm:pt modelId="{84C61517-A83B-48A7-BEF9-B5D71248D6D8}" type="sibTrans" cxnId="{EBAC471F-389A-43C2-9A8A-154FF7E16E38}">
      <dgm:prSet/>
      <dgm:spPr/>
      <dgm:t>
        <a:bodyPr/>
        <a:lstStyle/>
        <a:p>
          <a:endParaRPr lang="ru-RU" b="1"/>
        </a:p>
      </dgm:t>
    </dgm:pt>
    <dgm:pt modelId="{4F52C35C-2386-4D95-A6FD-D1473CC36C12}">
      <dgm:prSet custT="1"/>
      <dgm:spPr/>
      <dgm:t>
        <a:bodyPr/>
        <a:lstStyle/>
        <a:p>
          <a:r>
            <a:rPr lang="ru-RU" sz="2400" b="1" dirty="0" smtClean="0"/>
            <a:t>840,7 </a:t>
          </a:r>
          <a:r>
            <a:rPr lang="ru-RU" sz="2400" b="1" dirty="0" err="1" smtClean="0"/>
            <a:t>тыс.руб</a:t>
          </a:r>
          <a:r>
            <a:rPr lang="ru-RU" sz="2400" b="1" dirty="0" smtClean="0"/>
            <a:t> </a:t>
          </a:r>
          <a:endParaRPr lang="ru-RU" sz="2400" b="1" dirty="0"/>
        </a:p>
      </dgm:t>
    </dgm:pt>
    <dgm:pt modelId="{8C0C4E8E-81EA-4B52-81B3-46FA05416B5B}" type="parTrans" cxnId="{BE3F5318-574F-4FA5-982A-00FB882C43EC}">
      <dgm:prSet/>
      <dgm:spPr/>
      <dgm:t>
        <a:bodyPr/>
        <a:lstStyle/>
        <a:p>
          <a:endParaRPr lang="ru-RU" b="1"/>
        </a:p>
      </dgm:t>
    </dgm:pt>
    <dgm:pt modelId="{27A1C02F-2DA0-4E0B-BA3D-B813B22D9EAE}" type="sibTrans" cxnId="{BE3F5318-574F-4FA5-982A-00FB882C43EC}">
      <dgm:prSet/>
      <dgm:spPr/>
      <dgm:t>
        <a:bodyPr/>
        <a:lstStyle/>
        <a:p>
          <a:endParaRPr lang="ru-RU" b="1"/>
        </a:p>
      </dgm:t>
    </dgm:pt>
    <dgm:pt modelId="{526A43E5-D876-4672-861B-3C93CC2C99B4}">
      <dgm:prSet custT="1"/>
      <dgm:spPr/>
      <dgm:t>
        <a:bodyPr/>
        <a:lstStyle/>
        <a:p>
          <a:r>
            <a:rPr lang="ru-RU" sz="1400" b="1" dirty="0" smtClean="0"/>
            <a:t>предоставлено в виде МБТ в бюджеты сельских поселений на организацию электро-, тепло-, газо- и водоснабжения населения</a:t>
          </a:r>
          <a:endParaRPr lang="ru-RU" sz="1400" b="1" dirty="0"/>
        </a:p>
      </dgm:t>
    </dgm:pt>
    <dgm:pt modelId="{CA9E7C40-AC9A-42FD-8F83-6A4C553CAD56}" type="parTrans" cxnId="{19A9AED9-CFE2-4DE9-9955-57E004F6F4AF}">
      <dgm:prSet/>
      <dgm:spPr/>
      <dgm:t>
        <a:bodyPr/>
        <a:lstStyle/>
        <a:p>
          <a:endParaRPr lang="ru-RU" b="1"/>
        </a:p>
      </dgm:t>
    </dgm:pt>
    <dgm:pt modelId="{338F0EF0-BBB9-4D98-99D0-74F71668F281}" type="sibTrans" cxnId="{19A9AED9-CFE2-4DE9-9955-57E004F6F4AF}">
      <dgm:prSet/>
      <dgm:spPr/>
      <dgm:t>
        <a:bodyPr/>
        <a:lstStyle/>
        <a:p>
          <a:endParaRPr lang="ru-RU" b="1"/>
        </a:p>
      </dgm:t>
    </dgm:pt>
    <dgm:pt modelId="{5FB1B8CA-A455-4F69-9266-FE852292A596}">
      <dgm:prSet custT="1"/>
      <dgm:spPr/>
      <dgm:t>
        <a:bodyPr/>
        <a:lstStyle/>
        <a:p>
          <a:r>
            <a:rPr lang="ru-RU" sz="2400" b="1" dirty="0" smtClean="0"/>
            <a:t>2 468,7 </a:t>
          </a:r>
          <a:r>
            <a:rPr lang="ru-RU" sz="2400" b="1" dirty="0" err="1" smtClean="0"/>
            <a:t>тыс.руб</a:t>
          </a:r>
          <a:endParaRPr lang="ru-RU" sz="2400" b="1" dirty="0"/>
        </a:p>
      </dgm:t>
    </dgm:pt>
    <dgm:pt modelId="{C8FB7C3D-EC4F-4F8A-B798-9110AF3978BB}" type="parTrans" cxnId="{9ECA333C-D8EE-4344-87F7-CAFAD62601EE}">
      <dgm:prSet/>
      <dgm:spPr/>
      <dgm:t>
        <a:bodyPr/>
        <a:lstStyle/>
        <a:p>
          <a:endParaRPr lang="ru-RU" b="1"/>
        </a:p>
      </dgm:t>
    </dgm:pt>
    <dgm:pt modelId="{A80B984B-9251-4550-89CD-C6E10C4C7B66}" type="sibTrans" cxnId="{9ECA333C-D8EE-4344-87F7-CAFAD62601EE}">
      <dgm:prSet/>
      <dgm:spPr/>
      <dgm:t>
        <a:bodyPr/>
        <a:lstStyle/>
        <a:p>
          <a:endParaRPr lang="ru-RU" b="1"/>
        </a:p>
      </dgm:t>
    </dgm:pt>
    <dgm:pt modelId="{D883F539-C753-45F9-839F-9FC44466D8DA}">
      <dgm:prSet custT="1"/>
      <dgm:spPr/>
      <dgm:t>
        <a:bodyPr/>
        <a:lstStyle/>
        <a:p>
          <a:r>
            <a:rPr lang="ru-RU" sz="1400" b="1" dirty="0" smtClean="0"/>
            <a:t>предоставление субсидий</a:t>
          </a:r>
          <a:endParaRPr lang="ru-RU" sz="1400" b="1" dirty="0"/>
        </a:p>
      </dgm:t>
    </dgm:pt>
    <dgm:pt modelId="{81E7226F-34C5-47BC-982A-0840C9B972C8}" type="parTrans" cxnId="{85F53B8D-03BA-45F3-A7B9-A9C0DD04BAF8}">
      <dgm:prSet/>
      <dgm:spPr/>
      <dgm:t>
        <a:bodyPr/>
        <a:lstStyle/>
        <a:p>
          <a:endParaRPr lang="ru-RU" b="1"/>
        </a:p>
      </dgm:t>
    </dgm:pt>
    <dgm:pt modelId="{7159D6FB-67E3-4B57-9FC5-E9C9B7A52AB2}" type="sibTrans" cxnId="{85F53B8D-03BA-45F3-A7B9-A9C0DD04BAF8}">
      <dgm:prSet/>
      <dgm:spPr/>
      <dgm:t>
        <a:bodyPr/>
        <a:lstStyle/>
        <a:p>
          <a:endParaRPr lang="ru-RU" b="1"/>
        </a:p>
      </dgm:t>
    </dgm:pt>
    <dgm:pt modelId="{45D9BE62-19B2-408B-A129-454E743BDEA8}">
      <dgm:prSet custT="1"/>
      <dgm:spPr/>
      <dgm:t>
        <a:bodyPr/>
        <a:lstStyle/>
        <a:p>
          <a:r>
            <a:rPr lang="ru-RU" sz="2400" b="1" dirty="0" smtClean="0"/>
            <a:t>1 078,1 </a:t>
          </a:r>
          <a:r>
            <a:rPr lang="ru-RU" sz="2400" b="1" dirty="0" err="1" smtClean="0"/>
            <a:t>тыс.руб</a:t>
          </a:r>
          <a:r>
            <a:rPr lang="ru-RU" sz="2400" b="1" dirty="0" smtClean="0"/>
            <a:t> </a:t>
          </a:r>
          <a:endParaRPr lang="ru-RU" sz="2400" b="1" dirty="0"/>
        </a:p>
      </dgm:t>
    </dgm:pt>
    <dgm:pt modelId="{9D22717A-BD42-476A-AE13-18274B505E70}" type="parTrans" cxnId="{0C96F0A1-F621-4582-8548-7407A3CF33CA}">
      <dgm:prSet/>
      <dgm:spPr/>
      <dgm:t>
        <a:bodyPr/>
        <a:lstStyle/>
        <a:p>
          <a:endParaRPr lang="ru-RU" b="1"/>
        </a:p>
      </dgm:t>
    </dgm:pt>
    <dgm:pt modelId="{4B145721-B6BE-4E90-A77C-88E95FA53C82}" type="sibTrans" cxnId="{0C96F0A1-F621-4582-8548-7407A3CF33CA}">
      <dgm:prSet/>
      <dgm:spPr/>
      <dgm:t>
        <a:bodyPr/>
        <a:lstStyle/>
        <a:p>
          <a:endParaRPr lang="ru-RU" b="1"/>
        </a:p>
      </dgm:t>
    </dgm:pt>
    <dgm:pt modelId="{0F4F4A6B-D2F9-4B48-953D-A7FCE99F04DD}">
      <dgm:prSet custT="1"/>
      <dgm:spPr/>
      <dgm:t>
        <a:bodyPr/>
        <a:lstStyle/>
        <a:p>
          <a:r>
            <a:rPr lang="ru-RU" sz="1400" b="1" dirty="0" smtClean="0"/>
            <a:t>капитальный ремонт водозаборной скважины в д. Гриневичи</a:t>
          </a:r>
          <a:endParaRPr lang="ru-RU" sz="1400" b="1" dirty="0"/>
        </a:p>
      </dgm:t>
    </dgm:pt>
    <dgm:pt modelId="{2EC0D990-CC52-4FBD-81BA-321646DC3404}" type="parTrans" cxnId="{B4C69E86-0C4E-4F4A-95EE-5DB7B20FCF70}">
      <dgm:prSet/>
      <dgm:spPr/>
      <dgm:t>
        <a:bodyPr/>
        <a:lstStyle/>
        <a:p>
          <a:endParaRPr lang="ru-RU" b="1"/>
        </a:p>
      </dgm:t>
    </dgm:pt>
    <dgm:pt modelId="{29D3B5F7-D5F7-40DB-8A2D-1FC21C90E23B}" type="sibTrans" cxnId="{B4C69E86-0C4E-4F4A-95EE-5DB7B20FCF70}">
      <dgm:prSet/>
      <dgm:spPr/>
      <dgm:t>
        <a:bodyPr/>
        <a:lstStyle/>
        <a:p>
          <a:endParaRPr lang="ru-RU" b="1"/>
        </a:p>
      </dgm:t>
    </dgm:pt>
    <dgm:pt modelId="{271A1AA9-AD3E-44FC-B0F7-CA21F10FAE46}" type="pres">
      <dgm:prSet presAssocID="{47345CD3-1497-4978-9B0A-560FBD8197A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2009C5-83C5-4025-ACF7-AD60C7A513D9}" type="pres">
      <dgm:prSet presAssocID="{C36E33A7-D24B-41BB-BC23-139178FCF3D8}" presName="linNode" presStyleCnt="0"/>
      <dgm:spPr/>
    </dgm:pt>
    <dgm:pt modelId="{452F1ABC-C8D5-4834-9172-18148D5E1162}" type="pres">
      <dgm:prSet presAssocID="{C36E33A7-D24B-41BB-BC23-139178FCF3D8}" presName="parentText" presStyleLbl="node1" presStyleIdx="0" presStyleCnt="9" custScaleX="7947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6449B2-EF02-4285-B4D1-5F50CA0C6AF1}" type="pres">
      <dgm:prSet presAssocID="{C36E33A7-D24B-41BB-BC23-139178FCF3D8}" presName="descendantText" presStyleLbl="alignAccFollowNode1" presStyleIdx="0" presStyleCnt="9" custScaleX="95511" custLinFactNeighborX="744" custLinFactNeighborY="-53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5647B0-8646-417E-A475-FD01E430EAF4}" type="pres">
      <dgm:prSet presAssocID="{DBD6E38B-6422-4869-974D-FC04A756884D}" presName="sp" presStyleCnt="0"/>
      <dgm:spPr/>
    </dgm:pt>
    <dgm:pt modelId="{0DEEA963-6375-492A-81D1-F04DD9BBA2F3}" type="pres">
      <dgm:prSet presAssocID="{8373905A-7D76-4DC5-AE2A-2334C43AEDF0}" presName="linNode" presStyleCnt="0"/>
      <dgm:spPr/>
    </dgm:pt>
    <dgm:pt modelId="{15558D30-43DC-4D68-AD83-0FE2601819F9}" type="pres">
      <dgm:prSet presAssocID="{8373905A-7D76-4DC5-AE2A-2334C43AEDF0}" presName="parentText" presStyleLbl="node1" presStyleIdx="1" presStyleCnt="9" custScaleX="79471" custLinFactNeighborY="482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3A9319-CB56-4520-8BF0-277D2AA0F6A7}" type="pres">
      <dgm:prSet presAssocID="{8373905A-7D76-4DC5-AE2A-2334C43AEDF0}" presName="descendantText" presStyleLbl="alignAccFollowNode1" presStyleIdx="1" presStyleCnt="9" custScaleX="1097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76309A-B518-40BD-A2E1-88C83C0FF369}" type="pres">
      <dgm:prSet presAssocID="{8B10A648-70C0-41ED-8C55-99DA2DDA16E3}" presName="sp" presStyleCnt="0"/>
      <dgm:spPr/>
    </dgm:pt>
    <dgm:pt modelId="{1E58DBF0-5418-4031-8D48-6351A7E0156B}" type="pres">
      <dgm:prSet presAssocID="{76C3ADC5-944F-4E16-8651-6B5ABEE45E13}" presName="linNode" presStyleCnt="0"/>
      <dgm:spPr/>
    </dgm:pt>
    <dgm:pt modelId="{6B2864A8-1A74-415C-A325-57F38E429D38}" type="pres">
      <dgm:prSet presAssocID="{76C3ADC5-944F-4E16-8651-6B5ABEE45E13}" presName="parentText" presStyleLbl="node1" presStyleIdx="2" presStyleCnt="9" custScaleX="8095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82ADD4-FBBC-4B09-BD46-50DD655747C0}" type="pres">
      <dgm:prSet presAssocID="{76C3ADC5-944F-4E16-8651-6B5ABEE45E13}" presName="descendantText" presStyleLbl="alignAccFollowNode1" presStyleIdx="2" presStyleCnt="9" custScaleX="1108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CF8EE0-D9C0-4FD7-9186-E837C970024D}" type="pres">
      <dgm:prSet presAssocID="{0FF45E15-572F-42EA-ADEE-9EC5769D9A78}" presName="sp" presStyleCnt="0"/>
      <dgm:spPr/>
    </dgm:pt>
    <dgm:pt modelId="{6F63933B-166D-4064-BBAD-66D0C41B7F8F}" type="pres">
      <dgm:prSet presAssocID="{FE1CCEA4-B561-4BAB-AB58-7C86AEEE1D43}" presName="linNode" presStyleCnt="0"/>
      <dgm:spPr/>
    </dgm:pt>
    <dgm:pt modelId="{9E333AE4-CA35-48E8-A424-784F9FFDE54E}" type="pres">
      <dgm:prSet presAssocID="{FE1CCEA4-B561-4BAB-AB58-7C86AEEE1D43}" presName="parentText" presStyleLbl="node1" presStyleIdx="3" presStyleCnt="9" custScaleX="8571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2EDD0B-D86C-4B1D-90D5-4DA6D61AC89E}" type="pres">
      <dgm:prSet presAssocID="{FE1CCEA4-B561-4BAB-AB58-7C86AEEE1D43}" presName="descendantText" presStyleLbl="alignAccFollowNode1" presStyleIdx="3" presStyleCnt="9" custScaleX="1172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15A86C-AF75-4ADC-B7F4-D9788670898A}" type="pres">
      <dgm:prSet presAssocID="{B64CACBF-EFAC-44E5-8248-4B4923BD9C53}" presName="sp" presStyleCnt="0"/>
      <dgm:spPr/>
    </dgm:pt>
    <dgm:pt modelId="{07830758-522E-48A6-B61A-061C2D23886E}" type="pres">
      <dgm:prSet presAssocID="{FCBD3DC4-7175-4E1F-83FF-6276899FA77F}" presName="linNode" presStyleCnt="0"/>
      <dgm:spPr/>
    </dgm:pt>
    <dgm:pt modelId="{0D58619A-D728-48EC-886B-BC7A906213F1}" type="pres">
      <dgm:prSet presAssocID="{FCBD3DC4-7175-4E1F-83FF-6276899FA77F}" presName="parentText" presStyleLbl="node1" presStyleIdx="4" presStyleCnt="9" custScaleX="8095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7B9CAE-91BC-4748-9799-EC0B15B5B558}" type="pres">
      <dgm:prSet presAssocID="{FCBD3DC4-7175-4E1F-83FF-6276899FA77F}" presName="descendantText" presStyleLbl="alignAccFollowNode1" presStyleIdx="4" presStyleCnt="9" custScaleX="1107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BDBC92-D038-4653-AFE0-411A72E151B4}" type="pres">
      <dgm:prSet presAssocID="{E4429C05-3364-4CD8-8668-33F6CDE2FA68}" presName="sp" presStyleCnt="0"/>
      <dgm:spPr/>
    </dgm:pt>
    <dgm:pt modelId="{DA0E20C1-8AA1-4FC2-9090-7812E1BD49DD}" type="pres">
      <dgm:prSet presAssocID="{F0C3F6F5-51A2-4D77-BDB4-F90A1FE56553}" presName="linNode" presStyleCnt="0"/>
      <dgm:spPr/>
    </dgm:pt>
    <dgm:pt modelId="{256855B5-CF16-41AA-9110-D43DB86AD17D}" type="pres">
      <dgm:prSet presAssocID="{F0C3F6F5-51A2-4D77-BDB4-F90A1FE56553}" presName="parentText" presStyleLbl="node1" presStyleIdx="5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29A894-D15E-4BA5-AE21-8D7DA2ECEB03}" type="pres">
      <dgm:prSet presAssocID="{F0C3F6F5-51A2-4D77-BDB4-F90A1FE56553}" presName="descendantText" presStyleLbl="alignAccFollowNode1" presStyleIdx="5" presStyleCnt="9" custScaleX="1407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C23949-DCE9-430A-82C7-C070766EDC6A}" type="pres">
      <dgm:prSet presAssocID="{0298C011-67A3-4A8F-9AB4-FB2E72766CA1}" presName="sp" presStyleCnt="0"/>
      <dgm:spPr/>
    </dgm:pt>
    <dgm:pt modelId="{79C1FE5A-AED5-49F4-B9F4-E7B6902F3981}" type="pres">
      <dgm:prSet presAssocID="{4F52C35C-2386-4D95-A6FD-D1473CC36C12}" presName="linNode" presStyleCnt="0"/>
      <dgm:spPr/>
    </dgm:pt>
    <dgm:pt modelId="{C79FEA71-5B91-4CDE-8653-C605B3E04CE1}" type="pres">
      <dgm:prSet presAssocID="{4F52C35C-2386-4D95-A6FD-D1473CC36C12}" presName="parentText" presStyleLbl="node1" presStyleIdx="6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70DC67-2CF6-4281-989F-6D258951CC85}" type="pres">
      <dgm:prSet presAssocID="{4F52C35C-2386-4D95-A6FD-D1473CC36C12}" presName="descendantText" presStyleLbl="alignAccFollowNode1" presStyleIdx="6" presStyleCnt="9" custScaleX="1367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899431-1D54-4A18-BB37-E17B81F8427F}" type="pres">
      <dgm:prSet presAssocID="{27A1C02F-2DA0-4E0B-BA3D-B813B22D9EAE}" presName="sp" presStyleCnt="0"/>
      <dgm:spPr/>
    </dgm:pt>
    <dgm:pt modelId="{AF10FC1F-76E3-479E-8B46-1A74A1C59A43}" type="pres">
      <dgm:prSet presAssocID="{5FB1B8CA-A455-4F69-9266-FE852292A596}" presName="linNode" presStyleCnt="0"/>
      <dgm:spPr/>
    </dgm:pt>
    <dgm:pt modelId="{D5D36EAC-42A8-4060-9BE0-F0D2B0AFF836}" type="pres">
      <dgm:prSet presAssocID="{5FB1B8CA-A455-4F69-9266-FE852292A596}" presName="parentText" presStyleLbl="node1" presStyleIdx="7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23EF21-1610-48F7-AB2E-152424D87F5F}" type="pres">
      <dgm:prSet presAssocID="{5FB1B8CA-A455-4F69-9266-FE852292A596}" presName="descendantText" presStyleLbl="alignAccFollowNode1" presStyleIdx="7" presStyleCnt="9" custScaleX="1367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766BDF-8F78-4568-96F1-EFBE25006A0E}" type="pres">
      <dgm:prSet presAssocID="{A80B984B-9251-4550-89CD-C6E10C4C7B66}" presName="sp" presStyleCnt="0"/>
      <dgm:spPr/>
    </dgm:pt>
    <dgm:pt modelId="{292E3DEA-1AFE-419F-B3F4-7E10881F41A2}" type="pres">
      <dgm:prSet presAssocID="{45D9BE62-19B2-408B-A129-454E743BDEA8}" presName="linNode" presStyleCnt="0"/>
      <dgm:spPr/>
    </dgm:pt>
    <dgm:pt modelId="{2E4D90BE-FA0A-4F05-96E9-1768658981EB}" type="pres">
      <dgm:prSet presAssocID="{45D9BE62-19B2-408B-A129-454E743BDEA8}" presName="parentText" presStyleLbl="node1" presStyleIdx="8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B50803-90A3-4F8A-A5A3-9C31DEBB3FC4}" type="pres">
      <dgm:prSet presAssocID="{45D9BE62-19B2-408B-A129-454E743BDEA8}" presName="descendantText" presStyleLbl="alignAccFollowNode1" presStyleIdx="8" presStyleCnt="9" custScaleX="1367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7947F7-4621-4963-AF74-CDFCE9E1F672}" srcId="{C36E33A7-D24B-41BB-BC23-139178FCF3D8}" destId="{D20240A8-663C-4465-A7CC-6DDF659F18F3}" srcOrd="0" destOrd="0" parTransId="{FFD63079-CEB2-4802-AD33-D15A00A16493}" sibTransId="{8675C30A-744B-4400-ACF3-6EB85D9BA483}"/>
    <dgm:cxn modelId="{E0C1A6D3-6637-4940-B394-9AA1F0356D87}" type="presOf" srcId="{4F52C35C-2386-4D95-A6FD-D1473CC36C12}" destId="{C79FEA71-5B91-4CDE-8653-C605B3E04CE1}" srcOrd="0" destOrd="0" presId="urn:microsoft.com/office/officeart/2005/8/layout/vList5"/>
    <dgm:cxn modelId="{2ABA0D22-D6FE-428D-AF2D-97E94191033C}" type="presOf" srcId="{47345CD3-1497-4978-9B0A-560FBD8197AE}" destId="{271A1AA9-AD3E-44FC-B0F7-CA21F10FAE46}" srcOrd="0" destOrd="0" presId="urn:microsoft.com/office/officeart/2005/8/layout/vList5"/>
    <dgm:cxn modelId="{494607F7-F40D-4C84-BF8F-02795DB40E44}" type="presOf" srcId="{C36E33A7-D24B-41BB-BC23-139178FCF3D8}" destId="{452F1ABC-C8D5-4834-9172-18148D5E1162}" srcOrd="0" destOrd="0" presId="urn:microsoft.com/office/officeart/2005/8/layout/vList5"/>
    <dgm:cxn modelId="{6AA2755B-5BF9-4769-8264-A0E835B18386}" type="presOf" srcId="{A09CF81F-642A-4651-84E2-5BB3BC08F147}" destId="{0429A894-D15E-4BA5-AE21-8D7DA2ECEB03}" srcOrd="0" destOrd="0" presId="urn:microsoft.com/office/officeart/2005/8/layout/vList5"/>
    <dgm:cxn modelId="{95EE20AB-1801-426A-9CD2-8A838AD4A583}" srcId="{8373905A-7D76-4DC5-AE2A-2334C43AEDF0}" destId="{81E6B226-0AED-4EB4-A3E7-4C44716A39E4}" srcOrd="0" destOrd="0" parTransId="{5AA2712D-0033-45C3-A291-E66AF47778FE}" sibTransId="{C1E5A676-6B47-461E-9090-4D8E38C99754}"/>
    <dgm:cxn modelId="{E182D5C3-AECD-4D34-9EDC-57ADA07A66F9}" type="presOf" srcId="{F0C3F6F5-51A2-4D77-BDB4-F90A1FE56553}" destId="{256855B5-CF16-41AA-9110-D43DB86AD17D}" srcOrd="0" destOrd="0" presId="urn:microsoft.com/office/officeart/2005/8/layout/vList5"/>
    <dgm:cxn modelId="{85F53B8D-03BA-45F3-A7B9-A9C0DD04BAF8}" srcId="{5FB1B8CA-A455-4F69-9266-FE852292A596}" destId="{D883F539-C753-45F9-839F-9FC44466D8DA}" srcOrd="0" destOrd="0" parTransId="{81E7226F-34C5-47BC-982A-0840C9B972C8}" sibTransId="{7159D6FB-67E3-4B57-9FC5-E9C9B7A52AB2}"/>
    <dgm:cxn modelId="{3E9B5647-624D-4314-AA87-BD2A4C42AD55}" type="presOf" srcId="{81E6B226-0AED-4EB4-A3E7-4C44716A39E4}" destId="{963A9319-CB56-4520-8BF0-277D2AA0F6A7}" srcOrd="0" destOrd="0" presId="urn:microsoft.com/office/officeart/2005/8/layout/vList5"/>
    <dgm:cxn modelId="{31B388BB-3A56-4356-9387-2BE8B9B2EB77}" type="presOf" srcId="{AAB8267D-F4B2-4061-B7A6-3E925AEF12FE}" destId="{FC7B9CAE-91BC-4748-9799-EC0B15B5B558}" srcOrd="0" destOrd="0" presId="urn:microsoft.com/office/officeart/2005/8/layout/vList5"/>
    <dgm:cxn modelId="{A47E49D5-C4FF-4A8A-8F19-B3F5AA4994A8}" type="presOf" srcId="{D883F539-C753-45F9-839F-9FC44466D8DA}" destId="{D923EF21-1610-48F7-AB2E-152424D87F5F}" srcOrd="0" destOrd="0" presId="urn:microsoft.com/office/officeart/2005/8/layout/vList5"/>
    <dgm:cxn modelId="{C3048505-8E11-49CD-A1EB-05DB113C6D38}" type="presOf" srcId="{526A43E5-D876-4672-861B-3C93CC2C99B4}" destId="{5370DC67-2CF6-4281-989F-6D258951CC85}" srcOrd="0" destOrd="0" presId="urn:microsoft.com/office/officeart/2005/8/layout/vList5"/>
    <dgm:cxn modelId="{EBAC471F-389A-43C2-9A8A-154FF7E16E38}" srcId="{F0C3F6F5-51A2-4D77-BDB4-F90A1FE56553}" destId="{A09CF81F-642A-4651-84E2-5BB3BC08F147}" srcOrd="0" destOrd="0" parTransId="{554ED265-FF1F-493F-86ED-2AA7FF4C3E8E}" sibTransId="{84C61517-A83B-48A7-BEF9-B5D71248D6D8}"/>
    <dgm:cxn modelId="{7C454EF2-2CE3-49D6-9FBA-38EA31A464F8}" type="presOf" srcId="{8373905A-7D76-4DC5-AE2A-2334C43AEDF0}" destId="{15558D30-43DC-4D68-AD83-0FE2601819F9}" srcOrd="0" destOrd="0" presId="urn:microsoft.com/office/officeart/2005/8/layout/vList5"/>
    <dgm:cxn modelId="{1DDF4281-E4FD-457F-80F8-70E9F980ADCE}" srcId="{47345CD3-1497-4978-9B0A-560FBD8197AE}" destId="{FE1CCEA4-B561-4BAB-AB58-7C86AEEE1D43}" srcOrd="3" destOrd="0" parTransId="{53CBA112-5AE9-4229-A03B-A5A0A6B1B84C}" sibTransId="{B64CACBF-EFAC-44E5-8248-4B4923BD9C53}"/>
    <dgm:cxn modelId="{9501F3F5-1D59-48F7-8B6E-AA849B9D1578}" srcId="{47345CD3-1497-4978-9B0A-560FBD8197AE}" destId="{76C3ADC5-944F-4E16-8651-6B5ABEE45E13}" srcOrd="2" destOrd="0" parTransId="{3E2F5503-BEB1-458A-9F7B-3BC4787ADF6E}" sibTransId="{0FF45E15-572F-42EA-ADEE-9EC5769D9A78}"/>
    <dgm:cxn modelId="{63127071-E23A-4391-8E70-3B4C13CEF0A5}" srcId="{FE1CCEA4-B561-4BAB-AB58-7C86AEEE1D43}" destId="{3046AB60-1AE3-4DAE-A0A8-0E66BB3FCCDD}" srcOrd="0" destOrd="0" parTransId="{E42DB4A4-EAEB-4C12-A056-6DB19F6D20DC}" sibTransId="{773E1AD1-C264-4F67-AE0B-2159723F0949}"/>
    <dgm:cxn modelId="{2B2B3C90-2006-4EFC-9166-AF6A41D13834}" type="presOf" srcId="{FCBD3DC4-7175-4E1F-83FF-6276899FA77F}" destId="{0D58619A-D728-48EC-886B-BC7A906213F1}" srcOrd="0" destOrd="0" presId="urn:microsoft.com/office/officeart/2005/8/layout/vList5"/>
    <dgm:cxn modelId="{448C375F-9DBF-4B1A-AF08-83007CE267BE}" srcId="{FCBD3DC4-7175-4E1F-83FF-6276899FA77F}" destId="{AAB8267D-F4B2-4061-B7A6-3E925AEF12FE}" srcOrd="0" destOrd="0" parTransId="{A70DB42E-A616-4717-9434-589B1A1E263C}" sibTransId="{1D55E438-B076-4E76-B44D-2CBA07B237D9}"/>
    <dgm:cxn modelId="{B4C69E86-0C4E-4F4A-95EE-5DB7B20FCF70}" srcId="{45D9BE62-19B2-408B-A129-454E743BDEA8}" destId="{0F4F4A6B-D2F9-4B48-953D-A7FCE99F04DD}" srcOrd="0" destOrd="0" parTransId="{2EC0D990-CC52-4FBD-81BA-321646DC3404}" sibTransId="{29D3B5F7-D5F7-40DB-8A2D-1FC21C90E23B}"/>
    <dgm:cxn modelId="{86B16AC1-9F82-4391-A078-9561AE45CB42}" type="presOf" srcId="{3046AB60-1AE3-4DAE-A0A8-0E66BB3FCCDD}" destId="{5B2EDD0B-D86C-4B1D-90D5-4DA6D61AC89E}" srcOrd="0" destOrd="0" presId="urn:microsoft.com/office/officeart/2005/8/layout/vList5"/>
    <dgm:cxn modelId="{EE4C2D08-C64F-47D6-9B8B-E2C5FD33FC65}" type="presOf" srcId="{0F4F4A6B-D2F9-4B48-953D-A7FCE99F04DD}" destId="{0AB50803-90A3-4F8A-A5A3-9C31DEBB3FC4}" srcOrd="0" destOrd="0" presId="urn:microsoft.com/office/officeart/2005/8/layout/vList5"/>
    <dgm:cxn modelId="{0C96F0A1-F621-4582-8548-7407A3CF33CA}" srcId="{47345CD3-1497-4978-9B0A-560FBD8197AE}" destId="{45D9BE62-19B2-408B-A129-454E743BDEA8}" srcOrd="8" destOrd="0" parTransId="{9D22717A-BD42-476A-AE13-18274B505E70}" sibTransId="{4B145721-B6BE-4E90-A77C-88E95FA53C82}"/>
    <dgm:cxn modelId="{F9C15B44-02EC-457F-ACAA-4E7C71441AD6}" type="presOf" srcId="{76C3ADC5-944F-4E16-8651-6B5ABEE45E13}" destId="{6B2864A8-1A74-415C-A325-57F38E429D38}" srcOrd="0" destOrd="0" presId="urn:microsoft.com/office/officeart/2005/8/layout/vList5"/>
    <dgm:cxn modelId="{BE3F5318-574F-4FA5-982A-00FB882C43EC}" srcId="{47345CD3-1497-4978-9B0A-560FBD8197AE}" destId="{4F52C35C-2386-4D95-A6FD-D1473CC36C12}" srcOrd="6" destOrd="0" parTransId="{8C0C4E8E-81EA-4B52-81B3-46FA05416B5B}" sibTransId="{27A1C02F-2DA0-4E0B-BA3D-B813B22D9EAE}"/>
    <dgm:cxn modelId="{B7E315BB-CE67-4F03-B1A1-4254573078E7}" srcId="{47345CD3-1497-4978-9B0A-560FBD8197AE}" destId="{8373905A-7D76-4DC5-AE2A-2334C43AEDF0}" srcOrd="1" destOrd="0" parTransId="{0BEBE1E6-671F-488E-802B-092767EF5114}" sibTransId="{8B10A648-70C0-41ED-8C55-99DA2DDA16E3}"/>
    <dgm:cxn modelId="{19671C23-30F0-4289-A948-D6EE8D75F80F}" type="presOf" srcId="{D20240A8-663C-4465-A7CC-6DDF659F18F3}" destId="{806449B2-EF02-4285-B4D1-5F50CA0C6AF1}" srcOrd="0" destOrd="0" presId="urn:microsoft.com/office/officeart/2005/8/layout/vList5"/>
    <dgm:cxn modelId="{377B32B1-EAF8-4140-939A-183033E22AF9}" srcId="{47345CD3-1497-4978-9B0A-560FBD8197AE}" destId="{FCBD3DC4-7175-4E1F-83FF-6276899FA77F}" srcOrd="4" destOrd="0" parTransId="{B5D43000-7304-4043-99DA-530A59DC8607}" sibTransId="{E4429C05-3364-4CD8-8668-33F6CDE2FA68}"/>
    <dgm:cxn modelId="{9ECA333C-D8EE-4344-87F7-CAFAD62601EE}" srcId="{47345CD3-1497-4978-9B0A-560FBD8197AE}" destId="{5FB1B8CA-A455-4F69-9266-FE852292A596}" srcOrd="7" destOrd="0" parTransId="{C8FB7C3D-EC4F-4F8A-B798-9110AF3978BB}" sibTransId="{A80B984B-9251-4550-89CD-C6E10C4C7B66}"/>
    <dgm:cxn modelId="{19A9AED9-CFE2-4DE9-9955-57E004F6F4AF}" srcId="{4F52C35C-2386-4D95-A6FD-D1473CC36C12}" destId="{526A43E5-D876-4672-861B-3C93CC2C99B4}" srcOrd="0" destOrd="0" parTransId="{CA9E7C40-AC9A-42FD-8F83-6A4C553CAD56}" sibTransId="{338F0EF0-BBB9-4D98-99D0-74F71668F281}"/>
    <dgm:cxn modelId="{9F4E34DC-E36D-4121-A2E1-F9B33EBFC48F}" type="presOf" srcId="{5FB1B8CA-A455-4F69-9266-FE852292A596}" destId="{D5D36EAC-42A8-4060-9BE0-F0D2B0AFF836}" srcOrd="0" destOrd="0" presId="urn:microsoft.com/office/officeart/2005/8/layout/vList5"/>
    <dgm:cxn modelId="{08E2E487-838F-461B-BD0A-436A581F8EF2}" srcId="{47345CD3-1497-4978-9B0A-560FBD8197AE}" destId="{F0C3F6F5-51A2-4D77-BDB4-F90A1FE56553}" srcOrd="5" destOrd="0" parTransId="{BF5FA624-96A9-4BBB-9F76-5CD5FEA31D81}" sibTransId="{0298C011-67A3-4A8F-9AB4-FB2E72766CA1}"/>
    <dgm:cxn modelId="{BBFB6BD8-B37C-4414-8713-759C514A2E9B}" type="presOf" srcId="{3CBE69F7-2989-458D-9788-F6C9A39C830E}" destId="{3482ADD4-FBBC-4B09-BD46-50DD655747C0}" srcOrd="0" destOrd="0" presId="urn:microsoft.com/office/officeart/2005/8/layout/vList5"/>
    <dgm:cxn modelId="{8751F989-D2EE-431D-812C-633B95604377}" srcId="{47345CD3-1497-4978-9B0A-560FBD8197AE}" destId="{C36E33A7-D24B-41BB-BC23-139178FCF3D8}" srcOrd="0" destOrd="0" parTransId="{5F94B0BD-420F-43BA-A98E-6298BA661935}" sibTransId="{DBD6E38B-6422-4869-974D-FC04A756884D}"/>
    <dgm:cxn modelId="{059D082C-7F66-4AD8-B48B-CBD0FEE79930}" srcId="{76C3ADC5-944F-4E16-8651-6B5ABEE45E13}" destId="{3CBE69F7-2989-458D-9788-F6C9A39C830E}" srcOrd="0" destOrd="0" parTransId="{C38483D9-A9FE-4FBD-9CED-8EADB9D5F97B}" sibTransId="{7F70271A-4735-4AF8-8C91-FD1E9A8E4FB8}"/>
    <dgm:cxn modelId="{023215AB-0777-425D-9C5D-BA9F7D834B1F}" type="presOf" srcId="{FE1CCEA4-B561-4BAB-AB58-7C86AEEE1D43}" destId="{9E333AE4-CA35-48E8-A424-784F9FFDE54E}" srcOrd="0" destOrd="0" presId="urn:microsoft.com/office/officeart/2005/8/layout/vList5"/>
    <dgm:cxn modelId="{88EC6CD4-01D5-4096-917A-8CBF74424EBE}" type="presOf" srcId="{45D9BE62-19B2-408B-A129-454E743BDEA8}" destId="{2E4D90BE-FA0A-4F05-96E9-1768658981EB}" srcOrd="0" destOrd="0" presId="urn:microsoft.com/office/officeart/2005/8/layout/vList5"/>
    <dgm:cxn modelId="{418CAC66-B93D-49D4-B79E-3002FFE0D03B}" type="presParOf" srcId="{271A1AA9-AD3E-44FC-B0F7-CA21F10FAE46}" destId="{202009C5-83C5-4025-ACF7-AD60C7A513D9}" srcOrd="0" destOrd="0" presId="urn:microsoft.com/office/officeart/2005/8/layout/vList5"/>
    <dgm:cxn modelId="{4C4F1308-5BEC-47A9-89BE-AB3B7E0B3315}" type="presParOf" srcId="{202009C5-83C5-4025-ACF7-AD60C7A513D9}" destId="{452F1ABC-C8D5-4834-9172-18148D5E1162}" srcOrd="0" destOrd="0" presId="urn:microsoft.com/office/officeart/2005/8/layout/vList5"/>
    <dgm:cxn modelId="{3A44CDF6-71FC-43D1-A657-2148F913B885}" type="presParOf" srcId="{202009C5-83C5-4025-ACF7-AD60C7A513D9}" destId="{806449B2-EF02-4285-B4D1-5F50CA0C6AF1}" srcOrd="1" destOrd="0" presId="urn:microsoft.com/office/officeart/2005/8/layout/vList5"/>
    <dgm:cxn modelId="{C0BDDA46-A079-48A9-8BBF-403FE54C2A8B}" type="presParOf" srcId="{271A1AA9-AD3E-44FC-B0F7-CA21F10FAE46}" destId="{E45647B0-8646-417E-A475-FD01E430EAF4}" srcOrd="1" destOrd="0" presId="urn:microsoft.com/office/officeart/2005/8/layout/vList5"/>
    <dgm:cxn modelId="{A19F3987-2821-4BF0-84B0-61E71436C612}" type="presParOf" srcId="{271A1AA9-AD3E-44FC-B0F7-CA21F10FAE46}" destId="{0DEEA963-6375-492A-81D1-F04DD9BBA2F3}" srcOrd="2" destOrd="0" presId="urn:microsoft.com/office/officeart/2005/8/layout/vList5"/>
    <dgm:cxn modelId="{AB457196-7AD3-46DE-B205-D1F0BB234240}" type="presParOf" srcId="{0DEEA963-6375-492A-81D1-F04DD9BBA2F3}" destId="{15558D30-43DC-4D68-AD83-0FE2601819F9}" srcOrd="0" destOrd="0" presId="urn:microsoft.com/office/officeart/2005/8/layout/vList5"/>
    <dgm:cxn modelId="{81DD8176-8F32-4D9F-A4B4-00B7C57E7BE6}" type="presParOf" srcId="{0DEEA963-6375-492A-81D1-F04DD9BBA2F3}" destId="{963A9319-CB56-4520-8BF0-277D2AA0F6A7}" srcOrd="1" destOrd="0" presId="urn:microsoft.com/office/officeart/2005/8/layout/vList5"/>
    <dgm:cxn modelId="{83A047E8-68F3-4169-9E42-5F10858D8E4A}" type="presParOf" srcId="{271A1AA9-AD3E-44FC-B0F7-CA21F10FAE46}" destId="{1676309A-B518-40BD-A2E1-88C83C0FF369}" srcOrd="3" destOrd="0" presId="urn:microsoft.com/office/officeart/2005/8/layout/vList5"/>
    <dgm:cxn modelId="{A4A87C06-EBEB-451F-A9C5-E36ED0B51548}" type="presParOf" srcId="{271A1AA9-AD3E-44FC-B0F7-CA21F10FAE46}" destId="{1E58DBF0-5418-4031-8D48-6351A7E0156B}" srcOrd="4" destOrd="0" presId="urn:microsoft.com/office/officeart/2005/8/layout/vList5"/>
    <dgm:cxn modelId="{48CE6B5E-B616-46ED-A4DE-C5AF1A4F528D}" type="presParOf" srcId="{1E58DBF0-5418-4031-8D48-6351A7E0156B}" destId="{6B2864A8-1A74-415C-A325-57F38E429D38}" srcOrd="0" destOrd="0" presId="urn:microsoft.com/office/officeart/2005/8/layout/vList5"/>
    <dgm:cxn modelId="{E7C4D5A9-66E9-4BBD-B261-E12C9B9626E8}" type="presParOf" srcId="{1E58DBF0-5418-4031-8D48-6351A7E0156B}" destId="{3482ADD4-FBBC-4B09-BD46-50DD655747C0}" srcOrd="1" destOrd="0" presId="urn:microsoft.com/office/officeart/2005/8/layout/vList5"/>
    <dgm:cxn modelId="{60B6C288-B268-4494-9000-74EA1124CE96}" type="presParOf" srcId="{271A1AA9-AD3E-44FC-B0F7-CA21F10FAE46}" destId="{43CF8EE0-D9C0-4FD7-9186-E837C970024D}" srcOrd="5" destOrd="0" presId="urn:microsoft.com/office/officeart/2005/8/layout/vList5"/>
    <dgm:cxn modelId="{BA54CF31-1BF7-4A16-A73A-7217FFC4CA86}" type="presParOf" srcId="{271A1AA9-AD3E-44FC-B0F7-CA21F10FAE46}" destId="{6F63933B-166D-4064-BBAD-66D0C41B7F8F}" srcOrd="6" destOrd="0" presId="urn:microsoft.com/office/officeart/2005/8/layout/vList5"/>
    <dgm:cxn modelId="{7DF378C4-DF98-4C39-A0BC-DEB921688EDC}" type="presParOf" srcId="{6F63933B-166D-4064-BBAD-66D0C41B7F8F}" destId="{9E333AE4-CA35-48E8-A424-784F9FFDE54E}" srcOrd="0" destOrd="0" presId="urn:microsoft.com/office/officeart/2005/8/layout/vList5"/>
    <dgm:cxn modelId="{04FD2F99-E0BE-44BD-A0DE-003593240B05}" type="presParOf" srcId="{6F63933B-166D-4064-BBAD-66D0C41B7F8F}" destId="{5B2EDD0B-D86C-4B1D-90D5-4DA6D61AC89E}" srcOrd="1" destOrd="0" presId="urn:microsoft.com/office/officeart/2005/8/layout/vList5"/>
    <dgm:cxn modelId="{0FA0A957-08CE-4874-A52C-936A303FA30C}" type="presParOf" srcId="{271A1AA9-AD3E-44FC-B0F7-CA21F10FAE46}" destId="{4B15A86C-AF75-4ADC-B7F4-D9788670898A}" srcOrd="7" destOrd="0" presId="urn:microsoft.com/office/officeart/2005/8/layout/vList5"/>
    <dgm:cxn modelId="{5B98E375-9105-4A92-BDAB-36A31F3BEA0A}" type="presParOf" srcId="{271A1AA9-AD3E-44FC-B0F7-CA21F10FAE46}" destId="{07830758-522E-48A6-B61A-061C2D23886E}" srcOrd="8" destOrd="0" presId="urn:microsoft.com/office/officeart/2005/8/layout/vList5"/>
    <dgm:cxn modelId="{062FE704-F5E5-4687-869D-572D64A9A98C}" type="presParOf" srcId="{07830758-522E-48A6-B61A-061C2D23886E}" destId="{0D58619A-D728-48EC-886B-BC7A906213F1}" srcOrd="0" destOrd="0" presId="urn:microsoft.com/office/officeart/2005/8/layout/vList5"/>
    <dgm:cxn modelId="{7913F31F-B734-4A48-B60A-4853A1ECA4AC}" type="presParOf" srcId="{07830758-522E-48A6-B61A-061C2D23886E}" destId="{FC7B9CAE-91BC-4748-9799-EC0B15B5B558}" srcOrd="1" destOrd="0" presId="urn:microsoft.com/office/officeart/2005/8/layout/vList5"/>
    <dgm:cxn modelId="{FDB5545B-5EAD-415C-9397-8425A2675972}" type="presParOf" srcId="{271A1AA9-AD3E-44FC-B0F7-CA21F10FAE46}" destId="{4EBDBC92-D038-4653-AFE0-411A72E151B4}" srcOrd="9" destOrd="0" presId="urn:microsoft.com/office/officeart/2005/8/layout/vList5"/>
    <dgm:cxn modelId="{EC0CE954-BB44-4D77-B1F6-2CA6DA92B6B6}" type="presParOf" srcId="{271A1AA9-AD3E-44FC-B0F7-CA21F10FAE46}" destId="{DA0E20C1-8AA1-4FC2-9090-7812E1BD49DD}" srcOrd="10" destOrd="0" presId="urn:microsoft.com/office/officeart/2005/8/layout/vList5"/>
    <dgm:cxn modelId="{89B7E866-5277-441A-8343-D63B0A41914A}" type="presParOf" srcId="{DA0E20C1-8AA1-4FC2-9090-7812E1BD49DD}" destId="{256855B5-CF16-41AA-9110-D43DB86AD17D}" srcOrd="0" destOrd="0" presId="urn:microsoft.com/office/officeart/2005/8/layout/vList5"/>
    <dgm:cxn modelId="{A167C734-F637-4489-871D-178E6E11BB77}" type="presParOf" srcId="{DA0E20C1-8AA1-4FC2-9090-7812E1BD49DD}" destId="{0429A894-D15E-4BA5-AE21-8D7DA2ECEB03}" srcOrd="1" destOrd="0" presId="urn:microsoft.com/office/officeart/2005/8/layout/vList5"/>
    <dgm:cxn modelId="{002EDBD9-305F-4742-B762-21C12DD0F909}" type="presParOf" srcId="{271A1AA9-AD3E-44FC-B0F7-CA21F10FAE46}" destId="{04C23949-DCE9-430A-82C7-C070766EDC6A}" srcOrd="11" destOrd="0" presId="urn:microsoft.com/office/officeart/2005/8/layout/vList5"/>
    <dgm:cxn modelId="{B88259DA-8326-4209-A92D-EFCC00801312}" type="presParOf" srcId="{271A1AA9-AD3E-44FC-B0F7-CA21F10FAE46}" destId="{79C1FE5A-AED5-49F4-B9F4-E7B6902F3981}" srcOrd="12" destOrd="0" presId="urn:microsoft.com/office/officeart/2005/8/layout/vList5"/>
    <dgm:cxn modelId="{C037DAAF-295E-4C9C-A7F0-6732C5300A89}" type="presParOf" srcId="{79C1FE5A-AED5-49F4-B9F4-E7B6902F3981}" destId="{C79FEA71-5B91-4CDE-8653-C605B3E04CE1}" srcOrd="0" destOrd="0" presId="urn:microsoft.com/office/officeart/2005/8/layout/vList5"/>
    <dgm:cxn modelId="{F97AFD29-C785-4A79-B38E-BC0CD4AEFA33}" type="presParOf" srcId="{79C1FE5A-AED5-49F4-B9F4-E7B6902F3981}" destId="{5370DC67-2CF6-4281-989F-6D258951CC85}" srcOrd="1" destOrd="0" presId="urn:microsoft.com/office/officeart/2005/8/layout/vList5"/>
    <dgm:cxn modelId="{D0BF18D1-894F-4FC1-A731-3A5A02E16B10}" type="presParOf" srcId="{271A1AA9-AD3E-44FC-B0F7-CA21F10FAE46}" destId="{A9899431-1D54-4A18-BB37-E17B81F8427F}" srcOrd="13" destOrd="0" presId="urn:microsoft.com/office/officeart/2005/8/layout/vList5"/>
    <dgm:cxn modelId="{19D54FBC-3B05-4B6F-84B0-07F4B13E54C2}" type="presParOf" srcId="{271A1AA9-AD3E-44FC-B0F7-CA21F10FAE46}" destId="{AF10FC1F-76E3-479E-8B46-1A74A1C59A43}" srcOrd="14" destOrd="0" presId="urn:microsoft.com/office/officeart/2005/8/layout/vList5"/>
    <dgm:cxn modelId="{6AC88360-C19F-40E7-B3AB-3ACE28DE1E51}" type="presParOf" srcId="{AF10FC1F-76E3-479E-8B46-1A74A1C59A43}" destId="{D5D36EAC-42A8-4060-9BE0-F0D2B0AFF836}" srcOrd="0" destOrd="0" presId="urn:microsoft.com/office/officeart/2005/8/layout/vList5"/>
    <dgm:cxn modelId="{C10731A7-436B-4E75-A078-AA7A71C556B0}" type="presParOf" srcId="{AF10FC1F-76E3-479E-8B46-1A74A1C59A43}" destId="{D923EF21-1610-48F7-AB2E-152424D87F5F}" srcOrd="1" destOrd="0" presId="urn:microsoft.com/office/officeart/2005/8/layout/vList5"/>
    <dgm:cxn modelId="{91DD6929-35D4-4986-9D0B-22227B4F75FA}" type="presParOf" srcId="{271A1AA9-AD3E-44FC-B0F7-CA21F10FAE46}" destId="{90766BDF-8F78-4568-96F1-EFBE25006A0E}" srcOrd="15" destOrd="0" presId="urn:microsoft.com/office/officeart/2005/8/layout/vList5"/>
    <dgm:cxn modelId="{7800F08B-2C85-4518-9CD0-389F521F54BD}" type="presParOf" srcId="{271A1AA9-AD3E-44FC-B0F7-CA21F10FAE46}" destId="{292E3DEA-1AFE-419F-B3F4-7E10881F41A2}" srcOrd="16" destOrd="0" presId="urn:microsoft.com/office/officeart/2005/8/layout/vList5"/>
    <dgm:cxn modelId="{56BE926A-E5C5-4D28-8127-A73A6BE9FED4}" type="presParOf" srcId="{292E3DEA-1AFE-419F-B3F4-7E10881F41A2}" destId="{2E4D90BE-FA0A-4F05-96E9-1768658981EB}" srcOrd="0" destOrd="0" presId="urn:microsoft.com/office/officeart/2005/8/layout/vList5"/>
    <dgm:cxn modelId="{ED2BDB75-D754-4971-8AC9-F30DF08E7E8D}" type="presParOf" srcId="{292E3DEA-1AFE-419F-B3F4-7E10881F41A2}" destId="{0AB50803-90A3-4F8A-A5A3-9C31DEBB3FC4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345CD3-1497-4978-9B0A-560FBD8197AE}" type="doc">
      <dgm:prSet loTypeId="urn:microsoft.com/office/officeart/2005/8/layout/lProcess2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36E33A7-D24B-41BB-BC23-139178FCF3D8}">
      <dgm:prSet phldrT="[Текст]" custT="1"/>
      <dgm:spPr/>
      <dgm:t>
        <a:bodyPr/>
        <a:lstStyle/>
        <a:p>
          <a:r>
            <a:rPr lang="ru-RU" sz="3200" b="1" dirty="0" smtClean="0"/>
            <a:t>650,0 </a:t>
          </a:r>
          <a:r>
            <a:rPr lang="ru-RU" sz="3200" b="1" dirty="0" err="1" smtClean="0"/>
            <a:t>тыс.руб</a:t>
          </a:r>
          <a:r>
            <a:rPr lang="ru-RU" sz="3200" b="1" dirty="0" smtClean="0"/>
            <a:t>.</a:t>
          </a:r>
          <a:endParaRPr lang="ru-RU" sz="3200" b="1" dirty="0"/>
        </a:p>
      </dgm:t>
    </dgm:pt>
    <dgm:pt modelId="{5F94B0BD-420F-43BA-A98E-6298BA661935}" type="parTrans" cxnId="{8751F989-D2EE-431D-812C-633B95604377}">
      <dgm:prSet/>
      <dgm:spPr/>
      <dgm:t>
        <a:bodyPr/>
        <a:lstStyle/>
        <a:p>
          <a:endParaRPr lang="ru-RU"/>
        </a:p>
      </dgm:t>
    </dgm:pt>
    <dgm:pt modelId="{DBD6E38B-6422-4869-974D-FC04A756884D}" type="sibTrans" cxnId="{8751F989-D2EE-431D-812C-633B95604377}">
      <dgm:prSet/>
      <dgm:spPr/>
      <dgm:t>
        <a:bodyPr/>
        <a:lstStyle/>
        <a:p>
          <a:endParaRPr lang="ru-RU"/>
        </a:p>
      </dgm:t>
    </dgm:pt>
    <dgm:pt modelId="{D20240A8-663C-4465-A7CC-6DDF659F18F3}">
      <dgm:prSet phldrT="[Текст]" custT="1"/>
      <dgm:spPr/>
      <dgm:t>
        <a:bodyPr/>
        <a:lstStyle/>
        <a:p>
          <a:r>
            <a:rPr lang="ru-RU" sz="1800" dirty="0" smtClean="0"/>
            <a:t>социальная помощь малоимущим</a:t>
          </a:r>
        </a:p>
        <a:p>
          <a:endParaRPr lang="ru-RU" sz="1800" dirty="0" smtClean="0"/>
        </a:p>
        <a:p>
          <a:endParaRPr lang="ru-RU" sz="1800" dirty="0" smtClean="0"/>
        </a:p>
        <a:p>
          <a:endParaRPr lang="ru-RU" sz="1800" dirty="0" smtClean="0"/>
        </a:p>
        <a:p>
          <a:endParaRPr lang="ru-RU" sz="1800" dirty="0" smtClean="0"/>
        </a:p>
        <a:p>
          <a:r>
            <a:rPr lang="ru-RU" sz="1800" dirty="0" smtClean="0"/>
            <a:t>34 чел.</a:t>
          </a:r>
          <a:endParaRPr lang="ru-RU" sz="1800" dirty="0"/>
        </a:p>
      </dgm:t>
    </dgm:pt>
    <dgm:pt modelId="{FFD63079-CEB2-4802-AD33-D15A00A16493}" type="parTrans" cxnId="{FD7947F7-4621-4963-AF74-CDFCE9E1F672}">
      <dgm:prSet/>
      <dgm:spPr/>
      <dgm:t>
        <a:bodyPr/>
        <a:lstStyle/>
        <a:p>
          <a:endParaRPr lang="ru-RU"/>
        </a:p>
      </dgm:t>
    </dgm:pt>
    <dgm:pt modelId="{8675C30A-744B-4400-ACF3-6EB85D9BA483}" type="sibTrans" cxnId="{FD7947F7-4621-4963-AF74-CDFCE9E1F672}">
      <dgm:prSet/>
      <dgm:spPr/>
      <dgm:t>
        <a:bodyPr/>
        <a:lstStyle/>
        <a:p>
          <a:endParaRPr lang="ru-RU"/>
        </a:p>
      </dgm:t>
    </dgm:pt>
    <dgm:pt modelId="{8063F345-8B0C-415D-BDD5-DF9463C52E92}">
      <dgm:prSet phldrT="[Текст]" custT="1"/>
      <dgm:spPr/>
      <dgm:t>
        <a:bodyPr/>
        <a:lstStyle/>
        <a:p>
          <a:r>
            <a:rPr lang="ru-RU" sz="3200" b="1" dirty="0" smtClean="0"/>
            <a:t>2 395,0 </a:t>
          </a:r>
          <a:r>
            <a:rPr lang="ru-RU" sz="3200" b="1" dirty="0" err="1" smtClean="0"/>
            <a:t>тыс.руб</a:t>
          </a:r>
          <a:r>
            <a:rPr lang="ru-RU" sz="3200" b="1" dirty="0" smtClean="0"/>
            <a:t>.</a:t>
          </a:r>
          <a:endParaRPr lang="ru-RU" sz="3800" b="1" dirty="0"/>
        </a:p>
      </dgm:t>
    </dgm:pt>
    <dgm:pt modelId="{8BAA5F1B-FF23-4213-AECF-630956B659B2}" type="parTrans" cxnId="{0A11D52A-4DFE-4367-81D1-62EBBFA063FD}">
      <dgm:prSet/>
      <dgm:spPr/>
      <dgm:t>
        <a:bodyPr/>
        <a:lstStyle/>
        <a:p>
          <a:endParaRPr lang="ru-RU"/>
        </a:p>
      </dgm:t>
    </dgm:pt>
    <dgm:pt modelId="{985205D6-3927-488F-A9D4-906500640C11}" type="sibTrans" cxnId="{0A11D52A-4DFE-4367-81D1-62EBBFA063FD}">
      <dgm:prSet/>
      <dgm:spPr/>
      <dgm:t>
        <a:bodyPr/>
        <a:lstStyle/>
        <a:p>
          <a:endParaRPr lang="ru-RU"/>
        </a:p>
      </dgm:t>
    </dgm:pt>
    <dgm:pt modelId="{0844EB8C-461A-42F3-BDA1-964ACF12DEB5}">
      <dgm:prSet phldrT="[Текст]" custT="1"/>
      <dgm:spPr/>
      <dgm:t>
        <a:bodyPr/>
        <a:lstStyle/>
        <a:p>
          <a:r>
            <a:rPr lang="ru-RU" sz="1800" dirty="0" smtClean="0"/>
            <a:t>материальная помощь гражданам, оказавшимся в трудной жизненной ситуации</a:t>
          </a:r>
        </a:p>
        <a:p>
          <a:endParaRPr lang="ru-RU" sz="1800" dirty="0" smtClean="0"/>
        </a:p>
        <a:p>
          <a:r>
            <a:rPr lang="ru-RU" sz="1800" dirty="0" smtClean="0"/>
            <a:t>49 чел.</a:t>
          </a:r>
          <a:endParaRPr lang="ru-RU" sz="1800" dirty="0"/>
        </a:p>
      </dgm:t>
    </dgm:pt>
    <dgm:pt modelId="{03847965-E70F-47B2-953E-F73CB3D53DA7}" type="parTrans" cxnId="{4DDC1B5A-4955-44D9-9A55-A848E53463D8}">
      <dgm:prSet/>
      <dgm:spPr/>
      <dgm:t>
        <a:bodyPr/>
        <a:lstStyle/>
        <a:p>
          <a:endParaRPr lang="ru-RU"/>
        </a:p>
      </dgm:t>
    </dgm:pt>
    <dgm:pt modelId="{A61742DC-E885-4D82-BCD8-4983329A072A}" type="sibTrans" cxnId="{4DDC1B5A-4955-44D9-9A55-A848E53463D8}">
      <dgm:prSet/>
      <dgm:spPr/>
      <dgm:t>
        <a:bodyPr/>
        <a:lstStyle/>
        <a:p>
          <a:endParaRPr lang="ru-RU"/>
        </a:p>
      </dgm:t>
    </dgm:pt>
    <dgm:pt modelId="{8394E62C-C160-45F6-B302-317A0451FC43}">
      <dgm:prSet phldrT="[Текст]" custT="1"/>
      <dgm:spPr/>
      <dgm:t>
        <a:bodyPr/>
        <a:lstStyle/>
        <a:p>
          <a:r>
            <a:rPr lang="ru-RU" sz="3200" b="1" dirty="0" smtClean="0"/>
            <a:t>208,4 </a:t>
          </a:r>
          <a:r>
            <a:rPr lang="ru-RU" sz="3200" b="1" dirty="0" err="1" smtClean="0"/>
            <a:t>тыс.руб</a:t>
          </a:r>
          <a:endParaRPr lang="ru-RU" sz="3200" b="1" dirty="0"/>
        </a:p>
      </dgm:t>
    </dgm:pt>
    <dgm:pt modelId="{4DECF1A5-9FF2-4B13-BB47-9D706FE17558}" type="parTrans" cxnId="{858FA89C-9244-4D45-AD2C-CAFA3979AF21}">
      <dgm:prSet/>
      <dgm:spPr/>
      <dgm:t>
        <a:bodyPr/>
        <a:lstStyle/>
        <a:p>
          <a:endParaRPr lang="ru-RU"/>
        </a:p>
      </dgm:t>
    </dgm:pt>
    <dgm:pt modelId="{9651DB01-E5D3-4387-9A63-C7210F83A569}" type="sibTrans" cxnId="{858FA89C-9244-4D45-AD2C-CAFA3979AF21}">
      <dgm:prSet/>
      <dgm:spPr/>
      <dgm:t>
        <a:bodyPr/>
        <a:lstStyle/>
        <a:p>
          <a:endParaRPr lang="ru-RU"/>
        </a:p>
      </dgm:t>
    </dgm:pt>
    <dgm:pt modelId="{3CBE69F7-2989-458D-9788-F6C9A39C830E}">
      <dgm:prSet custT="1"/>
      <dgm:spPr/>
      <dgm:t>
        <a:bodyPr/>
        <a:lstStyle/>
        <a:p>
          <a:r>
            <a:rPr lang="ru-RU" sz="1800" dirty="0" smtClean="0"/>
            <a:t>Выплаты Почетным гражданам города Тара</a:t>
          </a:r>
        </a:p>
        <a:p>
          <a:endParaRPr lang="ru-RU" sz="1800" dirty="0" smtClean="0"/>
        </a:p>
        <a:p>
          <a:endParaRPr lang="ru-RU" sz="1800" dirty="0" smtClean="0"/>
        </a:p>
        <a:p>
          <a:endParaRPr lang="ru-RU" sz="1800" dirty="0" smtClean="0"/>
        </a:p>
        <a:p>
          <a:r>
            <a:rPr lang="ru-RU" sz="1800" dirty="0" smtClean="0"/>
            <a:t>18 чел.</a:t>
          </a:r>
          <a:endParaRPr lang="ru-RU" sz="1800" dirty="0"/>
        </a:p>
      </dgm:t>
    </dgm:pt>
    <dgm:pt modelId="{C38483D9-A9FE-4FBD-9CED-8EADB9D5F97B}" type="parTrans" cxnId="{059D082C-7F66-4AD8-B48B-CBD0FEE79930}">
      <dgm:prSet/>
      <dgm:spPr/>
      <dgm:t>
        <a:bodyPr/>
        <a:lstStyle/>
        <a:p>
          <a:endParaRPr lang="ru-RU"/>
        </a:p>
      </dgm:t>
    </dgm:pt>
    <dgm:pt modelId="{7F70271A-4735-4AF8-8C91-FD1E9A8E4FB8}" type="sibTrans" cxnId="{059D082C-7F66-4AD8-B48B-CBD0FEE79930}">
      <dgm:prSet/>
      <dgm:spPr/>
      <dgm:t>
        <a:bodyPr/>
        <a:lstStyle/>
        <a:p>
          <a:endParaRPr lang="ru-RU"/>
        </a:p>
      </dgm:t>
    </dgm:pt>
    <dgm:pt modelId="{3046AB60-1AE3-4DAE-A0A8-0E66BB3FCCDD}">
      <dgm:prSet custT="1"/>
      <dgm:spPr/>
      <dgm:t>
        <a:bodyPr/>
        <a:lstStyle/>
        <a:p>
          <a:r>
            <a:rPr lang="ru-RU" sz="1800" dirty="0" smtClean="0"/>
            <a:t>Выплаты молодым специалистам в сфере здравоохранения</a:t>
          </a:r>
        </a:p>
        <a:p>
          <a:endParaRPr lang="ru-RU" sz="1800" dirty="0" smtClean="0"/>
        </a:p>
        <a:p>
          <a:endParaRPr lang="ru-RU" sz="1800" dirty="0" smtClean="0"/>
        </a:p>
        <a:p>
          <a:r>
            <a:rPr lang="ru-RU" sz="1800" dirty="0" smtClean="0"/>
            <a:t>5 чел.</a:t>
          </a:r>
          <a:endParaRPr lang="ru-RU" sz="1800" dirty="0"/>
        </a:p>
      </dgm:t>
    </dgm:pt>
    <dgm:pt modelId="{E42DB4A4-EAEB-4C12-A056-6DB19F6D20DC}" type="parTrans" cxnId="{63127071-E23A-4391-8E70-3B4C13CEF0A5}">
      <dgm:prSet/>
      <dgm:spPr/>
      <dgm:t>
        <a:bodyPr/>
        <a:lstStyle/>
        <a:p>
          <a:endParaRPr lang="ru-RU"/>
        </a:p>
      </dgm:t>
    </dgm:pt>
    <dgm:pt modelId="{773E1AD1-C264-4F67-AE0B-2159723F0949}" type="sibTrans" cxnId="{63127071-E23A-4391-8E70-3B4C13CEF0A5}">
      <dgm:prSet/>
      <dgm:spPr/>
      <dgm:t>
        <a:bodyPr/>
        <a:lstStyle/>
        <a:p>
          <a:endParaRPr lang="ru-RU"/>
        </a:p>
      </dgm:t>
    </dgm:pt>
    <dgm:pt modelId="{3B930949-4149-4BFB-9875-8C8607A23182}">
      <dgm:prSet custT="1"/>
      <dgm:spPr/>
      <dgm:t>
        <a:bodyPr/>
        <a:lstStyle/>
        <a:p>
          <a:r>
            <a:rPr lang="ru-RU" sz="3200" b="1" dirty="0" smtClean="0"/>
            <a:t>150,0 </a:t>
          </a:r>
          <a:r>
            <a:rPr lang="ru-RU" sz="3200" b="1" dirty="0" err="1" smtClean="0"/>
            <a:t>тыс.руб</a:t>
          </a:r>
          <a:r>
            <a:rPr lang="ru-RU" sz="3200" b="1" dirty="0" smtClean="0"/>
            <a:t>.</a:t>
          </a:r>
          <a:endParaRPr lang="ru-RU" sz="3200" b="1" dirty="0"/>
        </a:p>
      </dgm:t>
    </dgm:pt>
    <dgm:pt modelId="{BEA9513C-D5BF-4BAF-988E-9AB8D66B3803}" type="parTrans" cxnId="{F5E864D7-0BA8-474A-961D-13F926C5636B}">
      <dgm:prSet/>
      <dgm:spPr/>
      <dgm:t>
        <a:bodyPr/>
        <a:lstStyle/>
        <a:p>
          <a:endParaRPr lang="ru-RU"/>
        </a:p>
      </dgm:t>
    </dgm:pt>
    <dgm:pt modelId="{0AC3AE05-4C9E-4648-8581-4531B593A0D6}" type="sibTrans" cxnId="{F5E864D7-0BA8-474A-961D-13F926C5636B}">
      <dgm:prSet/>
      <dgm:spPr/>
      <dgm:t>
        <a:bodyPr/>
        <a:lstStyle/>
        <a:p>
          <a:endParaRPr lang="ru-RU"/>
        </a:p>
      </dgm:t>
    </dgm:pt>
    <dgm:pt modelId="{BB94A213-8D4A-4D80-B69C-278723D72CF9}" type="pres">
      <dgm:prSet presAssocID="{47345CD3-1497-4978-9B0A-560FBD8197AE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1DF69F-AA1E-4014-9E64-6A433CCD7873}" type="pres">
      <dgm:prSet presAssocID="{C36E33A7-D24B-41BB-BC23-139178FCF3D8}" presName="compNode" presStyleCnt="0"/>
      <dgm:spPr/>
    </dgm:pt>
    <dgm:pt modelId="{7E2634B1-A373-46E3-820C-758DC9F5BB66}" type="pres">
      <dgm:prSet presAssocID="{C36E33A7-D24B-41BB-BC23-139178FCF3D8}" presName="aNode" presStyleLbl="bgShp" presStyleIdx="0" presStyleCnt="4"/>
      <dgm:spPr/>
      <dgm:t>
        <a:bodyPr/>
        <a:lstStyle/>
        <a:p>
          <a:endParaRPr lang="ru-RU"/>
        </a:p>
      </dgm:t>
    </dgm:pt>
    <dgm:pt modelId="{8BACFA61-7509-4D66-90C9-92809A1A5DFF}" type="pres">
      <dgm:prSet presAssocID="{C36E33A7-D24B-41BB-BC23-139178FCF3D8}" presName="textNode" presStyleLbl="bgShp" presStyleIdx="0" presStyleCnt="4"/>
      <dgm:spPr/>
      <dgm:t>
        <a:bodyPr/>
        <a:lstStyle/>
        <a:p>
          <a:endParaRPr lang="ru-RU"/>
        </a:p>
      </dgm:t>
    </dgm:pt>
    <dgm:pt modelId="{E9D94523-4D4D-4148-AA5A-D600F3FBFC97}" type="pres">
      <dgm:prSet presAssocID="{C36E33A7-D24B-41BB-BC23-139178FCF3D8}" presName="compChildNode" presStyleCnt="0"/>
      <dgm:spPr/>
    </dgm:pt>
    <dgm:pt modelId="{27E8B3F5-6477-4642-8C9E-D29CDEC96E0F}" type="pres">
      <dgm:prSet presAssocID="{C36E33A7-D24B-41BB-BC23-139178FCF3D8}" presName="theInnerList" presStyleCnt="0"/>
      <dgm:spPr/>
    </dgm:pt>
    <dgm:pt modelId="{B52E1F8C-3E45-472C-883D-F84D37E93907}" type="pres">
      <dgm:prSet presAssocID="{D20240A8-663C-4465-A7CC-6DDF659F18F3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A98F7E-D288-4B0F-B002-9CFE10F1DE26}" type="pres">
      <dgm:prSet presAssocID="{C36E33A7-D24B-41BB-BC23-139178FCF3D8}" presName="aSpace" presStyleCnt="0"/>
      <dgm:spPr/>
    </dgm:pt>
    <dgm:pt modelId="{BA46371E-A832-45D4-A64E-C9FB1C68233F}" type="pres">
      <dgm:prSet presAssocID="{8063F345-8B0C-415D-BDD5-DF9463C52E92}" presName="compNode" presStyleCnt="0"/>
      <dgm:spPr/>
    </dgm:pt>
    <dgm:pt modelId="{628B9988-1E58-4214-9157-B01AE1D50631}" type="pres">
      <dgm:prSet presAssocID="{8063F345-8B0C-415D-BDD5-DF9463C52E92}" presName="aNode" presStyleLbl="bgShp" presStyleIdx="1" presStyleCnt="4"/>
      <dgm:spPr/>
      <dgm:t>
        <a:bodyPr/>
        <a:lstStyle/>
        <a:p>
          <a:endParaRPr lang="ru-RU"/>
        </a:p>
      </dgm:t>
    </dgm:pt>
    <dgm:pt modelId="{17AC0236-6015-4D33-B30A-BFDC5B746AD2}" type="pres">
      <dgm:prSet presAssocID="{8063F345-8B0C-415D-BDD5-DF9463C52E92}" presName="textNode" presStyleLbl="bgShp" presStyleIdx="1" presStyleCnt="4"/>
      <dgm:spPr/>
      <dgm:t>
        <a:bodyPr/>
        <a:lstStyle/>
        <a:p>
          <a:endParaRPr lang="ru-RU"/>
        </a:p>
      </dgm:t>
    </dgm:pt>
    <dgm:pt modelId="{E9D865EF-5478-473D-9328-ED678CA4BED3}" type="pres">
      <dgm:prSet presAssocID="{8063F345-8B0C-415D-BDD5-DF9463C52E92}" presName="compChildNode" presStyleCnt="0"/>
      <dgm:spPr/>
    </dgm:pt>
    <dgm:pt modelId="{78192CEA-ED3B-442C-8CEE-5244DA1B5B07}" type="pres">
      <dgm:prSet presAssocID="{8063F345-8B0C-415D-BDD5-DF9463C52E92}" presName="theInnerList" presStyleCnt="0"/>
      <dgm:spPr/>
    </dgm:pt>
    <dgm:pt modelId="{D3078889-D821-4817-A60C-3A221287D11D}" type="pres">
      <dgm:prSet presAssocID="{0844EB8C-461A-42F3-BDA1-964ACF12DEB5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1F279B-11EE-4059-9C74-F18ECF56E878}" type="pres">
      <dgm:prSet presAssocID="{8063F345-8B0C-415D-BDD5-DF9463C52E92}" presName="aSpace" presStyleCnt="0"/>
      <dgm:spPr/>
    </dgm:pt>
    <dgm:pt modelId="{376FBE85-C014-4120-8FB5-3833AF734A23}" type="pres">
      <dgm:prSet presAssocID="{8394E62C-C160-45F6-B302-317A0451FC43}" presName="compNode" presStyleCnt="0"/>
      <dgm:spPr/>
    </dgm:pt>
    <dgm:pt modelId="{A8E6224A-DED4-4DF6-945C-B70D13CD011E}" type="pres">
      <dgm:prSet presAssocID="{8394E62C-C160-45F6-B302-317A0451FC43}" presName="aNode" presStyleLbl="bgShp" presStyleIdx="2" presStyleCnt="4"/>
      <dgm:spPr/>
      <dgm:t>
        <a:bodyPr/>
        <a:lstStyle/>
        <a:p>
          <a:endParaRPr lang="ru-RU"/>
        </a:p>
      </dgm:t>
    </dgm:pt>
    <dgm:pt modelId="{92893DB4-5B8F-47E8-9919-84A24190A51D}" type="pres">
      <dgm:prSet presAssocID="{8394E62C-C160-45F6-B302-317A0451FC43}" presName="textNode" presStyleLbl="bgShp" presStyleIdx="2" presStyleCnt="4"/>
      <dgm:spPr/>
      <dgm:t>
        <a:bodyPr/>
        <a:lstStyle/>
        <a:p>
          <a:endParaRPr lang="ru-RU"/>
        </a:p>
      </dgm:t>
    </dgm:pt>
    <dgm:pt modelId="{A6502633-F0CB-4EF7-B931-F9BEDE9F5D93}" type="pres">
      <dgm:prSet presAssocID="{8394E62C-C160-45F6-B302-317A0451FC43}" presName="compChildNode" presStyleCnt="0"/>
      <dgm:spPr/>
    </dgm:pt>
    <dgm:pt modelId="{2C7B3940-3808-4635-8A73-61AF267F17D4}" type="pres">
      <dgm:prSet presAssocID="{8394E62C-C160-45F6-B302-317A0451FC43}" presName="theInnerList" presStyleCnt="0"/>
      <dgm:spPr/>
    </dgm:pt>
    <dgm:pt modelId="{1D8BBA68-A2C6-4252-844C-381C38A0414A}" type="pres">
      <dgm:prSet presAssocID="{3CBE69F7-2989-458D-9788-F6C9A39C830E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8FEFF6-B8C0-4AA4-9C72-FE628984D7FC}" type="pres">
      <dgm:prSet presAssocID="{8394E62C-C160-45F6-B302-317A0451FC43}" presName="aSpace" presStyleCnt="0"/>
      <dgm:spPr/>
    </dgm:pt>
    <dgm:pt modelId="{6418DE3A-4DE5-4446-8F31-CC9C0FE39898}" type="pres">
      <dgm:prSet presAssocID="{3B930949-4149-4BFB-9875-8C8607A23182}" presName="compNode" presStyleCnt="0"/>
      <dgm:spPr/>
    </dgm:pt>
    <dgm:pt modelId="{2964F6B3-325A-46DC-B51F-16A2B275596E}" type="pres">
      <dgm:prSet presAssocID="{3B930949-4149-4BFB-9875-8C8607A23182}" presName="aNode" presStyleLbl="bgShp" presStyleIdx="3" presStyleCnt="4"/>
      <dgm:spPr/>
      <dgm:t>
        <a:bodyPr/>
        <a:lstStyle/>
        <a:p>
          <a:endParaRPr lang="ru-RU"/>
        </a:p>
      </dgm:t>
    </dgm:pt>
    <dgm:pt modelId="{DB4BB067-2A14-4723-9D0B-ADFE14CB6C36}" type="pres">
      <dgm:prSet presAssocID="{3B930949-4149-4BFB-9875-8C8607A23182}" presName="textNode" presStyleLbl="bgShp" presStyleIdx="3" presStyleCnt="4"/>
      <dgm:spPr/>
      <dgm:t>
        <a:bodyPr/>
        <a:lstStyle/>
        <a:p>
          <a:endParaRPr lang="ru-RU"/>
        </a:p>
      </dgm:t>
    </dgm:pt>
    <dgm:pt modelId="{CAEA0538-FF98-43AC-8AD2-25886F98BD09}" type="pres">
      <dgm:prSet presAssocID="{3B930949-4149-4BFB-9875-8C8607A23182}" presName="compChildNode" presStyleCnt="0"/>
      <dgm:spPr/>
    </dgm:pt>
    <dgm:pt modelId="{47FC23C5-FEC1-4CFA-B723-C61BA720F894}" type="pres">
      <dgm:prSet presAssocID="{3B930949-4149-4BFB-9875-8C8607A23182}" presName="theInnerList" presStyleCnt="0"/>
      <dgm:spPr/>
    </dgm:pt>
    <dgm:pt modelId="{DE503550-F772-4A25-872F-68EBB257A899}" type="pres">
      <dgm:prSet presAssocID="{3046AB60-1AE3-4DAE-A0A8-0E66BB3FCCDD}" presName="child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B222567-22D7-4CEF-90F0-DBF5DFF5B7F9}" type="presOf" srcId="{0844EB8C-461A-42F3-BDA1-964ACF12DEB5}" destId="{D3078889-D821-4817-A60C-3A221287D11D}" srcOrd="0" destOrd="0" presId="urn:microsoft.com/office/officeart/2005/8/layout/lProcess2"/>
    <dgm:cxn modelId="{63127071-E23A-4391-8E70-3B4C13CEF0A5}" srcId="{3B930949-4149-4BFB-9875-8C8607A23182}" destId="{3046AB60-1AE3-4DAE-A0A8-0E66BB3FCCDD}" srcOrd="0" destOrd="0" parTransId="{E42DB4A4-EAEB-4C12-A056-6DB19F6D20DC}" sibTransId="{773E1AD1-C264-4F67-AE0B-2159723F0949}"/>
    <dgm:cxn modelId="{9B30B6EA-DBAF-4D44-BF99-4E8F79BAC409}" type="presOf" srcId="{C36E33A7-D24B-41BB-BC23-139178FCF3D8}" destId="{8BACFA61-7509-4D66-90C9-92809A1A5DFF}" srcOrd="1" destOrd="0" presId="urn:microsoft.com/office/officeart/2005/8/layout/lProcess2"/>
    <dgm:cxn modelId="{FA008065-3F13-4158-8884-37F64B6A2202}" type="presOf" srcId="{8394E62C-C160-45F6-B302-317A0451FC43}" destId="{A8E6224A-DED4-4DF6-945C-B70D13CD011E}" srcOrd="0" destOrd="0" presId="urn:microsoft.com/office/officeart/2005/8/layout/lProcess2"/>
    <dgm:cxn modelId="{37DF92AA-D9E4-41F7-923D-67CD375D07E7}" type="presOf" srcId="{8394E62C-C160-45F6-B302-317A0451FC43}" destId="{92893DB4-5B8F-47E8-9919-84A24190A51D}" srcOrd="1" destOrd="0" presId="urn:microsoft.com/office/officeart/2005/8/layout/lProcess2"/>
    <dgm:cxn modelId="{059D082C-7F66-4AD8-B48B-CBD0FEE79930}" srcId="{8394E62C-C160-45F6-B302-317A0451FC43}" destId="{3CBE69F7-2989-458D-9788-F6C9A39C830E}" srcOrd="0" destOrd="0" parTransId="{C38483D9-A9FE-4FBD-9CED-8EADB9D5F97B}" sibTransId="{7F70271A-4735-4AF8-8C91-FD1E9A8E4FB8}"/>
    <dgm:cxn modelId="{386BD2C7-A84D-41BC-B610-FA38A4A61425}" type="presOf" srcId="{3CBE69F7-2989-458D-9788-F6C9A39C830E}" destId="{1D8BBA68-A2C6-4252-844C-381C38A0414A}" srcOrd="0" destOrd="0" presId="urn:microsoft.com/office/officeart/2005/8/layout/lProcess2"/>
    <dgm:cxn modelId="{FD7947F7-4621-4963-AF74-CDFCE9E1F672}" srcId="{C36E33A7-D24B-41BB-BC23-139178FCF3D8}" destId="{D20240A8-663C-4465-A7CC-6DDF659F18F3}" srcOrd="0" destOrd="0" parTransId="{FFD63079-CEB2-4802-AD33-D15A00A16493}" sibTransId="{8675C30A-744B-4400-ACF3-6EB85D9BA483}"/>
    <dgm:cxn modelId="{C1A45294-7420-42A8-A6A9-9EB45DAA971D}" type="presOf" srcId="{8063F345-8B0C-415D-BDD5-DF9463C52E92}" destId="{17AC0236-6015-4D33-B30A-BFDC5B746AD2}" srcOrd="1" destOrd="0" presId="urn:microsoft.com/office/officeart/2005/8/layout/lProcess2"/>
    <dgm:cxn modelId="{3C024C59-1DA3-4E01-B472-FE5035AFF6C4}" type="presOf" srcId="{C36E33A7-D24B-41BB-BC23-139178FCF3D8}" destId="{7E2634B1-A373-46E3-820C-758DC9F5BB66}" srcOrd="0" destOrd="0" presId="urn:microsoft.com/office/officeart/2005/8/layout/lProcess2"/>
    <dgm:cxn modelId="{8751F989-D2EE-431D-812C-633B95604377}" srcId="{47345CD3-1497-4978-9B0A-560FBD8197AE}" destId="{C36E33A7-D24B-41BB-BC23-139178FCF3D8}" srcOrd="0" destOrd="0" parTransId="{5F94B0BD-420F-43BA-A98E-6298BA661935}" sibTransId="{DBD6E38B-6422-4869-974D-FC04A756884D}"/>
    <dgm:cxn modelId="{0A11D52A-4DFE-4367-81D1-62EBBFA063FD}" srcId="{47345CD3-1497-4978-9B0A-560FBD8197AE}" destId="{8063F345-8B0C-415D-BDD5-DF9463C52E92}" srcOrd="1" destOrd="0" parTransId="{8BAA5F1B-FF23-4213-AECF-630956B659B2}" sibTransId="{985205D6-3927-488F-A9D4-906500640C11}"/>
    <dgm:cxn modelId="{F5E864D7-0BA8-474A-961D-13F926C5636B}" srcId="{47345CD3-1497-4978-9B0A-560FBD8197AE}" destId="{3B930949-4149-4BFB-9875-8C8607A23182}" srcOrd="3" destOrd="0" parTransId="{BEA9513C-D5BF-4BAF-988E-9AB8D66B3803}" sibTransId="{0AC3AE05-4C9E-4648-8581-4531B593A0D6}"/>
    <dgm:cxn modelId="{47ADD3F7-D7E2-4508-AFD7-4BB82F669EE5}" type="presOf" srcId="{3B930949-4149-4BFB-9875-8C8607A23182}" destId="{2964F6B3-325A-46DC-B51F-16A2B275596E}" srcOrd="0" destOrd="0" presId="urn:microsoft.com/office/officeart/2005/8/layout/lProcess2"/>
    <dgm:cxn modelId="{858FA89C-9244-4D45-AD2C-CAFA3979AF21}" srcId="{47345CD3-1497-4978-9B0A-560FBD8197AE}" destId="{8394E62C-C160-45F6-B302-317A0451FC43}" srcOrd="2" destOrd="0" parTransId="{4DECF1A5-9FF2-4B13-BB47-9D706FE17558}" sibTransId="{9651DB01-E5D3-4387-9A63-C7210F83A569}"/>
    <dgm:cxn modelId="{12C2AEA9-D5F5-4FF5-9A05-9E188CB7FB6D}" type="presOf" srcId="{3046AB60-1AE3-4DAE-A0A8-0E66BB3FCCDD}" destId="{DE503550-F772-4A25-872F-68EBB257A899}" srcOrd="0" destOrd="0" presId="urn:microsoft.com/office/officeart/2005/8/layout/lProcess2"/>
    <dgm:cxn modelId="{2F3324A5-4E0C-4D9C-9071-7A595821085F}" type="presOf" srcId="{D20240A8-663C-4465-A7CC-6DDF659F18F3}" destId="{B52E1F8C-3E45-472C-883D-F84D37E93907}" srcOrd="0" destOrd="0" presId="urn:microsoft.com/office/officeart/2005/8/layout/lProcess2"/>
    <dgm:cxn modelId="{DBF9F282-6D1D-43D8-9B24-E8F2F3BCDD80}" type="presOf" srcId="{3B930949-4149-4BFB-9875-8C8607A23182}" destId="{DB4BB067-2A14-4723-9D0B-ADFE14CB6C36}" srcOrd="1" destOrd="0" presId="urn:microsoft.com/office/officeart/2005/8/layout/lProcess2"/>
    <dgm:cxn modelId="{4DDC1B5A-4955-44D9-9A55-A848E53463D8}" srcId="{8063F345-8B0C-415D-BDD5-DF9463C52E92}" destId="{0844EB8C-461A-42F3-BDA1-964ACF12DEB5}" srcOrd="0" destOrd="0" parTransId="{03847965-E70F-47B2-953E-F73CB3D53DA7}" sibTransId="{A61742DC-E885-4D82-BCD8-4983329A072A}"/>
    <dgm:cxn modelId="{0CA8E4CF-C9E1-4261-8799-051CB1301614}" type="presOf" srcId="{8063F345-8B0C-415D-BDD5-DF9463C52E92}" destId="{628B9988-1E58-4214-9157-B01AE1D50631}" srcOrd="0" destOrd="0" presId="urn:microsoft.com/office/officeart/2005/8/layout/lProcess2"/>
    <dgm:cxn modelId="{5A35FD8C-49CA-4F4F-AEAA-571C30D64049}" type="presOf" srcId="{47345CD3-1497-4978-9B0A-560FBD8197AE}" destId="{BB94A213-8D4A-4D80-B69C-278723D72CF9}" srcOrd="0" destOrd="0" presId="urn:microsoft.com/office/officeart/2005/8/layout/lProcess2"/>
    <dgm:cxn modelId="{5D85A567-2472-4CD2-8EBD-EEE91EABBC5F}" type="presParOf" srcId="{BB94A213-8D4A-4D80-B69C-278723D72CF9}" destId="{591DF69F-AA1E-4014-9E64-6A433CCD7873}" srcOrd="0" destOrd="0" presId="urn:microsoft.com/office/officeart/2005/8/layout/lProcess2"/>
    <dgm:cxn modelId="{7F2B2D1A-FC93-4517-A2DA-EC11887FBFF3}" type="presParOf" srcId="{591DF69F-AA1E-4014-9E64-6A433CCD7873}" destId="{7E2634B1-A373-46E3-820C-758DC9F5BB66}" srcOrd="0" destOrd="0" presId="urn:microsoft.com/office/officeart/2005/8/layout/lProcess2"/>
    <dgm:cxn modelId="{640DEB99-3AA2-4097-B0B1-CF7D69A20B63}" type="presParOf" srcId="{591DF69F-AA1E-4014-9E64-6A433CCD7873}" destId="{8BACFA61-7509-4D66-90C9-92809A1A5DFF}" srcOrd="1" destOrd="0" presId="urn:microsoft.com/office/officeart/2005/8/layout/lProcess2"/>
    <dgm:cxn modelId="{69BE60EA-FC9D-466C-83CC-1877B514A0F9}" type="presParOf" srcId="{591DF69F-AA1E-4014-9E64-6A433CCD7873}" destId="{E9D94523-4D4D-4148-AA5A-D600F3FBFC97}" srcOrd="2" destOrd="0" presId="urn:microsoft.com/office/officeart/2005/8/layout/lProcess2"/>
    <dgm:cxn modelId="{424E73B7-FCB3-48B7-92AD-0E7371B4AD56}" type="presParOf" srcId="{E9D94523-4D4D-4148-AA5A-D600F3FBFC97}" destId="{27E8B3F5-6477-4642-8C9E-D29CDEC96E0F}" srcOrd="0" destOrd="0" presId="urn:microsoft.com/office/officeart/2005/8/layout/lProcess2"/>
    <dgm:cxn modelId="{D0282056-FD7F-4F9F-9EF0-40D0BB75FF41}" type="presParOf" srcId="{27E8B3F5-6477-4642-8C9E-D29CDEC96E0F}" destId="{B52E1F8C-3E45-472C-883D-F84D37E93907}" srcOrd="0" destOrd="0" presId="urn:microsoft.com/office/officeart/2005/8/layout/lProcess2"/>
    <dgm:cxn modelId="{56DD37B0-A0B3-416F-B47B-39F5B313EF6C}" type="presParOf" srcId="{BB94A213-8D4A-4D80-B69C-278723D72CF9}" destId="{00A98F7E-D288-4B0F-B002-9CFE10F1DE26}" srcOrd="1" destOrd="0" presId="urn:microsoft.com/office/officeart/2005/8/layout/lProcess2"/>
    <dgm:cxn modelId="{796C0884-4400-4E08-ADE1-37EC3A68FCD8}" type="presParOf" srcId="{BB94A213-8D4A-4D80-B69C-278723D72CF9}" destId="{BA46371E-A832-45D4-A64E-C9FB1C68233F}" srcOrd="2" destOrd="0" presId="urn:microsoft.com/office/officeart/2005/8/layout/lProcess2"/>
    <dgm:cxn modelId="{27934D55-1A6F-48E9-BAC8-C3F78A1414B6}" type="presParOf" srcId="{BA46371E-A832-45D4-A64E-C9FB1C68233F}" destId="{628B9988-1E58-4214-9157-B01AE1D50631}" srcOrd="0" destOrd="0" presId="urn:microsoft.com/office/officeart/2005/8/layout/lProcess2"/>
    <dgm:cxn modelId="{7FDB5296-B4F7-421C-A527-721F4D5D1D8C}" type="presParOf" srcId="{BA46371E-A832-45D4-A64E-C9FB1C68233F}" destId="{17AC0236-6015-4D33-B30A-BFDC5B746AD2}" srcOrd="1" destOrd="0" presId="urn:microsoft.com/office/officeart/2005/8/layout/lProcess2"/>
    <dgm:cxn modelId="{FBD3C4ED-13B5-417B-A066-F4AAC9EAD84D}" type="presParOf" srcId="{BA46371E-A832-45D4-A64E-C9FB1C68233F}" destId="{E9D865EF-5478-473D-9328-ED678CA4BED3}" srcOrd="2" destOrd="0" presId="urn:microsoft.com/office/officeart/2005/8/layout/lProcess2"/>
    <dgm:cxn modelId="{D19E5C84-56A6-4A83-828F-D303CCE21597}" type="presParOf" srcId="{E9D865EF-5478-473D-9328-ED678CA4BED3}" destId="{78192CEA-ED3B-442C-8CEE-5244DA1B5B07}" srcOrd="0" destOrd="0" presId="urn:microsoft.com/office/officeart/2005/8/layout/lProcess2"/>
    <dgm:cxn modelId="{C115C19A-CF57-484C-ACB2-946E66427400}" type="presParOf" srcId="{78192CEA-ED3B-442C-8CEE-5244DA1B5B07}" destId="{D3078889-D821-4817-A60C-3A221287D11D}" srcOrd="0" destOrd="0" presId="urn:microsoft.com/office/officeart/2005/8/layout/lProcess2"/>
    <dgm:cxn modelId="{2ACDE5A7-6CB4-45C7-8370-366951349C76}" type="presParOf" srcId="{BB94A213-8D4A-4D80-B69C-278723D72CF9}" destId="{691F279B-11EE-4059-9C74-F18ECF56E878}" srcOrd="3" destOrd="0" presId="urn:microsoft.com/office/officeart/2005/8/layout/lProcess2"/>
    <dgm:cxn modelId="{8867E37F-A2EA-4237-AE57-BBFDAA5B761A}" type="presParOf" srcId="{BB94A213-8D4A-4D80-B69C-278723D72CF9}" destId="{376FBE85-C014-4120-8FB5-3833AF734A23}" srcOrd="4" destOrd="0" presId="urn:microsoft.com/office/officeart/2005/8/layout/lProcess2"/>
    <dgm:cxn modelId="{CA13F9CC-F36D-4282-85B5-A4CCCDD65412}" type="presParOf" srcId="{376FBE85-C014-4120-8FB5-3833AF734A23}" destId="{A8E6224A-DED4-4DF6-945C-B70D13CD011E}" srcOrd="0" destOrd="0" presId="urn:microsoft.com/office/officeart/2005/8/layout/lProcess2"/>
    <dgm:cxn modelId="{DCE65901-9E0F-4CF6-B789-F8EA7A77C67D}" type="presParOf" srcId="{376FBE85-C014-4120-8FB5-3833AF734A23}" destId="{92893DB4-5B8F-47E8-9919-84A24190A51D}" srcOrd="1" destOrd="0" presId="urn:microsoft.com/office/officeart/2005/8/layout/lProcess2"/>
    <dgm:cxn modelId="{251D57C2-501B-4F98-8ECE-854E6C0D382D}" type="presParOf" srcId="{376FBE85-C014-4120-8FB5-3833AF734A23}" destId="{A6502633-F0CB-4EF7-B931-F9BEDE9F5D93}" srcOrd="2" destOrd="0" presId="urn:microsoft.com/office/officeart/2005/8/layout/lProcess2"/>
    <dgm:cxn modelId="{9EE18B1B-6F1C-4D85-BE64-F056177F44B2}" type="presParOf" srcId="{A6502633-F0CB-4EF7-B931-F9BEDE9F5D93}" destId="{2C7B3940-3808-4635-8A73-61AF267F17D4}" srcOrd="0" destOrd="0" presId="urn:microsoft.com/office/officeart/2005/8/layout/lProcess2"/>
    <dgm:cxn modelId="{2A0103D7-D12B-4E4E-BF26-5AEE74EA1951}" type="presParOf" srcId="{2C7B3940-3808-4635-8A73-61AF267F17D4}" destId="{1D8BBA68-A2C6-4252-844C-381C38A0414A}" srcOrd="0" destOrd="0" presId="urn:microsoft.com/office/officeart/2005/8/layout/lProcess2"/>
    <dgm:cxn modelId="{CDD6BEF1-4579-480C-A3CF-7EFDFCD5E466}" type="presParOf" srcId="{BB94A213-8D4A-4D80-B69C-278723D72CF9}" destId="{AE8FEFF6-B8C0-4AA4-9C72-FE628984D7FC}" srcOrd="5" destOrd="0" presId="urn:microsoft.com/office/officeart/2005/8/layout/lProcess2"/>
    <dgm:cxn modelId="{1810E0F5-CFBE-49C8-B64D-5FF54E6F7138}" type="presParOf" srcId="{BB94A213-8D4A-4D80-B69C-278723D72CF9}" destId="{6418DE3A-4DE5-4446-8F31-CC9C0FE39898}" srcOrd="6" destOrd="0" presId="urn:microsoft.com/office/officeart/2005/8/layout/lProcess2"/>
    <dgm:cxn modelId="{FEBCB0F7-E766-49D4-9399-4C19C3B41CDB}" type="presParOf" srcId="{6418DE3A-4DE5-4446-8F31-CC9C0FE39898}" destId="{2964F6B3-325A-46DC-B51F-16A2B275596E}" srcOrd="0" destOrd="0" presId="urn:microsoft.com/office/officeart/2005/8/layout/lProcess2"/>
    <dgm:cxn modelId="{C3EF6828-9439-43B7-8A2E-6906ACF1B3C4}" type="presParOf" srcId="{6418DE3A-4DE5-4446-8F31-CC9C0FE39898}" destId="{DB4BB067-2A14-4723-9D0B-ADFE14CB6C36}" srcOrd="1" destOrd="0" presId="urn:microsoft.com/office/officeart/2005/8/layout/lProcess2"/>
    <dgm:cxn modelId="{9ABF5DDD-BFFF-41C0-A9CB-F6508100433D}" type="presParOf" srcId="{6418DE3A-4DE5-4446-8F31-CC9C0FE39898}" destId="{CAEA0538-FF98-43AC-8AD2-25886F98BD09}" srcOrd="2" destOrd="0" presId="urn:microsoft.com/office/officeart/2005/8/layout/lProcess2"/>
    <dgm:cxn modelId="{490490EE-5622-419E-B8C9-56F01E3E4399}" type="presParOf" srcId="{CAEA0538-FF98-43AC-8AD2-25886F98BD09}" destId="{47FC23C5-FEC1-4CFA-B723-C61BA720F894}" srcOrd="0" destOrd="0" presId="urn:microsoft.com/office/officeart/2005/8/layout/lProcess2"/>
    <dgm:cxn modelId="{B008E9A4-CD7E-4F32-B629-F96394C22F5F}" type="presParOf" srcId="{47FC23C5-FEC1-4CFA-B723-C61BA720F894}" destId="{DE503550-F772-4A25-872F-68EBB257A899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7345CD3-1497-4978-9B0A-560FBD8197AE}" type="doc">
      <dgm:prSet loTypeId="urn:microsoft.com/office/officeart/2005/8/layout/lProcess2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36E33A7-D24B-41BB-BC23-139178FCF3D8}">
      <dgm:prSet phldrT="[Текст]" custT="1"/>
      <dgm:spPr/>
      <dgm:t>
        <a:bodyPr/>
        <a:lstStyle/>
        <a:p>
          <a:r>
            <a:rPr lang="ru-RU" sz="3200" b="1" dirty="0" smtClean="0"/>
            <a:t>2 704,7  </a:t>
          </a:r>
          <a:r>
            <a:rPr lang="ru-RU" sz="3200" b="1" dirty="0" err="1" smtClean="0"/>
            <a:t>тыс.руб</a:t>
          </a:r>
          <a:r>
            <a:rPr lang="ru-RU" sz="3200" b="1" dirty="0" smtClean="0"/>
            <a:t>.</a:t>
          </a:r>
          <a:endParaRPr lang="ru-RU" sz="3200" b="1" dirty="0"/>
        </a:p>
      </dgm:t>
    </dgm:pt>
    <dgm:pt modelId="{5F94B0BD-420F-43BA-A98E-6298BA661935}" type="parTrans" cxnId="{8751F989-D2EE-431D-812C-633B95604377}">
      <dgm:prSet/>
      <dgm:spPr/>
      <dgm:t>
        <a:bodyPr/>
        <a:lstStyle/>
        <a:p>
          <a:endParaRPr lang="ru-RU"/>
        </a:p>
      </dgm:t>
    </dgm:pt>
    <dgm:pt modelId="{DBD6E38B-6422-4869-974D-FC04A756884D}" type="sibTrans" cxnId="{8751F989-D2EE-431D-812C-633B95604377}">
      <dgm:prSet/>
      <dgm:spPr/>
      <dgm:t>
        <a:bodyPr/>
        <a:lstStyle/>
        <a:p>
          <a:endParaRPr lang="ru-RU"/>
        </a:p>
      </dgm:t>
    </dgm:pt>
    <dgm:pt modelId="{D20240A8-663C-4465-A7CC-6DDF659F18F3}">
      <dgm:prSet phldrT="[Текст]" custT="1"/>
      <dgm:spPr/>
      <dgm:t>
        <a:bodyPr/>
        <a:lstStyle/>
        <a:p>
          <a:r>
            <a:rPr lang="ru-RU" sz="1600" dirty="0" smtClean="0"/>
            <a:t>компенсация родительской платы, взимаемой с родителей за присмотр и уход за детьми организациями дошкольного образования</a:t>
          </a:r>
          <a:endParaRPr lang="ru-RU" sz="1600" dirty="0"/>
        </a:p>
      </dgm:t>
    </dgm:pt>
    <dgm:pt modelId="{FFD63079-CEB2-4802-AD33-D15A00A16493}" type="parTrans" cxnId="{FD7947F7-4621-4963-AF74-CDFCE9E1F672}">
      <dgm:prSet/>
      <dgm:spPr/>
      <dgm:t>
        <a:bodyPr/>
        <a:lstStyle/>
        <a:p>
          <a:endParaRPr lang="ru-RU"/>
        </a:p>
      </dgm:t>
    </dgm:pt>
    <dgm:pt modelId="{8675C30A-744B-4400-ACF3-6EB85D9BA483}" type="sibTrans" cxnId="{FD7947F7-4621-4963-AF74-CDFCE9E1F672}">
      <dgm:prSet/>
      <dgm:spPr/>
      <dgm:t>
        <a:bodyPr/>
        <a:lstStyle/>
        <a:p>
          <a:endParaRPr lang="ru-RU"/>
        </a:p>
      </dgm:t>
    </dgm:pt>
    <dgm:pt modelId="{8063F345-8B0C-415D-BDD5-DF9463C52E92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3200" b="1" dirty="0" smtClean="0"/>
            <a:t>1 313,0</a:t>
          </a:r>
        </a:p>
        <a:p>
          <a:pPr>
            <a:spcAft>
              <a:spcPts val="0"/>
            </a:spcAft>
          </a:pPr>
          <a:r>
            <a:rPr lang="ru-RU" sz="3200" b="1" dirty="0" err="1" smtClean="0"/>
            <a:t>тыс.руб</a:t>
          </a:r>
          <a:r>
            <a:rPr lang="ru-RU" sz="3200" b="1" dirty="0" smtClean="0"/>
            <a:t>.</a:t>
          </a:r>
          <a:endParaRPr lang="ru-RU" sz="3800" b="1" dirty="0"/>
        </a:p>
      </dgm:t>
    </dgm:pt>
    <dgm:pt modelId="{8BAA5F1B-FF23-4213-AECF-630956B659B2}" type="parTrans" cxnId="{0A11D52A-4DFE-4367-81D1-62EBBFA063FD}">
      <dgm:prSet/>
      <dgm:spPr/>
      <dgm:t>
        <a:bodyPr/>
        <a:lstStyle/>
        <a:p>
          <a:endParaRPr lang="ru-RU"/>
        </a:p>
      </dgm:t>
    </dgm:pt>
    <dgm:pt modelId="{985205D6-3927-488F-A9D4-906500640C11}" type="sibTrans" cxnId="{0A11D52A-4DFE-4367-81D1-62EBBFA063FD}">
      <dgm:prSet/>
      <dgm:spPr/>
      <dgm:t>
        <a:bodyPr/>
        <a:lstStyle/>
        <a:p>
          <a:endParaRPr lang="ru-RU"/>
        </a:p>
      </dgm:t>
    </dgm:pt>
    <dgm:pt modelId="{0844EB8C-461A-42F3-BDA1-964ACF12DEB5}">
      <dgm:prSet phldrT="[Текст]" custT="1"/>
      <dgm:spPr/>
      <dgm:t>
        <a:bodyPr/>
        <a:lstStyle/>
        <a:p>
          <a:r>
            <a:rPr lang="ru-RU" sz="1600" dirty="0" smtClean="0"/>
            <a:t>выплата    ежемесячного    денежного     вознаграждения    опекунам (попечителям) за осуществление опеки или попечительства</a:t>
          </a:r>
          <a:endParaRPr lang="ru-RU" sz="1600" dirty="0"/>
        </a:p>
      </dgm:t>
    </dgm:pt>
    <dgm:pt modelId="{03847965-E70F-47B2-953E-F73CB3D53DA7}" type="parTrans" cxnId="{4DDC1B5A-4955-44D9-9A55-A848E53463D8}">
      <dgm:prSet/>
      <dgm:spPr/>
      <dgm:t>
        <a:bodyPr/>
        <a:lstStyle/>
        <a:p>
          <a:endParaRPr lang="ru-RU"/>
        </a:p>
      </dgm:t>
    </dgm:pt>
    <dgm:pt modelId="{A61742DC-E885-4D82-BCD8-4983329A072A}" type="sibTrans" cxnId="{4DDC1B5A-4955-44D9-9A55-A848E53463D8}">
      <dgm:prSet/>
      <dgm:spPr/>
      <dgm:t>
        <a:bodyPr/>
        <a:lstStyle/>
        <a:p>
          <a:endParaRPr lang="ru-RU"/>
        </a:p>
      </dgm:t>
    </dgm:pt>
    <dgm:pt modelId="{8394E62C-C160-45F6-B302-317A0451FC43}">
      <dgm:prSet phldrT="[Текст]" custT="1"/>
      <dgm:spPr/>
      <dgm:t>
        <a:bodyPr/>
        <a:lstStyle/>
        <a:p>
          <a:r>
            <a:rPr lang="ru-RU" sz="3200" b="1" dirty="0" smtClean="0"/>
            <a:t>1 466,1  </a:t>
          </a:r>
          <a:r>
            <a:rPr lang="ru-RU" sz="3200" b="1" dirty="0" err="1" smtClean="0"/>
            <a:t>тыс.руб</a:t>
          </a:r>
          <a:endParaRPr lang="ru-RU" sz="3200" b="1" dirty="0"/>
        </a:p>
      </dgm:t>
    </dgm:pt>
    <dgm:pt modelId="{4DECF1A5-9FF2-4B13-BB47-9D706FE17558}" type="parTrans" cxnId="{858FA89C-9244-4D45-AD2C-CAFA3979AF21}">
      <dgm:prSet/>
      <dgm:spPr/>
      <dgm:t>
        <a:bodyPr/>
        <a:lstStyle/>
        <a:p>
          <a:endParaRPr lang="ru-RU"/>
        </a:p>
      </dgm:t>
    </dgm:pt>
    <dgm:pt modelId="{9651DB01-E5D3-4387-9A63-C7210F83A569}" type="sibTrans" cxnId="{858FA89C-9244-4D45-AD2C-CAFA3979AF21}">
      <dgm:prSet/>
      <dgm:spPr/>
      <dgm:t>
        <a:bodyPr/>
        <a:lstStyle/>
        <a:p>
          <a:endParaRPr lang="ru-RU"/>
        </a:p>
      </dgm:t>
    </dgm:pt>
    <dgm:pt modelId="{3CBE69F7-2989-458D-9788-F6C9A39C830E}">
      <dgm:prSet custT="1"/>
      <dgm:spPr/>
      <dgm:t>
        <a:bodyPr/>
        <a:lstStyle/>
        <a:p>
          <a:r>
            <a:rPr lang="ru-RU" sz="1600" dirty="0" smtClean="0"/>
            <a:t>выплата пособий приемным родителям</a:t>
          </a:r>
          <a:endParaRPr lang="ru-RU" sz="1600" dirty="0"/>
        </a:p>
      </dgm:t>
    </dgm:pt>
    <dgm:pt modelId="{C38483D9-A9FE-4FBD-9CED-8EADB9D5F97B}" type="parTrans" cxnId="{059D082C-7F66-4AD8-B48B-CBD0FEE79930}">
      <dgm:prSet/>
      <dgm:spPr/>
      <dgm:t>
        <a:bodyPr/>
        <a:lstStyle/>
        <a:p>
          <a:endParaRPr lang="ru-RU"/>
        </a:p>
      </dgm:t>
    </dgm:pt>
    <dgm:pt modelId="{7F70271A-4735-4AF8-8C91-FD1E9A8E4FB8}" type="sibTrans" cxnId="{059D082C-7F66-4AD8-B48B-CBD0FEE79930}">
      <dgm:prSet/>
      <dgm:spPr/>
      <dgm:t>
        <a:bodyPr/>
        <a:lstStyle/>
        <a:p>
          <a:endParaRPr lang="ru-RU"/>
        </a:p>
      </dgm:t>
    </dgm:pt>
    <dgm:pt modelId="{3046AB60-1AE3-4DAE-A0A8-0E66BB3FCCDD}">
      <dgm:prSet custT="1"/>
      <dgm:spPr/>
      <dgm:t>
        <a:bodyPr/>
        <a:lstStyle/>
        <a:p>
          <a:r>
            <a:rPr lang="ru-RU" sz="1600" dirty="0" smtClean="0"/>
            <a:t>дополнительные меры социальной поддержки семьям участников СВО</a:t>
          </a:r>
          <a:endParaRPr lang="ru-RU" sz="1600" dirty="0"/>
        </a:p>
      </dgm:t>
    </dgm:pt>
    <dgm:pt modelId="{E42DB4A4-EAEB-4C12-A056-6DB19F6D20DC}" type="parTrans" cxnId="{63127071-E23A-4391-8E70-3B4C13CEF0A5}">
      <dgm:prSet/>
      <dgm:spPr/>
      <dgm:t>
        <a:bodyPr/>
        <a:lstStyle/>
        <a:p>
          <a:endParaRPr lang="ru-RU"/>
        </a:p>
      </dgm:t>
    </dgm:pt>
    <dgm:pt modelId="{773E1AD1-C264-4F67-AE0B-2159723F0949}" type="sibTrans" cxnId="{63127071-E23A-4391-8E70-3B4C13CEF0A5}">
      <dgm:prSet/>
      <dgm:spPr/>
      <dgm:t>
        <a:bodyPr/>
        <a:lstStyle/>
        <a:p>
          <a:endParaRPr lang="ru-RU"/>
        </a:p>
      </dgm:t>
    </dgm:pt>
    <dgm:pt modelId="{3B930949-4149-4BFB-9875-8C8607A23182}">
      <dgm:prSet custT="1"/>
      <dgm:spPr/>
      <dgm:t>
        <a:bodyPr/>
        <a:lstStyle/>
        <a:p>
          <a:r>
            <a:rPr lang="ru-RU" sz="3200" b="1" dirty="0" smtClean="0"/>
            <a:t>760,0 </a:t>
          </a:r>
          <a:r>
            <a:rPr lang="ru-RU" sz="3200" b="1" dirty="0" err="1" smtClean="0"/>
            <a:t>тыс.руб</a:t>
          </a:r>
          <a:r>
            <a:rPr lang="ru-RU" sz="3200" b="1" dirty="0" smtClean="0"/>
            <a:t>.</a:t>
          </a:r>
          <a:endParaRPr lang="ru-RU" sz="3200" b="1" dirty="0"/>
        </a:p>
      </dgm:t>
    </dgm:pt>
    <dgm:pt modelId="{BEA9513C-D5BF-4BAF-988E-9AB8D66B3803}" type="parTrans" cxnId="{F5E864D7-0BA8-474A-961D-13F926C5636B}">
      <dgm:prSet/>
      <dgm:spPr/>
      <dgm:t>
        <a:bodyPr/>
        <a:lstStyle/>
        <a:p>
          <a:endParaRPr lang="ru-RU"/>
        </a:p>
      </dgm:t>
    </dgm:pt>
    <dgm:pt modelId="{0AC3AE05-4C9E-4648-8581-4531B593A0D6}" type="sibTrans" cxnId="{F5E864D7-0BA8-474A-961D-13F926C5636B}">
      <dgm:prSet/>
      <dgm:spPr/>
      <dgm:t>
        <a:bodyPr/>
        <a:lstStyle/>
        <a:p>
          <a:endParaRPr lang="ru-RU"/>
        </a:p>
      </dgm:t>
    </dgm:pt>
    <dgm:pt modelId="{BB94A213-8D4A-4D80-B69C-278723D72CF9}" type="pres">
      <dgm:prSet presAssocID="{47345CD3-1497-4978-9B0A-560FBD8197AE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1DF69F-AA1E-4014-9E64-6A433CCD7873}" type="pres">
      <dgm:prSet presAssocID="{C36E33A7-D24B-41BB-BC23-139178FCF3D8}" presName="compNode" presStyleCnt="0"/>
      <dgm:spPr/>
    </dgm:pt>
    <dgm:pt modelId="{7E2634B1-A373-46E3-820C-758DC9F5BB66}" type="pres">
      <dgm:prSet presAssocID="{C36E33A7-D24B-41BB-BC23-139178FCF3D8}" presName="aNode" presStyleLbl="bgShp" presStyleIdx="0" presStyleCnt="4"/>
      <dgm:spPr/>
      <dgm:t>
        <a:bodyPr/>
        <a:lstStyle/>
        <a:p>
          <a:endParaRPr lang="ru-RU"/>
        </a:p>
      </dgm:t>
    </dgm:pt>
    <dgm:pt modelId="{8BACFA61-7509-4D66-90C9-92809A1A5DFF}" type="pres">
      <dgm:prSet presAssocID="{C36E33A7-D24B-41BB-BC23-139178FCF3D8}" presName="textNode" presStyleLbl="bgShp" presStyleIdx="0" presStyleCnt="4"/>
      <dgm:spPr/>
      <dgm:t>
        <a:bodyPr/>
        <a:lstStyle/>
        <a:p>
          <a:endParaRPr lang="ru-RU"/>
        </a:p>
      </dgm:t>
    </dgm:pt>
    <dgm:pt modelId="{E9D94523-4D4D-4148-AA5A-D600F3FBFC97}" type="pres">
      <dgm:prSet presAssocID="{C36E33A7-D24B-41BB-BC23-139178FCF3D8}" presName="compChildNode" presStyleCnt="0"/>
      <dgm:spPr/>
    </dgm:pt>
    <dgm:pt modelId="{27E8B3F5-6477-4642-8C9E-D29CDEC96E0F}" type="pres">
      <dgm:prSet presAssocID="{C36E33A7-D24B-41BB-BC23-139178FCF3D8}" presName="theInnerList" presStyleCnt="0"/>
      <dgm:spPr/>
    </dgm:pt>
    <dgm:pt modelId="{B52E1F8C-3E45-472C-883D-F84D37E93907}" type="pres">
      <dgm:prSet presAssocID="{D20240A8-663C-4465-A7CC-6DDF659F18F3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A98F7E-D288-4B0F-B002-9CFE10F1DE26}" type="pres">
      <dgm:prSet presAssocID="{C36E33A7-D24B-41BB-BC23-139178FCF3D8}" presName="aSpace" presStyleCnt="0"/>
      <dgm:spPr/>
    </dgm:pt>
    <dgm:pt modelId="{BA46371E-A832-45D4-A64E-C9FB1C68233F}" type="pres">
      <dgm:prSet presAssocID="{8063F345-8B0C-415D-BDD5-DF9463C52E92}" presName="compNode" presStyleCnt="0"/>
      <dgm:spPr/>
    </dgm:pt>
    <dgm:pt modelId="{628B9988-1E58-4214-9157-B01AE1D50631}" type="pres">
      <dgm:prSet presAssocID="{8063F345-8B0C-415D-BDD5-DF9463C52E92}" presName="aNode" presStyleLbl="bgShp" presStyleIdx="1" presStyleCnt="4"/>
      <dgm:spPr/>
      <dgm:t>
        <a:bodyPr/>
        <a:lstStyle/>
        <a:p>
          <a:endParaRPr lang="ru-RU"/>
        </a:p>
      </dgm:t>
    </dgm:pt>
    <dgm:pt modelId="{17AC0236-6015-4D33-B30A-BFDC5B746AD2}" type="pres">
      <dgm:prSet presAssocID="{8063F345-8B0C-415D-BDD5-DF9463C52E92}" presName="textNode" presStyleLbl="bgShp" presStyleIdx="1" presStyleCnt="4"/>
      <dgm:spPr/>
      <dgm:t>
        <a:bodyPr/>
        <a:lstStyle/>
        <a:p>
          <a:endParaRPr lang="ru-RU"/>
        </a:p>
      </dgm:t>
    </dgm:pt>
    <dgm:pt modelId="{E9D865EF-5478-473D-9328-ED678CA4BED3}" type="pres">
      <dgm:prSet presAssocID="{8063F345-8B0C-415D-BDD5-DF9463C52E92}" presName="compChildNode" presStyleCnt="0"/>
      <dgm:spPr/>
    </dgm:pt>
    <dgm:pt modelId="{78192CEA-ED3B-442C-8CEE-5244DA1B5B07}" type="pres">
      <dgm:prSet presAssocID="{8063F345-8B0C-415D-BDD5-DF9463C52E92}" presName="theInnerList" presStyleCnt="0"/>
      <dgm:spPr/>
    </dgm:pt>
    <dgm:pt modelId="{D3078889-D821-4817-A60C-3A221287D11D}" type="pres">
      <dgm:prSet presAssocID="{0844EB8C-461A-42F3-BDA1-964ACF12DEB5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1F279B-11EE-4059-9C74-F18ECF56E878}" type="pres">
      <dgm:prSet presAssocID="{8063F345-8B0C-415D-BDD5-DF9463C52E92}" presName="aSpace" presStyleCnt="0"/>
      <dgm:spPr/>
    </dgm:pt>
    <dgm:pt modelId="{376FBE85-C014-4120-8FB5-3833AF734A23}" type="pres">
      <dgm:prSet presAssocID="{8394E62C-C160-45F6-B302-317A0451FC43}" presName="compNode" presStyleCnt="0"/>
      <dgm:spPr/>
    </dgm:pt>
    <dgm:pt modelId="{A8E6224A-DED4-4DF6-945C-B70D13CD011E}" type="pres">
      <dgm:prSet presAssocID="{8394E62C-C160-45F6-B302-317A0451FC43}" presName="aNode" presStyleLbl="bgShp" presStyleIdx="2" presStyleCnt="4"/>
      <dgm:spPr/>
      <dgm:t>
        <a:bodyPr/>
        <a:lstStyle/>
        <a:p>
          <a:endParaRPr lang="ru-RU"/>
        </a:p>
      </dgm:t>
    </dgm:pt>
    <dgm:pt modelId="{92893DB4-5B8F-47E8-9919-84A24190A51D}" type="pres">
      <dgm:prSet presAssocID="{8394E62C-C160-45F6-B302-317A0451FC43}" presName="textNode" presStyleLbl="bgShp" presStyleIdx="2" presStyleCnt="4"/>
      <dgm:spPr/>
      <dgm:t>
        <a:bodyPr/>
        <a:lstStyle/>
        <a:p>
          <a:endParaRPr lang="ru-RU"/>
        </a:p>
      </dgm:t>
    </dgm:pt>
    <dgm:pt modelId="{A6502633-F0CB-4EF7-B931-F9BEDE9F5D93}" type="pres">
      <dgm:prSet presAssocID="{8394E62C-C160-45F6-B302-317A0451FC43}" presName="compChildNode" presStyleCnt="0"/>
      <dgm:spPr/>
    </dgm:pt>
    <dgm:pt modelId="{2C7B3940-3808-4635-8A73-61AF267F17D4}" type="pres">
      <dgm:prSet presAssocID="{8394E62C-C160-45F6-B302-317A0451FC43}" presName="theInnerList" presStyleCnt="0"/>
      <dgm:spPr/>
    </dgm:pt>
    <dgm:pt modelId="{1D8BBA68-A2C6-4252-844C-381C38A0414A}" type="pres">
      <dgm:prSet presAssocID="{3CBE69F7-2989-458D-9788-F6C9A39C830E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8FEFF6-B8C0-4AA4-9C72-FE628984D7FC}" type="pres">
      <dgm:prSet presAssocID="{8394E62C-C160-45F6-B302-317A0451FC43}" presName="aSpace" presStyleCnt="0"/>
      <dgm:spPr/>
    </dgm:pt>
    <dgm:pt modelId="{6418DE3A-4DE5-4446-8F31-CC9C0FE39898}" type="pres">
      <dgm:prSet presAssocID="{3B930949-4149-4BFB-9875-8C8607A23182}" presName="compNode" presStyleCnt="0"/>
      <dgm:spPr/>
    </dgm:pt>
    <dgm:pt modelId="{2964F6B3-325A-46DC-B51F-16A2B275596E}" type="pres">
      <dgm:prSet presAssocID="{3B930949-4149-4BFB-9875-8C8607A23182}" presName="aNode" presStyleLbl="bgShp" presStyleIdx="3" presStyleCnt="4"/>
      <dgm:spPr/>
      <dgm:t>
        <a:bodyPr/>
        <a:lstStyle/>
        <a:p>
          <a:endParaRPr lang="ru-RU"/>
        </a:p>
      </dgm:t>
    </dgm:pt>
    <dgm:pt modelId="{DB4BB067-2A14-4723-9D0B-ADFE14CB6C36}" type="pres">
      <dgm:prSet presAssocID="{3B930949-4149-4BFB-9875-8C8607A23182}" presName="textNode" presStyleLbl="bgShp" presStyleIdx="3" presStyleCnt="4"/>
      <dgm:spPr/>
      <dgm:t>
        <a:bodyPr/>
        <a:lstStyle/>
        <a:p>
          <a:endParaRPr lang="ru-RU"/>
        </a:p>
      </dgm:t>
    </dgm:pt>
    <dgm:pt modelId="{CAEA0538-FF98-43AC-8AD2-25886F98BD09}" type="pres">
      <dgm:prSet presAssocID="{3B930949-4149-4BFB-9875-8C8607A23182}" presName="compChildNode" presStyleCnt="0"/>
      <dgm:spPr/>
    </dgm:pt>
    <dgm:pt modelId="{47FC23C5-FEC1-4CFA-B723-C61BA720F894}" type="pres">
      <dgm:prSet presAssocID="{3B930949-4149-4BFB-9875-8C8607A23182}" presName="theInnerList" presStyleCnt="0"/>
      <dgm:spPr/>
    </dgm:pt>
    <dgm:pt modelId="{DE503550-F772-4A25-872F-68EBB257A899}" type="pres">
      <dgm:prSet presAssocID="{3046AB60-1AE3-4DAE-A0A8-0E66BB3FCCDD}" presName="childNode" presStyleLbl="node1" presStyleIdx="3" presStyleCnt="4" custScaleX="1070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7F81A55-594D-4D0B-B712-9059296CF78A}" type="presOf" srcId="{C36E33A7-D24B-41BB-BC23-139178FCF3D8}" destId="{8BACFA61-7509-4D66-90C9-92809A1A5DFF}" srcOrd="1" destOrd="0" presId="urn:microsoft.com/office/officeart/2005/8/layout/lProcess2"/>
    <dgm:cxn modelId="{059D082C-7F66-4AD8-B48B-CBD0FEE79930}" srcId="{8394E62C-C160-45F6-B302-317A0451FC43}" destId="{3CBE69F7-2989-458D-9788-F6C9A39C830E}" srcOrd="0" destOrd="0" parTransId="{C38483D9-A9FE-4FBD-9CED-8EADB9D5F97B}" sibTransId="{7F70271A-4735-4AF8-8C91-FD1E9A8E4FB8}"/>
    <dgm:cxn modelId="{63127071-E23A-4391-8E70-3B4C13CEF0A5}" srcId="{3B930949-4149-4BFB-9875-8C8607A23182}" destId="{3046AB60-1AE3-4DAE-A0A8-0E66BB3FCCDD}" srcOrd="0" destOrd="0" parTransId="{E42DB4A4-EAEB-4C12-A056-6DB19F6D20DC}" sibTransId="{773E1AD1-C264-4F67-AE0B-2159723F0949}"/>
    <dgm:cxn modelId="{87CC46EC-E5D2-4CED-9688-58207599FD2D}" type="presOf" srcId="{C36E33A7-D24B-41BB-BC23-139178FCF3D8}" destId="{7E2634B1-A373-46E3-820C-758DC9F5BB66}" srcOrd="0" destOrd="0" presId="urn:microsoft.com/office/officeart/2005/8/layout/lProcess2"/>
    <dgm:cxn modelId="{DF1B6325-96F4-4FEB-8B10-B45180F0DB0F}" type="presOf" srcId="{8394E62C-C160-45F6-B302-317A0451FC43}" destId="{92893DB4-5B8F-47E8-9919-84A24190A51D}" srcOrd="1" destOrd="0" presId="urn:microsoft.com/office/officeart/2005/8/layout/lProcess2"/>
    <dgm:cxn modelId="{858FA89C-9244-4D45-AD2C-CAFA3979AF21}" srcId="{47345CD3-1497-4978-9B0A-560FBD8197AE}" destId="{8394E62C-C160-45F6-B302-317A0451FC43}" srcOrd="2" destOrd="0" parTransId="{4DECF1A5-9FF2-4B13-BB47-9D706FE17558}" sibTransId="{9651DB01-E5D3-4387-9A63-C7210F83A569}"/>
    <dgm:cxn modelId="{53C724EB-0FA0-4268-989D-96FF02B99266}" type="presOf" srcId="{3B930949-4149-4BFB-9875-8C8607A23182}" destId="{DB4BB067-2A14-4723-9D0B-ADFE14CB6C36}" srcOrd="1" destOrd="0" presId="urn:microsoft.com/office/officeart/2005/8/layout/lProcess2"/>
    <dgm:cxn modelId="{8A84F26B-B368-46FE-A154-319508818931}" type="presOf" srcId="{3046AB60-1AE3-4DAE-A0A8-0E66BB3FCCDD}" destId="{DE503550-F772-4A25-872F-68EBB257A899}" srcOrd="0" destOrd="0" presId="urn:microsoft.com/office/officeart/2005/8/layout/lProcess2"/>
    <dgm:cxn modelId="{FD7947F7-4621-4963-AF74-CDFCE9E1F672}" srcId="{C36E33A7-D24B-41BB-BC23-139178FCF3D8}" destId="{D20240A8-663C-4465-A7CC-6DDF659F18F3}" srcOrd="0" destOrd="0" parTransId="{FFD63079-CEB2-4802-AD33-D15A00A16493}" sibTransId="{8675C30A-744B-4400-ACF3-6EB85D9BA483}"/>
    <dgm:cxn modelId="{4DDC1B5A-4955-44D9-9A55-A848E53463D8}" srcId="{8063F345-8B0C-415D-BDD5-DF9463C52E92}" destId="{0844EB8C-461A-42F3-BDA1-964ACF12DEB5}" srcOrd="0" destOrd="0" parTransId="{03847965-E70F-47B2-953E-F73CB3D53DA7}" sibTransId="{A61742DC-E885-4D82-BCD8-4983329A072A}"/>
    <dgm:cxn modelId="{8B6BF1F3-5161-4F20-9195-C0F96547FAA7}" type="presOf" srcId="{3CBE69F7-2989-458D-9788-F6C9A39C830E}" destId="{1D8BBA68-A2C6-4252-844C-381C38A0414A}" srcOrd="0" destOrd="0" presId="urn:microsoft.com/office/officeart/2005/8/layout/lProcess2"/>
    <dgm:cxn modelId="{E0B4B413-E47B-423A-9048-6B24E1FA007C}" type="presOf" srcId="{0844EB8C-461A-42F3-BDA1-964ACF12DEB5}" destId="{D3078889-D821-4817-A60C-3A221287D11D}" srcOrd="0" destOrd="0" presId="urn:microsoft.com/office/officeart/2005/8/layout/lProcess2"/>
    <dgm:cxn modelId="{0580DF89-6276-4395-AB19-4812E98EA740}" type="presOf" srcId="{3B930949-4149-4BFB-9875-8C8607A23182}" destId="{2964F6B3-325A-46DC-B51F-16A2B275596E}" srcOrd="0" destOrd="0" presId="urn:microsoft.com/office/officeart/2005/8/layout/lProcess2"/>
    <dgm:cxn modelId="{1AF07F8B-ABB0-427D-8B39-7008171030F5}" type="presOf" srcId="{47345CD3-1497-4978-9B0A-560FBD8197AE}" destId="{BB94A213-8D4A-4D80-B69C-278723D72CF9}" srcOrd="0" destOrd="0" presId="urn:microsoft.com/office/officeart/2005/8/layout/lProcess2"/>
    <dgm:cxn modelId="{0390CA69-E60B-45E7-A204-3AA776F191EB}" type="presOf" srcId="{8394E62C-C160-45F6-B302-317A0451FC43}" destId="{A8E6224A-DED4-4DF6-945C-B70D13CD011E}" srcOrd="0" destOrd="0" presId="urn:microsoft.com/office/officeart/2005/8/layout/lProcess2"/>
    <dgm:cxn modelId="{F5E864D7-0BA8-474A-961D-13F926C5636B}" srcId="{47345CD3-1497-4978-9B0A-560FBD8197AE}" destId="{3B930949-4149-4BFB-9875-8C8607A23182}" srcOrd="3" destOrd="0" parTransId="{BEA9513C-D5BF-4BAF-988E-9AB8D66B3803}" sibTransId="{0AC3AE05-4C9E-4648-8581-4531B593A0D6}"/>
    <dgm:cxn modelId="{BDAC5BAE-313D-4538-9155-C16370C302CD}" type="presOf" srcId="{8063F345-8B0C-415D-BDD5-DF9463C52E92}" destId="{17AC0236-6015-4D33-B30A-BFDC5B746AD2}" srcOrd="1" destOrd="0" presId="urn:microsoft.com/office/officeart/2005/8/layout/lProcess2"/>
    <dgm:cxn modelId="{0A11D52A-4DFE-4367-81D1-62EBBFA063FD}" srcId="{47345CD3-1497-4978-9B0A-560FBD8197AE}" destId="{8063F345-8B0C-415D-BDD5-DF9463C52E92}" srcOrd="1" destOrd="0" parTransId="{8BAA5F1B-FF23-4213-AECF-630956B659B2}" sibTransId="{985205D6-3927-488F-A9D4-906500640C11}"/>
    <dgm:cxn modelId="{777698F1-91B9-4682-AABA-A8A35789230A}" type="presOf" srcId="{8063F345-8B0C-415D-BDD5-DF9463C52E92}" destId="{628B9988-1E58-4214-9157-B01AE1D50631}" srcOrd="0" destOrd="0" presId="urn:microsoft.com/office/officeart/2005/8/layout/lProcess2"/>
    <dgm:cxn modelId="{8751F989-D2EE-431D-812C-633B95604377}" srcId="{47345CD3-1497-4978-9B0A-560FBD8197AE}" destId="{C36E33A7-D24B-41BB-BC23-139178FCF3D8}" srcOrd="0" destOrd="0" parTransId="{5F94B0BD-420F-43BA-A98E-6298BA661935}" sibTransId="{DBD6E38B-6422-4869-974D-FC04A756884D}"/>
    <dgm:cxn modelId="{F287F5E5-D980-42AB-84B0-88823CC1006C}" type="presOf" srcId="{D20240A8-663C-4465-A7CC-6DDF659F18F3}" destId="{B52E1F8C-3E45-472C-883D-F84D37E93907}" srcOrd="0" destOrd="0" presId="urn:microsoft.com/office/officeart/2005/8/layout/lProcess2"/>
    <dgm:cxn modelId="{9817B91A-F4B9-41F2-A993-FBFB407240FB}" type="presParOf" srcId="{BB94A213-8D4A-4D80-B69C-278723D72CF9}" destId="{591DF69F-AA1E-4014-9E64-6A433CCD7873}" srcOrd="0" destOrd="0" presId="urn:microsoft.com/office/officeart/2005/8/layout/lProcess2"/>
    <dgm:cxn modelId="{C6F59D50-5F28-4841-B571-A79EE3A5B0B7}" type="presParOf" srcId="{591DF69F-AA1E-4014-9E64-6A433CCD7873}" destId="{7E2634B1-A373-46E3-820C-758DC9F5BB66}" srcOrd="0" destOrd="0" presId="urn:microsoft.com/office/officeart/2005/8/layout/lProcess2"/>
    <dgm:cxn modelId="{5821DED1-2F3F-43BF-A35E-F62E1B741498}" type="presParOf" srcId="{591DF69F-AA1E-4014-9E64-6A433CCD7873}" destId="{8BACFA61-7509-4D66-90C9-92809A1A5DFF}" srcOrd="1" destOrd="0" presId="urn:microsoft.com/office/officeart/2005/8/layout/lProcess2"/>
    <dgm:cxn modelId="{52ED35C6-A42E-49E4-B7F0-693CB25259B6}" type="presParOf" srcId="{591DF69F-AA1E-4014-9E64-6A433CCD7873}" destId="{E9D94523-4D4D-4148-AA5A-D600F3FBFC97}" srcOrd="2" destOrd="0" presId="urn:microsoft.com/office/officeart/2005/8/layout/lProcess2"/>
    <dgm:cxn modelId="{84716B5B-F57F-49B6-982D-232E810E09CE}" type="presParOf" srcId="{E9D94523-4D4D-4148-AA5A-D600F3FBFC97}" destId="{27E8B3F5-6477-4642-8C9E-D29CDEC96E0F}" srcOrd="0" destOrd="0" presId="urn:microsoft.com/office/officeart/2005/8/layout/lProcess2"/>
    <dgm:cxn modelId="{3B3689A8-F6DE-4A86-874C-D03384712716}" type="presParOf" srcId="{27E8B3F5-6477-4642-8C9E-D29CDEC96E0F}" destId="{B52E1F8C-3E45-472C-883D-F84D37E93907}" srcOrd="0" destOrd="0" presId="urn:microsoft.com/office/officeart/2005/8/layout/lProcess2"/>
    <dgm:cxn modelId="{341A9416-BC28-48F2-8844-7D763454C530}" type="presParOf" srcId="{BB94A213-8D4A-4D80-B69C-278723D72CF9}" destId="{00A98F7E-D288-4B0F-B002-9CFE10F1DE26}" srcOrd="1" destOrd="0" presId="urn:microsoft.com/office/officeart/2005/8/layout/lProcess2"/>
    <dgm:cxn modelId="{9A8B931A-BE4B-4845-A528-825F995618E1}" type="presParOf" srcId="{BB94A213-8D4A-4D80-B69C-278723D72CF9}" destId="{BA46371E-A832-45D4-A64E-C9FB1C68233F}" srcOrd="2" destOrd="0" presId="urn:microsoft.com/office/officeart/2005/8/layout/lProcess2"/>
    <dgm:cxn modelId="{CB529120-C09E-4B81-83EC-E82944224F5F}" type="presParOf" srcId="{BA46371E-A832-45D4-A64E-C9FB1C68233F}" destId="{628B9988-1E58-4214-9157-B01AE1D50631}" srcOrd="0" destOrd="0" presId="urn:microsoft.com/office/officeart/2005/8/layout/lProcess2"/>
    <dgm:cxn modelId="{26A42BE5-8F34-4B83-973B-B08AB5020980}" type="presParOf" srcId="{BA46371E-A832-45D4-A64E-C9FB1C68233F}" destId="{17AC0236-6015-4D33-B30A-BFDC5B746AD2}" srcOrd="1" destOrd="0" presId="urn:microsoft.com/office/officeart/2005/8/layout/lProcess2"/>
    <dgm:cxn modelId="{46058C7C-073E-4DBC-AEFD-2952BDB7C79B}" type="presParOf" srcId="{BA46371E-A832-45D4-A64E-C9FB1C68233F}" destId="{E9D865EF-5478-473D-9328-ED678CA4BED3}" srcOrd="2" destOrd="0" presId="urn:microsoft.com/office/officeart/2005/8/layout/lProcess2"/>
    <dgm:cxn modelId="{29257E4A-B200-46A1-9535-6FC0E0BEA990}" type="presParOf" srcId="{E9D865EF-5478-473D-9328-ED678CA4BED3}" destId="{78192CEA-ED3B-442C-8CEE-5244DA1B5B07}" srcOrd="0" destOrd="0" presId="urn:microsoft.com/office/officeart/2005/8/layout/lProcess2"/>
    <dgm:cxn modelId="{E62B1808-E33C-48E0-9903-E14F42D439E3}" type="presParOf" srcId="{78192CEA-ED3B-442C-8CEE-5244DA1B5B07}" destId="{D3078889-D821-4817-A60C-3A221287D11D}" srcOrd="0" destOrd="0" presId="urn:microsoft.com/office/officeart/2005/8/layout/lProcess2"/>
    <dgm:cxn modelId="{8E807182-119A-4AA9-A599-48334437A0AE}" type="presParOf" srcId="{BB94A213-8D4A-4D80-B69C-278723D72CF9}" destId="{691F279B-11EE-4059-9C74-F18ECF56E878}" srcOrd="3" destOrd="0" presId="urn:microsoft.com/office/officeart/2005/8/layout/lProcess2"/>
    <dgm:cxn modelId="{162DA16E-9EF6-4179-AA3F-41706755AA28}" type="presParOf" srcId="{BB94A213-8D4A-4D80-B69C-278723D72CF9}" destId="{376FBE85-C014-4120-8FB5-3833AF734A23}" srcOrd="4" destOrd="0" presId="urn:microsoft.com/office/officeart/2005/8/layout/lProcess2"/>
    <dgm:cxn modelId="{7378FCD9-92B3-4882-8BA9-F4DB72E65E90}" type="presParOf" srcId="{376FBE85-C014-4120-8FB5-3833AF734A23}" destId="{A8E6224A-DED4-4DF6-945C-B70D13CD011E}" srcOrd="0" destOrd="0" presId="urn:microsoft.com/office/officeart/2005/8/layout/lProcess2"/>
    <dgm:cxn modelId="{4F7B8B01-F1F0-4EAA-9B55-DE8249261EFB}" type="presParOf" srcId="{376FBE85-C014-4120-8FB5-3833AF734A23}" destId="{92893DB4-5B8F-47E8-9919-84A24190A51D}" srcOrd="1" destOrd="0" presId="urn:microsoft.com/office/officeart/2005/8/layout/lProcess2"/>
    <dgm:cxn modelId="{AE11F449-945F-4E08-823C-F3229BCB03B5}" type="presParOf" srcId="{376FBE85-C014-4120-8FB5-3833AF734A23}" destId="{A6502633-F0CB-4EF7-B931-F9BEDE9F5D93}" srcOrd="2" destOrd="0" presId="urn:microsoft.com/office/officeart/2005/8/layout/lProcess2"/>
    <dgm:cxn modelId="{2F9454A2-703A-41A6-B55D-69164C69AA48}" type="presParOf" srcId="{A6502633-F0CB-4EF7-B931-F9BEDE9F5D93}" destId="{2C7B3940-3808-4635-8A73-61AF267F17D4}" srcOrd="0" destOrd="0" presId="urn:microsoft.com/office/officeart/2005/8/layout/lProcess2"/>
    <dgm:cxn modelId="{E8FECFE3-C765-47F6-863E-62571ABB09C4}" type="presParOf" srcId="{2C7B3940-3808-4635-8A73-61AF267F17D4}" destId="{1D8BBA68-A2C6-4252-844C-381C38A0414A}" srcOrd="0" destOrd="0" presId="urn:microsoft.com/office/officeart/2005/8/layout/lProcess2"/>
    <dgm:cxn modelId="{F497FEFA-922E-47C8-AB72-99C1D2C773DF}" type="presParOf" srcId="{BB94A213-8D4A-4D80-B69C-278723D72CF9}" destId="{AE8FEFF6-B8C0-4AA4-9C72-FE628984D7FC}" srcOrd="5" destOrd="0" presId="urn:microsoft.com/office/officeart/2005/8/layout/lProcess2"/>
    <dgm:cxn modelId="{7763F5F0-1204-452C-A25D-4E6C87FF346C}" type="presParOf" srcId="{BB94A213-8D4A-4D80-B69C-278723D72CF9}" destId="{6418DE3A-4DE5-4446-8F31-CC9C0FE39898}" srcOrd="6" destOrd="0" presId="urn:microsoft.com/office/officeart/2005/8/layout/lProcess2"/>
    <dgm:cxn modelId="{5025B97E-BDFE-41DB-95F3-BEBB8B405412}" type="presParOf" srcId="{6418DE3A-4DE5-4446-8F31-CC9C0FE39898}" destId="{2964F6B3-325A-46DC-B51F-16A2B275596E}" srcOrd="0" destOrd="0" presId="urn:microsoft.com/office/officeart/2005/8/layout/lProcess2"/>
    <dgm:cxn modelId="{F5F51019-A55C-4DAB-A5C4-BC64D2EE99FB}" type="presParOf" srcId="{6418DE3A-4DE5-4446-8F31-CC9C0FE39898}" destId="{DB4BB067-2A14-4723-9D0B-ADFE14CB6C36}" srcOrd="1" destOrd="0" presId="urn:microsoft.com/office/officeart/2005/8/layout/lProcess2"/>
    <dgm:cxn modelId="{25912564-DAF3-4CA8-8989-AFC86C6E5527}" type="presParOf" srcId="{6418DE3A-4DE5-4446-8F31-CC9C0FE39898}" destId="{CAEA0538-FF98-43AC-8AD2-25886F98BD09}" srcOrd="2" destOrd="0" presId="urn:microsoft.com/office/officeart/2005/8/layout/lProcess2"/>
    <dgm:cxn modelId="{4095A662-F8BB-4F96-ADC9-D52D5F462719}" type="presParOf" srcId="{CAEA0538-FF98-43AC-8AD2-25886F98BD09}" destId="{47FC23C5-FEC1-4CFA-B723-C61BA720F894}" srcOrd="0" destOrd="0" presId="urn:microsoft.com/office/officeart/2005/8/layout/lProcess2"/>
    <dgm:cxn modelId="{C9CE454D-96A7-47C1-8401-DA26DDEB9F79}" type="presParOf" srcId="{47FC23C5-FEC1-4CFA-B723-C61BA720F894}" destId="{DE503550-F772-4A25-872F-68EBB257A899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6449B2-EF02-4285-B4D1-5F50CA0C6AF1}">
      <dsp:nvSpPr>
        <dsp:cNvPr id="0" name=""/>
        <dsp:cNvSpPr/>
      </dsp:nvSpPr>
      <dsp:spPr>
        <a:xfrm rot="5400000">
          <a:off x="4763831" y="-2302468"/>
          <a:ext cx="462345" cy="51366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возмещение затрат, образовавшихся в связи с увеличением стоимости приобретения топлива</a:t>
          </a:r>
        </a:p>
      </dsp:txBody>
      <dsp:txXfrm rot="-5400000">
        <a:off x="2426659" y="57274"/>
        <a:ext cx="5114120" cy="417205"/>
      </dsp:txXfrm>
    </dsp:sp>
    <dsp:sp modelId="{452F1ABC-C8D5-4834-9172-18148D5E1162}">
      <dsp:nvSpPr>
        <dsp:cNvPr id="0" name=""/>
        <dsp:cNvSpPr/>
      </dsp:nvSpPr>
      <dsp:spPr>
        <a:xfrm>
          <a:off x="3" y="1526"/>
          <a:ext cx="2404148" cy="5779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2 115,8 </a:t>
          </a:r>
          <a:r>
            <a:rPr lang="ru-RU" sz="2400" b="1" kern="1200" dirty="0" err="1" smtClean="0"/>
            <a:t>тыс.руб</a:t>
          </a:r>
          <a:r>
            <a:rPr lang="ru-RU" sz="2400" b="1" kern="1200" dirty="0" smtClean="0"/>
            <a:t>.</a:t>
          </a:r>
          <a:endParaRPr lang="ru-RU" sz="2400" b="1" kern="1200" dirty="0"/>
        </a:p>
      </dsp:txBody>
      <dsp:txXfrm>
        <a:off x="28215" y="29738"/>
        <a:ext cx="2347724" cy="521507"/>
      </dsp:txXfrm>
    </dsp:sp>
    <dsp:sp modelId="{963A9319-CB56-4520-8BF0-277D2AA0F6A7}">
      <dsp:nvSpPr>
        <dsp:cNvPr id="0" name=""/>
        <dsp:cNvSpPr/>
      </dsp:nvSpPr>
      <dsp:spPr>
        <a:xfrm rot="5400000">
          <a:off x="5123035" y="-2052736"/>
          <a:ext cx="462345" cy="590011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работы по ремонту системы водоснабжения (</a:t>
          </a:r>
          <a:r>
            <a:rPr lang="ru-RU" sz="1400" b="1" kern="1200" dirty="0" err="1" smtClean="0"/>
            <a:t>Атирское</a:t>
          </a:r>
          <a:r>
            <a:rPr lang="ru-RU" sz="1400" b="1" kern="1200" dirty="0" smtClean="0"/>
            <a:t>, </a:t>
          </a:r>
          <a:r>
            <a:rPr lang="ru-RU" sz="1400" b="1" kern="1200" dirty="0" err="1" smtClean="0"/>
            <a:t>Мартюшевсое</a:t>
          </a:r>
          <a:r>
            <a:rPr lang="ru-RU" sz="1400" b="1" kern="1200" dirty="0" smtClean="0"/>
            <a:t>, </a:t>
          </a:r>
          <a:r>
            <a:rPr lang="ru-RU" sz="1400" b="1" kern="1200" dirty="0" err="1" smtClean="0"/>
            <a:t>Чекрушанское</a:t>
          </a:r>
          <a:r>
            <a:rPr lang="ru-RU" sz="1400" b="1" kern="1200" dirty="0" smtClean="0"/>
            <a:t> СП)</a:t>
          </a:r>
          <a:endParaRPr lang="ru-RU" sz="1000" b="1" kern="1200" dirty="0" smtClean="0"/>
        </a:p>
      </dsp:txBody>
      <dsp:txXfrm rot="-5400000">
        <a:off x="2404151" y="688718"/>
        <a:ext cx="5877543" cy="417205"/>
      </dsp:txXfrm>
    </dsp:sp>
    <dsp:sp modelId="{15558D30-43DC-4D68-AD83-0FE2601819F9}">
      <dsp:nvSpPr>
        <dsp:cNvPr id="0" name=""/>
        <dsp:cNvSpPr/>
      </dsp:nvSpPr>
      <dsp:spPr>
        <a:xfrm>
          <a:off x="3" y="636233"/>
          <a:ext cx="2404148" cy="5779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1 632,4 </a:t>
          </a:r>
          <a:r>
            <a:rPr lang="ru-RU" sz="2400" b="1" kern="1200" dirty="0" err="1" smtClean="0"/>
            <a:t>тыс.руб</a:t>
          </a:r>
          <a:r>
            <a:rPr lang="ru-RU" sz="2400" b="1" kern="1200" dirty="0" smtClean="0"/>
            <a:t>.</a:t>
          </a:r>
        </a:p>
      </dsp:txBody>
      <dsp:txXfrm>
        <a:off x="28215" y="664445"/>
        <a:ext cx="2347724" cy="521507"/>
      </dsp:txXfrm>
    </dsp:sp>
    <dsp:sp modelId="{3482ADD4-FBBC-4B09-BD46-50DD655747C0}">
      <dsp:nvSpPr>
        <dsp:cNvPr id="0" name=""/>
        <dsp:cNvSpPr/>
      </dsp:nvSpPr>
      <dsp:spPr>
        <a:xfrm rot="5400000">
          <a:off x="5192644" y="-1472954"/>
          <a:ext cx="462345" cy="595420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приобретение и установку приборов учета тепловой энергии (д. Михайловка, д. </a:t>
          </a:r>
          <a:r>
            <a:rPr lang="ru-RU" sz="1400" b="1" kern="1200" dirty="0" err="1" smtClean="0"/>
            <a:t>Кириллино</a:t>
          </a:r>
          <a:r>
            <a:rPr lang="ru-RU" sz="1400" b="1" kern="1200" dirty="0" smtClean="0"/>
            <a:t>)</a:t>
          </a:r>
        </a:p>
      </dsp:txBody>
      <dsp:txXfrm rot="-5400000">
        <a:off x="2446714" y="1295546"/>
        <a:ext cx="5931635" cy="417205"/>
      </dsp:txXfrm>
    </dsp:sp>
    <dsp:sp modelId="{6B2864A8-1A74-415C-A325-57F38E429D38}">
      <dsp:nvSpPr>
        <dsp:cNvPr id="0" name=""/>
        <dsp:cNvSpPr/>
      </dsp:nvSpPr>
      <dsp:spPr>
        <a:xfrm>
          <a:off x="3" y="1215182"/>
          <a:ext cx="2446710" cy="5779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934,3 </a:t>
          </a:r>
          <a:r>
            <a:rPr lang="ru-RU" sz="2400" b="1" kern="1200" dirty="0" err="1" smtClean="0"/>
            <a:t>тыс.руб</a:t>
          </a:r>
          <a:endParaRPr lang="ru-RU" sz="2400" b="1" kern="1200" dirty="0" smtClean="0"/>
        </a:p>
      </dsp:txBody>
      <dsp:txXfrm>
        <a:off x="28215" y="1243394"/>
        <a:ext cx="2390286" cy="521507"/>
      </dsp:txXfrm>
    </dsp:sp>
    <dsp:sp modelId="{5B2EDD0B-D86C-4B1D-90D5-4DA6D61AC89E}">
      <dsp:nvSpPr>
        <dsp:cNvPr id="0" name=""/>
        <dsp:cNvSpPr/>
      </dsp:nvSpPr>
      <dsp:spPr>
        <a:xfrm rot="5400000">
          <a:off x="5194706" y="-866082"/>
          <a:ext cx="462345" cy="595411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приобретение станции очистки воды с. </a:t>
          </a:r>
          <a:r>
            <a:rPr lang="ru-RU" sz="1400" b="1" kern="1200" dirty="0" err="1" smtClean="0"/>
            <a:t>Мартюшево</a:t>
          </a:r>
          <a:endParaRPr lang="ru-RU" sz="1400" b="1" kern="1200" dirty="0"/>
        </a:p>
      </dsp:txBody>
      <dsp:txXfrm rot="-5400000">
        <a:off x="2448820" y="1902374"/>
        <a:ext cx="5931548" cy="417205"/>
      </dsp:txXfrm>
    </dsp:sp>
    <dsp:sp modelId="{9E333AE4-CA35-48E8-A424-784F9FFDE54E}">
      <dsp:nvSpPr>
        <dsp:cNvPr id="0" name=""/>
        <dsp:cNvSpPr/>
      </dsp:nvSpPr>
      <dsp:spPr>
        <a:xfrm>
          <a:off x="3" y="1822010"/>
          <a:ext cx="2448815" cy="5779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4 051,4  </a:t>
          </a:r>
          <a:r>
            <a:rPr lang="ru-RU" sz="2400" b="1" kern="1200" dirty="0" err="1" smtClean="0"/>
            <a:t>тыс.руб</a:t>
          </a:r>
          <a:r>
            <a:rPr lang="ru-RU" sz="3200" b="1" kern="1200" dirty="0" smtClean="0"/>
            <a:t>.</a:t>
          </a:r>
          <a:endParaRPr lang="ru-RU" sz="1800" b="1" kern="1200" dirty="0" smtClean="0"/>
        </a:p>
      </dsp:txBody>
      <dsp:txXfrm>
        <a:off x="28215" y="1850222"/>
        <a:ext cx="2392391" cy="521507"/>
      </dsp:txXfrm>
    </dsp:sp>
    <dsp:sp modelId="{FC7B9CAE-91BC-4748-9799-EC0B15B5B558}">
      <dsp:nvSpPr>
        <dsp:cNvPr id="0" name=""/>
        <dsp:cNvSpPr/>
      </dsp:nvSpPr>
      <dsp:spPr>
        <a:xfrm rot="5400000">
          <a:off x="5195045" y="-259276"/>
          <a:ext cx="462345" cy="595416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приобретение и установка резервного источника электроснабжения (в школьные котельные </a:t>
          </a:r>
          <a:r>
            <a:rPr lang="ru-RU" sz="1400" b="1" kern="1200" dirty="0" err="1" smtClean="0"/>
            <a:t>с.Орлово</a:t>
          </a:r>
          <a:r>
            <a:rPr lang="ru-RU" sz="1400" b="1" kern="1200" dirty="0" smtClean="0"/>
            <a:t>, с. </a:t>
          </a:r>
          <a:r>
            <a:rPr lang="ru-RU" sz="1400" b="1" kern="1200" dirty="0" err="1" smtClean="0"/>
            <a:t>Ермаковка</a:t>
          </a:r>
          <a:r>
            <a:rPr lang="ru-RU" sz="1400" b="1" kern="1200" dirty="0" smtClean="0"/>
            <a:t>)</a:t>
          </a:r>
          <a:endParaRPr lang="ru-RU" sz="1400" b="1" kern="1200" dirty="0"/>
        </a:p>
      </dsp:txBody>
      <dsp:txXfrm rot="-5400000">
        <a:off x="2449136" y="2509203"/>
        <a:ext cx="5931593" cy="417205"/>
      </dsp:txXfrm>
    </dsp:sp>
    <dsp:sp modelId="{0D58619A-D728-48EC-886B-BC7A906213F1}">
      <dsp:nvSpPr>
        <dsp:cNvPr id="0" name=""/>
        <dsp:cNvSpPr/>
      </dsp:nvSpPr>
      <dsp:spPr>
        <a:xfrm>
          <a:off x="3" y="2428839"/>
          <a:ext cx="2449132" cy="5779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963,2 </a:t>
          </a:r>
          <a:r>
            <a:rPr lang="ru-RU" sz="2400" b="1" kern="1200" dirty="0" err="1" smtClean="0"/>
            <a:t>тыс.руб</a:t>
          </a:r>
          <a:r>
            <a:rPr lang="ru-RU" sz="2400" b="1" kern="1200" dirty="0" smtClean="0"/>
            <a:t>.</a:t>
          </a:r>
          <a:endParaRPr lang="ru-RU" sz="2400" b="1" kern="1200" dirty="0"/>
        </a:p>
      </dsp:txBody>
      <dsp:txXfrm>
        <a:off x="28215" y="2457051"/>
        <a:ext cx="2392708" cy="521507"/>
      </dsp:txXfrm>
    </dsp:sp>
    <dsp:sp modelId="{0429A894-D15E-4BA5-AE21-8D7DA2ECEB03}">
      <dsp:nvSpPr>
        <dsp:cNvPr id="0" name=""/>
        <dsp:cNvSpPr/>
      </dsp:nvSpPr>
      <dsp:spPr>
        <a:xfrm rot="5400000">
          <a:off x="5168657" y="323687"/>
          <a:ext cx="462345" cy="600189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приобретение и установку котельного оборудования (в школьные котельные </a:t>
          </a:r>
          <a:r>
            <a:rPr lang="ru-RU" sz="1400" b="1" kern="1200" dirty="0" err="1" smtClean="0"/>
            <a:t>с.Черняево</a:t>
          </a:r>
          <a:r>
            <a:rPr lang="ru-RU" sz="1400" b="1" kern="1200" dirty="0" smtClean="0"/>
            <a:t>, </a:t>
          </a:r>
          <a:r>
            <a:rPr lang="ru-RU" sz="1400" b="1" kern="1200" dirty="0" err="1" smtClean="0"/>
            <a:t>с.Атирка</a:t>
          </a:r>
          <a:r>
            <a:rPr lang="ru-RU" sz="1400" b="1" kern="1200" dirty="0" smtClean="0"/>
            <a:t>, </a:t>
          </a:r>
          <a:r>
            <a:rPr lang="ru-RU" sz="1400" b="1" kern="1200" dirty="0" err="1" smtClean="0"/>
            <a:t>с.Ложниково</a:t>
          </a:r>
          <a:r>
            <a:rPr lang="ru-RU" sz="1400" b="1" kern="1200" dirty="0" smtClean="0"/>
            <a:t>)</a:t>
          </a:r>
          <a:endParaRPr lang="ru-RU" sz="1400" b="1" kern="1200" dirty="0"/>
        </a:p>
      </dsp:txBody>
      <dsp:txXfrm rot="-5400000">
        <a:off x="2398884" y="3116030"/>
        <a:ext cx="5979322" cy="417205"/>
      </dsp:txXfrm>
    </dsp:sp>
    <dsp:sp modelId="{256855B5-CF16-41AA-9110-D43DB86AD17D}">
      <dsp:nvSpPr>
        <dsp:cNvPr id="0" name=""/>
        <dsp:cNvSpPr/>
      </dsp:nvSpPr>
      <dsp:spPr>
        <a:xfrm>
          <a:off x="3" y="3035667"/>
          <a:ext cx="2398880" cy="5779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1 113,0 </a:t>
          </a:r>
          <a:r>
            <a:rPr lang="ru-RU" sz="2400" b="1" kern="1200" dirty="0" err="1" smtClean="0"/>
            <a:t>тыс.руб</a:t>
          </a:r>
          <a:r>
            <a:rPr lang="ru-RU" sz="2400" b="1" kern="1200" dirty="0" smtClean="0"/>
            <a:t>. </a:t>
          </a:r>
          <a:endParaRPr lang="ru-RU" sz="2400" b="1" kern="1200" dirty="0"/>
        </a:p>
      </dsp:txBody>
      <dsp:txXfrm>
        <a:off x="28215" y="3063879"/>
        <a:ext cx="2342456" cy="521507"/>
      </dsp:txXfrm>
    </dsp:sp>
    <dsp:sp modelId="{5370DC67-2CF6-4281-989F-6D258951CC85}">
      <dsp:nvSpPr>
        <dsp:cNvPr id="0" name=""/>
        <dsp:cNvSpPr/>
      </dsp:nvSpPr>
      <dsp:spPr>
        <a:xfrm rot="5400000">
          <a:off x="5195020" y="954375"/>
          <a:ext cx="462345" cy="59541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предоставлено в виде МБТ в бюджеты сельских поселений на организацию электро-, тепло-, газо- и водоснабжения населения</a:t>
          </a:r>
          <a:endParaRPr lang="ru-RU" sz="1400" b="1" kern="1200" dirty="0"/>
        </a:p>
      </dsp:txBody>
      <dsp:txXfrm rot="-5400000">
        <a:off x="2449107" y="3722858"/>
        <a:ext cx="5931602" cy="417205"/>
      </dsp:txXfrm>
    </dsp:sp>
    <dsp:sp modelId="{C79FEA71-5B91-4CDE-8653-C605B3E04CE1}">
      <dsp:nvSpPr>
        <dsp:cNvPr id="0" name=""/>
        <dsp:cNvSpPr/>
      </dsp:nvSpPr>
      <dsp:spPr>
        <a:xfrm>
          <a:off x="3" y="3642495"/>
          <a:ext cx="2449103" cy="5779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840,7 </a:t>
          </a:r>
          <a:r>
            <a:rPr lang="ru-RU" sz="2400" b="1" kern="1200" dirty="0" err="1" smtClean="0"/>
            <a:t>тыс.руб</a:t>
          </a:r>
          <a:r>
            <a:rPr lang="ru-RU" sz="2400" b="1" kern="1200" dirty="0" smtClean="0"/>
            <a:t> </a:t>
          </a:r>
          <a:endParaRPr lang="ru-RU" sz="2400" b="1" kern="1200" dirty="0"/>
        </a:p>
      </dsp:txBody>
      <dsp:txXfrm>
        <a:off x="28215" y="3670707"/>
        <a:ext cx="2392679" cy="521507"/>
      </dsp:txXfrm>
    </dsp:sp>
    <dsp:sp modelId="{D923EF21-1610-48F7-AB2E-152424D87F5F}">
      <dsp:nvSpPr>
        <dsp:cNvPr id="0" name=""/>
        <dsp:cNvSpPr/>
      </dsp:nvSpPr>
      <dsp:spPr>
        <a:xfrm rot="5400000">
          <a:off x="5195020" y="1561203"/>
          <a:ext cx="462345" cy="59541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предоставление субсидий</a:t>
          </a:r>
          <a:endParaRPr lang="ru-RU" sz="1400" b="1" kern="1200" dirty="0"/>
        </a:p>
      </dsp:txBody>
      <dsp:txXfrm rot="-5400000">
        <a:off x="2449107" y="4329686"/>
        <a:ext cx="5931602" cy="417205"/>
      </dsp:txXfrm>
    </dsp:sp>
    <dsp:sp modelId="{D5D36EAC-42A8-4060-9BE0-F0D2B0AFF836}">
      <dsp:nvSpPr>
        <dsp:cNvPr id="0" name=""/>
        <dsp:cNvSpPr/>
      </dsp:nvSpPr>
      <dsp:spPr>
        <a:xfrm>
          <a:off x="3" y="4249323"/>
          <a:ext cx="2449103" cy="5779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2 468,7 </a:t>
          </a:r>
          <a:r>
            <a:rPr lang="ru-RU" sz="2400" b="1" kern="1200" dirty="0" err="1" smtClean="0"/>
            <a:t>тыс.руб</a:t>
          </a:r>
          <a:endParaRPr lang="ru-RU" sz="2400" b="1" kern="1200" dirty="0"/>
        </a:p>
      </dsp:txBody>
      <dsp:txXfrm>
        <a:off x="28215" y="4277535"/>
        <a:ext cx="2392679" cy="521507"/>
      </dsp:txXfrm>
    </dsp:sp>
    <dsp:sp modelId="{0AB50803-90A3-4F8A-A5A3-9C31DEBB3FC4}">
      <dsp:nvSpPr>
        <dsp:cNvPr id="0" name=""/>
        <dsp:cNvSpPr/>
      </dsp:nvSpPr>
      <dsp:spPr>
        <a:xfrm rot="5400000">
          <a:off x="5195020" y="2168031"/>
          <a:ext cx="462345" cy="595417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dirty="0" smtClean="0"/>
            <a:t>капитальный ремонт водозаборной скважины в д. Гриневичи</a:t>
          </a:r>
          <a:endParaRPr lang="ru-RU" sz="1400" b="1" kern="1200" dirty="0"/>
        </a:p>
      </dsp:txBody>
      <dsp:txXfrm rot="-5400000">
        <a:off x="2449107" y="4936514"/>
        <a:ext cx="5931602" cy="417205"/>
      </dsp:txXfrm>
    </dsp:sp>
    <dsp:sp modelId="{2E4D90BE-FA0A-4F05-96E9-1768658981EB}">
      <dsp:nvSpPr>
        <dsp:cNvPr id="0" name=""/>
        <dsp:cNvSpPr/>
      </dsp:nvSpPr>
      <dsp:spPr>
        <a:xfrm>
          <a:off x="3" y="4856152"/>
          <a:ext cx="2449103" cy="5779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1 078,1 </a:t>
          </a:r>
          <a:r>
            <a:rPr lang="ru-RU" sz="2400" b="1" kern="1200" dirty="0" err="1" smtClean="0"/>
            <a:t>тыс.руб</a:t>
          </a:r>
          <a:r>
            <a:rPr lang="ru-RU" sz="2400" b="1" kern="1200" dirty="0" smtClean="0"/>
            <a:t> </a:t>
          </a:r>
          <a:endParaRPr lang="ru-RU" sz="2400" b="1" kern="1200" dirty="0"/>
        </a:p>
      </dsp:txBody>
      <dsp:txXfrm>
        <a:off x="28215" y="4884364"/>
        <a:ext cx="2392679" cy="5215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2634B1-A373-46E3-820C-758DC9F5BB66}">
      <dsp:nvSpPr>
        <dsp:cNvPr id="0" name=""/>
        <dsp:cNvSpPr/>
      </dsp:nvSpPr>
      <dsp:spPr>
        <a:xfrm>
          <a:off x="2013" y="0"/>
          <a:ext cx="1976071" cy="505633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650,0 </a:t>
          </a:r>
          <a:r>
            <a:rPr lang="ru-RU" sz="3200" b="1" kern="1200" dirty="0" err="1" smtClean="0"/>
            <a:t>тыс.руб</a:t>
          </a:r>
          <a:r>
            <a:rPr lang="ru-RU" sz="3200" b="1" kern="1200" dirty="0" smtClean="0"/>
            <a:t>.</a:t>
          </a:r>
          <a:endParaRPr lang="ru-RU" sz="3200" b="1" kern="1200" dirty="0"/>
        </a:p>
      </dsp:txBody>
      <dsp:txXfrm>
        <a:off x="2013" y="0"/>
        <a:ext cx="1976071" cy="1516900"/>
      </dsp:txXfrm>
    </dsp:sp>
    <dsp:sp modelId="{B52E1F8C-3E45-472C-883D-F84D37E93907}">
      <dsp:nvSpPr>
        <dsp:cNvPr id="0" name=""/>
        <dsp:cNvSpPr/>
      </dsp:nvSpPr>
      <dsp:spPr>
        <a:xfrm>
          <a:off x="199620" y="1516900"/>
          <a:ext cx="1580856" cy="32866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социальная помощь малоимущим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34 чел.</a:t>
          </a:r>
          <a:endParaRPr lang="ru-RU" sz="1800" kern="1200" dirty="0"/>
        </a:p>
      </dsp:txBody>
      <dsp:txXfrm>
        <a:off x="245922" y="1563202"/>
        <a:ext cx="1488252" cy="3194014"/>
      </dsp:txXfrm>
    </dsp:sp>
    <dsp:sp modelId="{628B9988-1E58-4214-9157-B01AE1D50631}">
      <dsp:nvSpPr>
        <dsp:cNvPr id="0" name=""/>
        <dsp:cNvSpPr/>
      </dsp:nvSpPr>
      <dsp:spPr>
        <a:xfrm>
          <a:off x="2126290" y="0"/>
          <a:ext cx="1976071" cy="505633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2 395,0 </a:t>
          </a:r>
          <a:r>
            <a:rPr lang="ru-RU" sz="3200" b="1" kern="1200" dirty="0" err="1" smtClean="0"/>
            <a:t>тыс.руб</a:t>
          </a:r>
          <a:r>
            <a:rPr lang="ru-RU" sz="3200" b="1" kern="1200" dirty="0" smtClean="0"/>
            <a:t>.</a:t>
          </a:r>
          <a:endParaRPr lang="ru-RU" sz="3800" b="1" kern="1200" dirty="0"/>
        </a:p>
      </dsp:txBody>
      <dsp:txXfrm>
        <a:off x="2126290" y="0"/>
        <a:ext cx="1976071" cy="1516900"/>
      </dsp:txXfrm>
    </dsp:sp>
    <dsp:sp modelId="{D3078889-D821-4817-A60C-3A221287D11D}">
      <dsp:nvSpPr>
        <dsp:cNvPr id="0" name=""/>
        <dsp:cNvSpPr/>
      </dsp:nvSpPr>
      <dsp:spPr>
        <a:xfrm>
          <a:off x="2323897" y="1516900"/>
          <a:ext cx="1580856" cy="32866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материальная помощь гражданам, оказавшимся в трудной жизненной ситуации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49 чел.</a:t>
          </a:r>
          <a:endParaRPr lang="ru-RU" sz="1800" kern="1200" dirty="0"/>
        </a:p>
      </dsp:txBody>
      <dsp:txXfrm>
        <a:off x="2370199" y="1563202"/>
        <a:ext cx="1488252" cy="3194014"/>
      </dsp:txXfrm>
    </dsp:sp>
    <dsp:sp modelId="{A8E6224A-DED4-4DF6-945C-B70D13CD011E}">
      <dsp:nvSpPr>
        <dsp:cNvPr id="0" name=""/>
        <dsp:cNvSpPr/>
      </dsp:nvSpPr>
      <dsp:spPr>
        <a:xfrm>
          <a:off x="4250566" y="0"/>
          <a:ext cx="1976071" cy="505633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208,4 </a:t>
          </a:r>
          <a:r>
            <a:rPr lang="ru-RU" sz="3200" b="1" kern="1200" dirty="0" err="1" smtClean="0"/>
            <a:t>тыс.руб</a:t>
          </a:r>
          <a:endParaRPr lang="ru-RU" sz="3200" b="1" kern="1200" dirty="0"/>
        </a:p>
      </dsp:txBody>
      <dsp:txXfrm>
        <a:off x="4250566" y="0"/>
        <a:ext cx="1976071" cy="1516900"/>
      </dsp:txXfrm>
    </dsp:sp>
    <dsp:sp modelId="{1D8BBA68-A2C6-4252-844C-381C38A0414A}">
      <dsp:nvSpPr>
        <dsp:cNvPr id="0" name=""/>
        <dsp:cNvSpPr/>
      </dsp:nvSpPr>
      <dsp:spPr>
        <a:xfrm>
          <a:off x="4448173" y="1516900"/>
          <a:ext cx="1580856" cy="32866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Выплаты Почетным гражданам города Тара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18 чел.</a:t>
          </a:r>
          <a:endParaRPr lang="ru-RU" sz="1800" kern="1200" dirty="0"/>
        </a:p>
      </dsp:txBody>
      <dsp:txXfrm>
        <a:off x="4494475" y="1563202"/>
        <a:ext cx="1488252" cy="3194014"/>
      </dsp:txXfrm>
    </dsp:sp>
    <dsp:sp modelId="{2964F6B3-325A-46DC-B51F-16A2B275596E}">
      <dsp:nvSpPr>
        <dsp:cNvPr id="0" name=""/>
        <dsp:cNvSpPr/>
      </dsp:nvSpPr>
      <dsp:spPr>
        <a:xfrm>
          <a:off x="6374843" y="0"/>
          <a:ext cx="1976071" cy="505633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150,0 </a:t>
          </a:r>
          <a:r>
            <a:rPr lang="ru-RU" sz="3200" b="1" kern="1200" dirty="0" err="1" smtClean="0"/>
            <a:t>тыс.руб</a:t>
          </a:r>
          <a:r>
            <a:rPr lang="ru-RU" sz="3200" b="1" kern="1200" dirty="0" smtClean="0"/>
            <a:t>.</a:t>
          </a:r>
          <a:endParaRPr lang="ru-RU" sz="3200" b="1" kern="1200" dirty="0"/>
        </a:p>
      </dsp:txBody>
      <dsp:txXfrm>
        <a:off x="6374843" y="0"/>
        <a:ext cx="1976071" cy="1516900"/>
      </dsp:txXfrm>
    </dsp:sp>
    <dsp:sp modelId="{DE503550-F772-4A25-872F-68EBB257A899}">
      <dsp:nvSpPr>
        <dsp:cNvPr id="0" name=""/>
        <dsp:cNvSpPr/>
      </dsp:nvSpPr>
      <dsp:spPr>
        <a:xfrm>
          <a:off x="6572450" y="1516900"/>
          <a:ext cx="1580856" cy="32866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Выплаты молодым специалистам в сфере здравоохранения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5 чел.</a:t>
          </a:r>
          <a:endParaRPr lang="ru-RU" sz="1800" kern="1200" dirty="0"/>
        </a:p>
      </dsp:txBody>
      <dsp:txXfrm>
        <a:off x="6618752" y="1563202"/>
        <a:ext cx="1488252" cy="31940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2634B1-A373-46E3-820C-758DC9F5BB66}">
      <dsp:nvSpPr>
        <dsp:cNvPr id="0" name=""/>
        <dsp:cNvSpPr/>
      </dsp:nvSpPr>
      <dsp:spPr>
        <a:xfrm>
          <a:off x="2013" y="0"/>
          <a:ext cx="1976071" cy="505633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2 704,7  </a:t>
          </a:r>
          <a:r>
            <a:rPr lang="ru-RU" sz="3200" b="1" kern="1200" dirty="0" err="1" smtClean="0"/>
            <a:t>тыс.руб</a:t>
          </a:r>
          <a:r>
            <a:rPr lang="ru-RU" sz="3200" b="1" kern="1200" dirty="0" smtClean="0"/>
            <a:t>.</a:t>
          </a:r>
          <a:endParaRPr lang="ru-RU" sz="3200" b="1" kern="1200" dirty="0"/>
        </a:p>
      </dsp:txBody>
      <dsp:txXfrm>
        <a:off x="2013" y="0"/>
        <a:ext cx="1976071" cy="1516900"/>
      </dsp:txXfrm>
    </dsp:sp>
    <dsp:sp modelId="{B52E1F8C-3E45-472C-883D-F84D37E93907}">
      <dsp:nvSpPr>
        <dsp:cNvPr id="0" name=""/>
        <dsp:cNvSpPr/>
      </dsp:nvSpPr>
      <dsp:spPr>
        <a:xfrm>
          <a:off x="199620" y="1516900"/>
          <a:ext cx="1580856" cy="32866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компенсация родительской платы, взимаемой с родителей за присмотр и уход за детьми организациями дошкольного образования</a:t>
          </a:r>
          <a:endParaRPr lang="ru-RU" sz="1600" kern="1200" dirty="0"/>
        </a:p>
      </dsp:txBody>
      <dsp:txXfrm>
        <a:off x="245922" y="1563202"/>
        <a:ext cx="1488252" cy="3194014"/>
      </dsp:txXfrm>
    </dsp:sp>
    <dsp:sp modelId="{628B9988-1E58-4214-9157-B01AE1D50631}">
      <dsp:nvSpPr>
        <dsp:cNvPr id="0" name=""/>
        <dsp:cNvSpPr/>
      </dsp:nvSpPr>
      <dsp:spPr>
        <a:xfrm>
          <a:off x="2126290" y="0"/>
          <a:ext cx="1976071" cy="505633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3200" b="1" kern="1200" dirty="0" smtClean="0"/>
            <a:t>1 313,0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3200" b="1" kern="1200" dirty="0" err="1" smtClean="0"/>
            <a:t>тыс.руб</a:t>
          </a:r>
          <a:r>
            <a:rPr lang="ru-RU" sz="3200" b="1" kern="1200" dirty="0" smtClean="0"/>
            <a:t>.</a:t>
          </a:r>
          <a:endParaRPr lang="ru-RU" sz="3800" b="1" kern="1200" dirty="0"/>
        </a:p>
      </dsp:txBody>
      <dsp:txXfrm>
        <a:off x="2126290" y="0"/>
        <a:ext cx="1976071" cy="1516900"/>
      </dsp:txXfrm>
    </dsp:sp>
    <dsp:sp modelId="{D3078889-D821-4817-A60C-3A221287D11D}">
      <dsp:nvSpPr>
        <dsp:cNvPr id="0" name=""/>
        <dsp:cNvSpPr/>
      </dsp:nvSpPr>
      <dsp:spPr>
        <a:xfrm>
          <a:off x="2323897" y="1516900"/>
          <a:ext cx="1580856" cy="32866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выплата    ежемесячного    денежного     вознаграждения    опекунам (попечителям) за осуществление опеки или попечительства</a:t>
          </a:r>
          <a:endParaRPr lang="ru-RU" sz="1600" kern="1200" dirty="0"/>
        </a:p>
      </dsp:txBody>
      <dsp:txXfrm>
        <a:off x="2370199" y="1563202"/>
        <a:ext cx="1488252" cy="3194014"/>
      </dsp:txXfrm>
    </dsp:sp>
    <dsp:sp modelId="{A8E6224A-DED4-4DF6-945C-B70D13CD011E}">
      <dsp:nvSpPr>
        <dsp:cNvPr id="0" name=""/>
        <dsp:cNvSpPr/>
      </dsp:nvSpPr>
      <dsp:spPr>
        <a:xfrm>
          <a:off x="4250566" y="0"/>
          <a:ext cx="1976071" cy="505633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1 466,1  </a:t>
          </a:r>
          <a:r>
            <a:rPr lang="ru-RU" sz="3200" b="1" kern="1200" dirty="0" err="1" smtClean="0"/>
            <a:t>тыс.руб</a:t>
          </a:r>
          <a:endParaRPr lang="ru-RU" sz="3200" b="1" kern="1200" dirty="0"/>
        </a:p>
      </dsp:txBody>
      <dsp:txXfrm>
        <a:off x="4250566" y="0"/>
        <a:ext cx="1976071" cy="1516900"/>
      </dsp:txXfrm>
    </dsp:sp>
    <dsp:sp modelId="{1D8BBA68-A2C6-4252-844C-381C38A0414A}">
      <dsp:nvSpPr>
        <dsp:cNvPr id="0" name=""/>
        <dsp:cNvSpPr/>
      </dsp:nvSpPr>
      <dsp:spPr>
        <a:xfrm>
          <a:off x="4448173" y="1516900"/>
          <a:ext cx="1580856" cy="32866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выплата пособий приемным родителям</a:t>
          </a:r>
          <a:endParaRPr lang="ru-RU" sz="1600" kern="1200" dirty="0"/>
        </a:p>
      </dsp:txBody>
      <dsp:txXfrm>
        <a:off x="4494475" y="1563202"/>
        <a:ext cx="1488252" cy="3194014"/>
      </dsp:txXfrm>
    </dsp:sp>
    <dsp:sp modelId="{2964F6B3-325A-46DC-B51F-16A2B275596E}">
      <dsp:nvSpPr>
        <dsp:cNvPr id="0" name=""/>
        <dsp:cNvSpPr/>
      </dsp:nvSpPr>
      <dsp:spPr>
        <a:xfrm>
          <a:off x="6374843" y="0"/>
          <a:ext cx="1976071" cy="5056336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/>
            <a:t>760,0 </a:t>
          </a:r>
          <a:r>
            <a:rPr lang="ru-RU" sz="3200" b="1" kern="1200" dirty="0" err="1" smtClean="0"/>
            <a:t>тыс.руб</a:t>
          </a:r>
          <a:r>
            <a:rPr lang="ru-RU" sz="3200" b="1" kern="1200" dirty="0" smtClean="0"/>
            <a:t>.</a:t>
          </a:r>
          <a:endParaRPr lang="ru-RU" sz="3200" b="1" kern="1200" dirty="0"/>
        </a:p>
      </dsp:txBody>
      <dsp:txXfrm>
        <a:off x="6374843" y="0"/>
        <a:ext cx="1976071" cy="1516900"/>
      </dsp:txXfrm>
    </dsp:sp>
    <dsp:sp modelId="{DE503550-F772-4A25-872F-68EBB257A899}">
      <dsp:nvSpPr>
        <dsp:cNvPr id="0" name=""/>
        <dsp:cNvSpPr/>
      </dsp:nvSpPr>
      <dsp:spPr>
        <a:xfrm>
          <a:off x="6516843" y="1516900"/>
          <a:ext cx="1692070" cy="32866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дополнительные меры социальной поддержки семьям участников СВО</a:t>
          </a:r>
          <a:endParaRPr lang="ru-RU" sz="1600" kern="1200" dirty="0"/>
        </a:p>
      </dsp:txBody>
      <dsp:txXfrm>
        <a:off x="6566402" y="1566459"/>
        <a:ext cx="1592952" cy="3187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drawing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0.86546</cdr:x>
      <cdr:y>0</cdr:y>
    </cdr:from>
    <cdr:to>
      <cdr:x>0.97563</cdr:x>
      <cdr:y>0.06796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730550" y="0"/>
          <a:ext cx="856777" cy="3436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 err="1">
              <a:latin typeface="Segoe UI Light" pitchFamily="34" charset="0"/>
              <a:cs typeface="Arial" pitchFamily="34" charset="0"/>
            </a:rPr>
            <a:t>млн.руб</a:t>
          </a:r>
          <a:r>
            <a:rPr lang="ru-RU" sz="1100" b="1" dirty="0">
              <a:latin typeface="Arial" pitchFamily="34" charset="0"/>
              <a:cs typeface="Arial" pitchFamily="34" charset="0"/>
            </a:rPr>
            <a:t>.</a:t>
          </a:r>
        </a:p>
      </cdr:txBody>
    </cdr:sp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</cdr:x>
      <cdr:y>0.0227</cdr:y>
    </cdr:from>
    <cdr:to>
      <cdr:x>1</cdr:x>
      <cdr:y>0.13489</cdr:y>
    </cdr:to>
    <cdr:sp macro="" textlink="">
      <cdr:nvSpPr>
        <cdr:cNvPr id="2" name="TextBox 61"/>
        <cdr:cNvSpPr txBox="1"/>
      </cdr:nvSpPr>
      <cdr:spPr>
        <a:xfrm xmlns:a="http://schemas.openxmlformats.org/drawingml/2006/main">
          <a:off x="0" y="56049"/>
          <a:ext cx="3024336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b="1" cap="small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-19,7 </a:t>
          </a:r>
          <a:r>
            <a:rPr lang="ru-RU" sz="1200" b="1" cap="small" dirty="0" err="1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млн.руб</a:t>
          </a:r>
          <a:r>
            <a:rPr lang="ru-RU" sz="1200" b="1" cap="small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,. (-9,3%)</a:t>
          </a:r>
          <a:endParaRPr lang="ru-RU" sz="1200" b="1" cap="small" dirty="0">
            <a:solidFill>
              <a:srgbClr val="FF000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0.80146</cdr:x>
      <cdr:y>0.12209</cdr:y>
    </cdr:from>
    <cdr:to>
      <cdr:x>0.80146</cdr:x>
      <cdr:y>0.63605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2423877" y="301458"/>
          <a:ext cx="0" cy="1269005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0.18241</cdr:x>
      <cdr:y>0.12209</cdr:y>
    </cdr:from>
    <cdr:to>
      <cdr:x>0.18241</cdr:x>
      <cdr:y>0.22775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>
          <a:off x="551669" y="301458"/>
          <a:ext cx="0" cy="260893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0.18286</cdr:x>
      <cdr:y>0.12209</cdr:y>
    </cdr:from>
    <cdr:to>
      <cdr:x>0.8019</cdr:x>
      <cdr:y>0.12209</cdr:y>
    </cdr:to>
    <cdr:cxnSp macro="">
      <cdr:nvCxnSpPr>
        <cdr:cNvPr id="5" name="Прямая соединительная линия 4"/>
        <cdr:cNvCxnSpPr/>
      </cdr:nvCxnSpPr>
      <cdr:spPr>
        <a:xfrm xmlns:a="http://schemas.openxmlformats.org/drawingml/2006/main">
          <a:off x="553043" y="301458"/>
          <a:ext cx="1872185" cy="0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</cdr:x>
      <cdr:y>0.00109</cdr:y>
    </cdr:from>
    <cdr:to>
      <cdr:x>1</cdr:x>
      <cdr:y>0.12932</cdr:y>
    </cdr:to>
    <cdr:sp macro="" textlink="">
      <cdr:nvSpPr>
        <cdr:cNvPr id="2" name="TextBox 61"/>
        <cdr:cNvSpPr txBox="1"/>
      </cdr:nvSpPr>
      <cdr:spPr>
        <a:xfrm xmlns:a="http://schemas.openxmlformats.org/drawingml/2006/main">
          <a:off x="0" y="2361"/>
          <a:ext cx="3024336" cy="27700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+9,1 </a:t>
          </a:r>
          <a:r>
            <a:rPr lang="ru-RU" sz="1200" b="1" cap="small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тыс.руб</a:t>
          </a:r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,. (+3,6%)</a:t>
          </a:r>
          <a:endParaRPr lang="ru-RU" sz="1200" b="1" cap="small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0.17963</cdr:x>
      <cdr:y>0.14207</cdr:y>
    </cdr:from>
    <cdr:to>
      <cdr:x>0.17963</cdr:x>
      <cdr:y>0.54207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543261" y="306896"/>
          <a:ext cx="0" cy="864096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0.82249</cdr:x>
      <cdr:y>0.14842</cdr:y>
    </cdr:from>
    <cdr:to>
      <cdr:x>0.82354</cdr:x>
      <cdr:y>0.33318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>
          <a:off x="2487477" y="320618"/>
          <a:ext cx="3197" cy="399141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0.18453</cdr:x>
      <cdr:y>0.14207</cdr:y>
    </cdr:from>
    <cdr:to>
      <cdr:x>0.81547</cdr:x>
      <cdr:y>0.14207</cdr:y>
    </cdr:to>
    <cdr:cxnSp macro="">
      <cdr:nvCxnSpPr>
        <cdr:cNvPr id="5" name="Прямая соединительная линия 4"/>
        <cdr:cNvCxnSpPr/>
      </cdr:nvCxnSpPr>
      <cdr:spPr>
        <a:xfrm xmlns:a="http://schemas.openxmlformats.org/drawingml/2006/main">
          <a:off x="558066" y="306896"/>
          <a:ext cx="1908204" cy="0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0.20025</cdr:x>
      <cdr:y>0.00595</cdr:y>
    </cdr:from>
    <cdr:to>
      <cdr:x>0.81929</cdr:x>
      <cdr:y>0.00595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>
          <a:off x="605610" y="12864"/>
          <a:ext cx="1872208" cy="0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0.81929</cdr:x>
      <cdr:y>0</cdr:y>
    </cdr:from>
    <cdr:to>
      <cdr:x>0.81929</cdr:x>
      <cdr:y>0.20375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2477808" y="0"/>
          <a:ext cx="10" cy="440141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0.20025</cdr:x>
      <cdr:y>0</cdr:y>
    </cdr:from>
    <cdr:to>
      <cdr:x>0.20025</cdr:x>
      <cdr:y>0.53708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 flipH="1">
          <a:off x="605610" y="0"/>
          <a:ext cx="14" cy="1160221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13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0.12116</cdr:y>
    </cdr:to>
    <cdr:sp macro="" textlink="">
      <cdr:nvSpPr>
        <cdr:cNvPr id="2" name="TextBox 61"/>
        <cdr:cNvSpPr txBox="1"/>
      </cdr:nvSpPr>
      <cdr:spPr>
        <a:xfrm xmlns:a="http://schemas.openxmlformats.org/drawingml/2006/main">
          <a:off x="0" y="0"/>
          <a:ext cx="6909806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+117,6 </a:t>
          </a:r>
          <a:r>
            <a:rPr lang="ru-RU" sz="1200" b="1" cap="small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млн.руб</a:t>
          </a:r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,. </a:t>
          </a:r>
          <a:r>
            <a:rPr lang="ru-RU" sz="1200" b="1" cap="small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(+8,0%)</a:t>
          </a:r>
          <a:endParaRPr lang="ru-RU" sz="1200" b="1" cap="small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0.18715</cdr:x>
      <cdr:y>0.10714</cdr:y>
    </cdr:from>
    <cdr:to>
      <cdr:x>0.18715</cdr:x>
      <cdr:y>0.52545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1293170" y="244940"/>
          <a:ext cx="12" cy="956332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0.82284</cdr:x>
      <cdr:y>0.10714</cdr:y>
    </cdr:from>
    <cdr:to>
      <cdr:x>0.82284</cdr:x>
      <cdr:y>0.25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>
          <a:off x="5685665" y="216018"/>
          <a:ext cx="5" cy="288038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0.18715</cdr:x>
      <cdr:y>0.10714</cdr:y>
    </cdr:from>
    <cdr:to>
      <cdr:x>0.82284</cdr:x>
      <cdr:y>0.10714</cdr:y>
    </cdr:to>
    <cdr:cxnSp macro="">
      <cdr:nvCxnSpPr>
        <cdr:cNvPr id="5" name="Прямая соединительная линия 4"/>
        <cdr:cNvCxnSpPr/>
      </cdr:nvCxnSpPr>
      <cdr:spPr>
        <a:xfrm xmlns:a="http://schemas.openxmlformats.org/drawingml/2006/main">
          <a:off x="1293182" y="216024"/>
          <a:ext cx="4392495" cy="0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14.xml><?xml version="1.0" encoding="utf-8"?>
<c:userShapes xmlns:c="http://schemas.openxmlformats.org/drawingml/2006/chart">
  <cdr:relSizeAnchor xmlns:cdr="http://schemas.openxmlformats.org/drawingml/2006/chartDrawing">
    <cdr:from>
      <cdr:x>0.47064</cdr:x>
      <cdr:y>0.1</cdr:y>
    </cdr:from>
    <cdr:to>
      <cdr:x>0.80952</cdr:x>
      <cdr:y>0.10254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 flipV="1">
          <a:off x="1423379" y="216024"/>
          <a:ext cx="1024881" cy="5483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0.47064</cdr:x>
      <cdr:y>0.10254</cdr:y>
    </cdr:from>
    <cdr:to>
      <cdr:x>0.47064</cdr:x>
      <cdr:y>0.33333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1423373" y="221511"/>
          <a:ext cx="6" cy="498569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0.80398</cdr:x>
      <cdr:y>0.10254</cdr:y>
    </cdr:from>
    <cdr:to>
      <cdr:x>0.80398</cdr:x>
      <cdr:y>0.3</cdr:y>
    </cdr:to>
    <cdr:cxnSp macro="">
      <cdr:nvCxnSpPr>
        <cdr:cNvPr id="6" name="Прямая со стрелкой 5"/>
        <cdr:cNvCxnSpPr/>
      </cdr:nvCxnSpPr>
      <cdr:spPr>
        <a:xfrm xmlns:a="http://schemas.openxmlformats.org/drawingml/2006/main" flipH="1">
          <a:off x="2431491" y="221511"/>
          <a:ext cx="15" cy="426561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15.xml><?xml version="1.0" encoding="utf-8"?>
<c:userShapes xmlns:c="http://schemas.openxmlformats.org/drawingml/2006/chart">
  <cdr:relSizeAnchor xmlns:cdr="http://schemas.openxmlformats.org/drawingml/2006/chartDrawing">
    <cdr:from>
      <cdr:x>0.4881</cdr:x>
      <cdr:y>0.1</cdr:y>
    </cdr:from>
    <cdr:to>
      <cdr:x>0.80952</cdr:x>
      <cdr:y>0.10719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 flipV="1">
          <a:off x="1476164" y="224890"/>
          <a:ext cx="972096" cy="16166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0.4881</cdr:x>
      <cdr:y>0.10081</cdr:y>
    </cdr:from>
    <cdr:to>
      <cdr:x>0.4881</cdr:x>
      <cdr:y>0.55302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 flipH="1">
          <a:off x="1476164" y="226711"/>
          <a:ext cx="14" cy="1016974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0.82143</cdr:x>
      <cdr:y>0.10134</cdr:y>
    </cdr:from>
    <cdr:to>
      <cdr:x>0.82143</cdr:x>
      <cdr:y>0.64908</cdr:y>
    </cdr:to>
    <cdr:cxnSp macro="">
      <cdr:nvCxnSpPr>
        <cdr:cNvPr id="6" name="Прямая со стрелкой 5"/>
        <cdr:cNvCxnSpPr/>
      </cdr:nvCxnSpPr>
      <cdr:spPr>
        <a:xfrm xmlns:a="http://schemas.openxmlformats.org/drawingml/2006/main" flipH="1">
          <a:off x="2484276" y="227903"/>
          <a:ext cx="4" cy="1231806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</cdr:x>
      <cdr:y>0</cdr:y>
    </cdr:from>
    <cdr:to>
      <cdr:x>1</cdr:x>
      <cdr:y>0.12317</cdr:y>
    </cdr:to>
    <cdr:sp macro="" textlink="">
      <cdr:nvSpPr>
        <cdr:cNvPr id="5" name="TextBox 61"/>
        <cdr:cNvSpPr txBox="1"/>
      </cdr:nvSpPr>
      <cdr:spPr>
        <a:xfrm xmlns:a="http://schemas.openxmlformats.org/drawingml/2006/main">
          <a:off x="-5256076" y="-4273547"/>
          <a:ext cx="3024336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b="1" cap="small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-27,4 </a:t>
          </a:r>
          <a:r>
            <a:rPr lang="ru-RU" sz="1200" b="1" cap="small" dirty="0" err="1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млн.руб</a:t>
          </a:r>
          <a:r>
            <a:rPr lang="ru-RU" sz="1200" b="1" cap="small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,. (-35,0%)</a:t>
          </a:r>
          <a:endParaRPr lang="ru-RU" sz="1200" b="1" cap="small" dirty="0">
            <a:solidFill>
              <a:srgbClr val="FF0000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16.xml><?xml version="1.0" encoding="utf-8"?>
<c:userShapes xmlns:c="http://schemas.openxmlformats.org/drawingml/2006/chart">
  <cdr:relSizeAnchor xmlns:cdr="http://schemas.openxmlformats.org/drawingml/2006/chartDrawing">
    <cdr:from>
      <cdr:x>0.23678</cdr:x>
      <cdr:y>0.01316</cdr:y>
    </cdr:from>
    <cdr:to>
      <cdr:x>0.34144</cdr:x>
      <cdr:y>0.07829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2387009" y="66276"/>
          <a:ext cx="1055072" cy="328008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0.37001</cdr:x>
      <cdr:y>0.34229</cdr:y>
    </cdr:from>
    <cdr:to>
      <cdr:x>0.58527</cdr:x>
      <cdr:y>0.7759</cdr:y>
    </cdr:to>
    <cdr:sp macro="" textlink="">
      <cdr:nvSpPr>
        <cdr:cNvPr id="4" name="Овал 3" descr="242,2     16,6%" title="242,2     16,6%"/>
        <cdr:cNvSpPr/>
      </cdr:nvSpPr>
      <cdr:spPr>
        <a:xfrm xmlns:a="http://schemas.openxmlformats.org/drawingml/2006/main">
          <a:off x="3730112" y="1723837"/>
          <a:ext cx="2170050" cy="2183760"/>
        </a:xfrm>
        <a:prstGeom xmlns:a="http://schemas.openxmlformats.org/drawingml/2006/main" prst="ellipse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1 305,1   </a:t>
          </a:r>
        </a:p>
        <a:p xmlns:a="http://schemas.openxmlformats.org/drawingml/2006/main">
          <a:pPr algn="ctr"/>
          <a:endParaRPr lang="ru-RU" sz="28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  <a:p xmlns:a="http://schemas.openxmlformats.org/drawingml/2006/main">
          <a:pPr algn="ctr"/>
          <a:r>
            <a:rPr lang="ru-RU" sz="2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82,6%</a:t>
          </a:r>
          <a:endParaRPr lang="ru-RU" sz="28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17.xml><?xml version="1.0" encoding="utf-8"?>
<c:userShapes xmlns:c="http://schemas.openxmlformats.org/drawingml/2006/chart">
  <cdr:relSizeAnchor xmlns:cdr="http://schemas.openxmlformats.org/drawingml/2006/chartDrawing">
    <cdr:from>
      <cdr:x>0.30033</cdr:x>
      <cdr:y>0.01316</cdr:y>
    </cdr:from>
    <cdr:to>
      <cdr:x>0.38979</cdr:x>
      <cdr:y>0.07828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3384343" y="63377"/>
          <a:ext cx="1008146" cy="31361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0.39618</cdr:x>
      <cdr:y>0.23744</cdr:y>
    </cdr:from>
    <cdr:to>
      <cdr:x>0.61345</cdr:x>
      <cdr:y>0.71591</cdr:y>
    </cdr:to>
    <cdr:sp macro="" textlink="">
      <cdr:nvSpPr>
        <cdr:cNvPr id="4" name="Овал 3" descr="242,2     16,6%" title="242,2     16,6%"/>
        <cdr:cNvSpPr/>
      </cdr:nvSpPr>
      <cdr:spPr>
        <a:xfrm xmlns:a="http://schemas.openxmlformats.org/drawingml/2006/main">
          <a:off x="4464496" y="1143490"/>
          <a:ext cx="2448272" cy="2304255"/>
        </a:xfrm>
        <a:prstGeom xmlns:a="http://schemas.openxmlformats.org/drawingml/2006/main" prst="ellipse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anchor="ctr"/>
        <a:lstStyle xmlns:a="http://schemas.openxmlformats.org/drawingml/2006/main"/>
        <a:p xmlns:a="http://schemas.openxmlformats.org/drawingml/2006/main">
          <a:pPr algn="ctr"/>
          <a:r>
            <a:rPr lang="ru-RU" sz="3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270,6   17,1%</a:t>
          </a:r>
          <a:endParaRPr lang="ru-RU" sz="32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18.xml><?xml version="1.0" encoding="utf-8"?>
<c:userShapes xmlns:c="http://schemas.openxmlformats.org/drawingml/2006/chart">
  <cdr:relSizeAnchor xmlns:cdr="http://schemas.openxmlformats.org/drawingml/2006/chartDrawing">
    <cdr:from>
      <cdr:x>0.09703</cdr:x>
      <cdr:y>0.31484</cdr:y>
    </cdr:from>
    <cdr:to>
      <cdr:x>0.35919</cdr:x>
      <cdr:y>0.79498</cdr:y>
    </cdr:to>
    <cdr:sp macro="" textlink="">
      <cdr:nvSpPr>
        <cdr:cNvPr id="2" name="Овал 1" descr="242,2     16,6%" title="242,2     16,6%"/>
        <cdr:cNvSpPr/>
      </cdr:nvSpPr>
      <cdr:spPr>
        <a:xfrm xmlns:a="http://schemas.openxmlformats.org/drawingml/2006/main">
          <a:off x="957312" y="1605384"/>
          <a:ext cx="2586585" cy="2448272"/>
        </a:xfrm>
        <a:prstGeom xmlns:a="http://schemas.openxmlformats.org/drawingml/2006/main" prst="ellipse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3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1 579,8 </a:t>
          </a:r>
          <a:r>
            <a:rPr lang="ru-RU" sz="24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млн.руб</a:t>
          </a:r>
          <a:r>
            <a:rPr lang="ru-RU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.</a:t>
          </a:r>
          <a:endParaRPr lang="ru-RU" sz="32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19.xml><?xml version="1.0" encoding="utf-8"?>
<c:userShapes xmlns:c="http://schemas.openxmlformats.org/drawingml/2006/chart">
  <cdr:relSizeAnchor xmlns:cdr="http://schemas.openxmlformats.org/drawingml/2006/chartDrawing">
    <cdr:from>
      <cdr:x>0.09703</cdr:x>
      <cdr:y>0.31484</cdr:y>
    </cdr:from>
    <cdr:to>
      <cdr:x>0.35919</cdr:x>
      <cdr:y>0.79498</cdr:y>
    </cdr:to>
    <cdr:sp macro="" textlink="">
      <cdr:nvSpPr>
        <cdr:cNvPr id="2" name="Овал 1" descr="242,2     16,6%" title="242,2     16,6%"/>
        <cdr:cNvSpPr/>
      </cdr:nvSpPr>
      <cdr:spPr>
        <a:xfrm xmlns:a="http://schemas.openxmlformats.org/drawingml/2006/main">
          <a:off x="957312" y="1605384"/>
          <a:ext cx="2586585" cy="2448272"/>
        </a:xfrm>
        <a:prstGeom xmlns:a="http://schemas.openxmlformats.org/drawingml/2006/main" prst="ellipse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3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1 579,8 </a:t>
          </a:r>
          <a:r>
            <a:rPr lang="ru-RU" sz="24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млн.руб</a:t>
          </a:r>
          <a:r>
            <a:rPr lang="ru-RU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.</a:t>
          </a:r>
          <a:endParaRPr lang="ru-RU" sz="32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0.04775</cdr:y>
    </cdr:from>
    <cdr:to>
      <cdr:x>1</cdr:x>
      <cdr:y>0.15994</cdr:y>
    </cdr:to>
    <cdr:sp macro="" textlink="">
      <cdr:nvSpPr>
        <cdr:cNvPr id="2" name="TextBox 61"/>
        <cdr:cNvSpPr txBox="1"/>
      </cdr:nvSpPr>
      <cdr:spPr>
        <a:xfrm xmlns:a="http://schemas.openxmlformats.org/drawingml/2006/main">
          <a:off x="0" y="117904"/>
          <a:ext cx="3024336" cy="27700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+108,3 </a:t>
          </a:r>
          <a:r>
            <a:rPr lang="ru-RU" sz="1200" b="1" cap="small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млн.руб</a:t>
          </a:r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,. (+36,1%)</a:t>
          </a:r>
          <a:endParaRPr lang="ru-RU" sz="1200" b="1" cap="small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0.20622</cdr:x>
      <cdr:y>0.14026</cdr:y>
    </cdr:from>
    <cdr:to>
      <cdr:x>0.20622</cdr:x>
      <cdr:y>0.37357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623677" y="346327"/>
          <a:ext cx="2" cy="576057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0.80146</cdr:x>
      <cdr:y>0.14026</cdr:y>
    </cdr:from>
    <cdr:to>
      <cdr:x>0.80146</cdr:x>
      <cdr:y>0.21508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>
          <a:off x="2423877" y="346327"/>
          <a:ext cx="0" cy="184732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0.20238</cdr:x>
      <cdr:y>0.14026</cdr:y>
    </cdr:from>
    <cdr:to>
      <cdr:x>0.79762</cdr:x>
      <cdr:y>0.14189</cdr:y>
    </cdr:to>
    <cdr:cxnSp macro="">
      <cdr:nvCxnSpPr>
        <cdr:cNvPr id="5" name="Прямая соединительная линия 4"/>
        <cdr:cNvCxnSpPr/>
      </cdr:nvCxnSpPr>
      <cdr:spPr>
        <a:xfrm xmlns:a="http://schemas.openxmlformats.org/drawingml/2006/main" flipV="1">
          <a:off x="612068" y="346327"/>
          <a:ext cx="1800200" cy="4015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0.xml><?xml version="1.0" encoding="utf-8"?>
<c:userShapes xmlns:c="http://schemas.openxmlformats.org/drawingml/2006/chart">
  <cdr:relSizeAnchor xmlns:cdr="http://schemas.openxmlformats.org/drawingml/2006/chartDrawing">
    <cdr:from>
      <cdr:x>0.13953</cdr:x>
      <cdr:y>0.27404</cdr:y>
    </cdr:from>
    <cdr:to>
      <cdr:x>0.87782</cdr:x>
      <cdr:y>0.52632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864096" y="936104"/>
          <a:ext cx="4571999" cy="8617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3200" b="1" dirty="0" smtClean="0">
              <a:latin typeface="Arial" pitchFamily="34" charset="0"/>
              <a:cs typeface="Arial" pitchFamily="34" charset="0"/>
            </a:rPr>
            <a:t>  185,1</a:t>
          </a:r>
          <a:endParaRPr lang="ru-RU" sz="3200" b="1" dirty="0">
            <a:latin typeface="Arial" pitchFamily="34" charset="0"/>
            <a:cs typeface="Arial" pitchFamily="34" charset="0"/>
          </a:endParaRPr>
        </a:p>
        <a:p xmlns:a="http://schemas.openxmlformats.org/drawingml/2006/main">
          <a:pPr algn="ctr"/>
          <a:r>
            <a:rPr lang="ru-RU" sz="1600" b="1" dirty="0" smtClean="0">
              <a:latin typeface="Arial" pitchFamily="34" charset="0"/>
              <a:cs typeface="Arial" pitchFamily="34" charset="0"/>
            </a:rPr>
            <a:t>   (факт)</a:t>
          </a:r>
          <a:endParaRPr lang="ru-RU" sz="1600" b="1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21.xml><?xml version="1.0" encoding="utf-8"?>
<c:userShapes xmlns:c="http://schemas.openxmlformats.org/drawingml/2006/chart">
  <cdr:relSizeAnchor xmlns:cdr="http://schemas.openxmlformats.org/drawingml/2006/chartDrawing">
    <cdr:from>
      <cdr:x>0.09703</cdr:x>
      <cdr:y>0.31484</cdr:y>
    </cdr:from>
    <cdr:to>
      <cdr:x>0.35919</cdr:x>
      <cdr:y>0.79498</cdr:y>
    </cdr:to>
    <cdr:sp macro="" textlink="">
      <cdr:nvSpPr>
        <cdr:cNvPr id="2" name="Овал 1" descr="242,2     16,6%" title="242,2     16,6%"/>
        <cdr:cNvSpPr/>
      </cdr:nvSpPr>
      <cdr:spPr>
        <a:xfrm xmlns:a="http://schemas.openxmlformats.org/drawingml/2006/main">
          <a:off x="957312" y="1605384"/>
          <a:ext cx="2586585" cy="2448272"/>
        </a:xfrm>
        <a:prstGeom xmlns:a="http://schemas.openxmlformats.org/drawingml/2006/main" prst="ellipse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3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1 579,8 </a:t>
          </a:r>
          <a:r>
            <a:rPr lang="ru-RU" sz="24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млн.руб</a:t>
          </a:r>
          <a:r>
            <a:rPr lang="ru-RU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.</a:t>
          </a:r>
          <a:endParaRPr lang="ru-RU" sz="32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22.xml><?xml version="1.0" encoding="utf-8"?>
<c:userShapes xmlns:c="http://schemas.openxmlformats.org/drawingml/2006/chart">
  <cdr:relSizeAnchor xmlns:cdr="http://schemas.openxmlformats.org/drawingml/2006/chartDrawing">
    <cdr:from>
      <cdr:x>0.15116</cdr:x>
      <cdr:y>0.25296</cdr:y>
    </cdr:from>
    <cdr:to>
      <cdr:x>0.88945</cdr:x>
      <cdr:y>0.50524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936104" y="864096"/>
          <a:ext cx="4571999" cy="8617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3200" b="1" dirty="0" smtClean="0">
              <a:latin typeface="Arial" pitchFamily="34" charset="0"/>
              <a:cs typeface="Arial" pitchFamily="34" charset="0"/>
            </a:rPr>
            <a:t>20,2</a:t>
          </a:r>
          <a:endParaRPr lang="ru-RU" sz="3200" b="1" dirty="0">
            <a:latin typeface="Arial" pitchFamily="34" charset="0"/>
            <a:cs typeface="Arial" pitchFamily="34" charset="0"/>
          </a:endParaRPr>
        </a:p>
        <a:p xmlns:a="http://schemas.openxmlformats.org/drawingml/2006/main">
          <a:pPr algn="ctr"/>
          <a:r>
            <a:rPr lang="ru-RU" sz="1600" b="1" dirty="0" smtClean="0">
              <a:latin typeface="Arial" pitchFamily="34" charset="0"/>
              <a:cs typeface="Arial" pitchFamily="34" charset="0"/>
            </a:rPr>
            <a:t>(факт)</a:t>
          </a:r>
          <a:endParaRPr lang="ru-RU" sz="1600" b="1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23.xml><?xml version="1.0" encoding="utf-8"?>
<c:userShapes xmlns:c="http://schemas.openxmlformats.org/drawingml/2006/chart">
  <cdr:relSizeAnchor xmlns:cdr="http://schemas.openxmlformats.org/drawingml/2006/chartDrawing">
    <cdr:from>
      <cdr:x>0.15116</cdr:x>
      <cdr:y>0.25296</cdr:y>
    </cdr:from>
    <cdr:to>
      <cdr:x>0.88945</cdr:x>
      <cdr:y>0.50524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936104" y="864096"/>
          <a:ext cx="4571999" cy="8617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>
          <a:sp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5pPr>
          <a:lvl6pPr marL="22860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6pPr>
          <a:lvl7pPr marL="27432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7pPr>
          <a:lvl8pPr marL="32004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8pPr>
          <a:lvl9pPr marL="3657600" algn="l" defTabSz="914400" rtl="0" eaLnBrk="1" latinLnBrk="0" hangingPunct="1">
            <a:defRPr kern="1200">
              <a:solidFill>
                <a:schemeClr val="tx1"/>
              </a:solidFill>
              <a:latin typeface="Arial" charset="0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3200" b="1" dirty="0" smtClean="0">
              <a:latin typeface="Arial" pitchFamily="34" charset="0"/>
              <a:cs typeface="Arial" pitchFamily="34" charset="0"/>
            </a:rPr>
            <a:t>20,2</a:t>
          </a:r>
          <a:endParaRPr lang="ru-RU" sz="3200" b="1" dirty="0">
            <a:latin typeface="Arial" pitchFamily="34" charset="0"/>
            <a:cs typeface="Arial" pitchFamily="34" charset="0"/>
          </a:endParaRPr>
        </a:p>
        <a:p xmlns:a="http://schemas.openxmlformats.org/drawingml/2006/main">
          <a:pPr algn="ctr"/>
          <a:r>
            <a:rPr lang="ru-RU" sz="1600" b="1" dirty="0" smtClean="0">
              <a:latin typeface="Arial" pitchFamily="34" charset="0"/>
              <a:cs typeface="Arial" pitchFamily="34" charset="0"/>
            </a:rPr>
            <a:t>(факт)</a:t>
          </a:r>
          <a:endParaRPr lang="ru-RU" sz="1600" b="1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24.xml><?xml version="1.0" encoding="utf-8"?>
<c:userShapes xmlns:c="http://schemas.openxmlformats.org/drawingml/2006/chart">
  <cdr:relSizeAnchor xmlns:cdr="http://schemas.openxmlformats.org/drawingml/2006/chartDrawing">
    <cdr:from>
      <cdr:x>0.09703</cdr:x>
      <cdr:y>0.31484</cdr:y>
    </cdr:from>
    <cdr:to>
      <cdr:x>0.35919</cdr:x>
      <cdr:y>0.79498</cdr:y>
    </cdr:to>
    <cdr:sp macro="" textlink="">
      <cdr:nvSpPr>
        <cdr:cNvPr id="2" name="Овал 1" descr="242,2     16,6%" title="242,2     16,6%"/>
        <cdr:cNvSpPr/>
      </cdr:nvSpPr>
      <cdr:spPr>
        <a:xfrm xmlns:a="http://schemas.openxmlformats.org/drawingml/2006/main">
          <a:off x="957312" y="1605384"/>
          <a:ext cx="2586585" cy="2448272"/>
        </a:xfrm>
        <a:prstGeom xmlns:a="http://schemas.openxmlformats.org/drawingml/2006/main" prst="ellipse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3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1 579,8 </a:t>
          </a:r>
          <a:r>
            <a:rPr lang="ru-RU" sz="24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млн.руб</a:t>
          </a:r>
          <a:r>
            <a:rPr lang="ru-RU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.</a:t>
          </a:r>
          <a:endParaRPr lang="ru-RU" sz="32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25.xml><?xml version="1.0" encoding="utf-8"?>
<c:userShapes xmlns:c="http://schemas.openxmlformats.org/drawingml/2006/chart">
  <cdr:relSizeAnchor xmlns:cdr="http://schemas.openxmlformats.org/drawingml/2006/chartDrawing">
    <cdr:from>
      <cdr:x>0.15116</cdr:x>
      <cdr:y>0.29257</cdr:y>
    </cdr:from>
    <cdr:to>
      <cdr:x>0.88945</cdr:x>
      <cdr:y>0.54485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936104" y="999388"/>
          <a:ext cx="4571999" cy="8617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3200" b="1" dirty="0" smtClean="0">
              <a:latin typeface="Arial" pitchFamily="34" charset="0"/>
              <a:cs typeface="Arial" pitchFamily="34" charset="0"/>
            </a:rPr>
            <a:t>33,6</a:t>
          </a:r>
          <a:endParaRPr lang="ru-RU" sz="3200" b="1" dirty="0">
            <a:latin typeface="Arial" pitchFamily="34" charset="0"/>
            <a:cs typeface="Arial" pitchFamily="34" charset="0"/>
          </a:endParaRPr>
        </a:p>
        <a:p xmlns:a="http://schemas.openxmlformats.org/drawingml/2006/main">
          <a:pPr algn="ctr"/>
          <a:r>
            <a:rPr lang="ru-RU" sz="1600" b="1" dirty="0" smtClean="0">
              <a:latin typeface="Arial" pitchFamily="34" charset="0"/>
              <a:cs typeface="Arial" pitchFamily="34" charset="0"/>
            </a:rPr>
            <a:t>(факт)</a:t>
          </a:r>
          <a:endParaRPr lang="ru-RU" sz="1600" b="1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26.xml><?xml version="1.0" encoding="utf-8"?>
<c:userShapes xmlns:c="http://schemas.openxmlformats.org/drawingml/2006/chart">
  <cdr:relSizeAnchor xmlns:cdr="http://schemas.openxmlformats.org/drawingml/2006/chartDrawing">
    <cdr:from>
      <cdr:x>0.15116</cdr:x>
      <cdr:y>0.29257</cdr:y>
    </cdr:from>
    <cdr:to>
      <cdr:x>0.88945</cdr:x>
      <cdr:y>0.54485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936104" y="999388"/>
          <a:ext cx="4571999" cy="86177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3200" b="1" dirty="0" smtClean="0">
              <a:latin typeface="Arial" pitchFamily="34" charset="0"/>
              <a:cs typeface="Arial" pitchFamily="34" charset="0"/>
            </a:rPr>
            <a:t>33,6</a:t>
          </a:r>
          <a:endParaRPr lang="ru-RU" sz="3200" b="1" dirty="0">
            <a:latin typeface="Arial" pitchFamily="34" charset="0"/>
            <a:cs typeface="Arial" pitchFamily="34" charset="0"/>
          </a:endParaRPr>
        </a:p>
        <a:p xmlns:a="http://schemas.openxmlformats.org/drawingml/2006/main">
          <a:pPr algn="ctr"/>
          <a:r>
            <a:rPr lang="ru-RU" sz="1600" b="1" dirty="0" smtClean="0">
              <a:latin typeface="Arial" pitchFamily="34" charset="0"/>
              <a:cs typeface="Arial" pitchFamily="34" charset="0"/>
            </a:rPr>
            <a:t>(факт)</a:t>
          </a:r>
          <a:endParaRPr lang="ru-RU" sz="1600" b="1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27.xml><?xml version="1.0" encoding="utf-8"?>
<c:userShapes xmlns:c="http://schemas.openxmlformats.org/drawingml/2006/chart">
  <cdr:relSizeAnchor xmlns:cdr="http://schemas.openxmlformats.org/drawingml/2006/chartDrawing">
    <cdr:from>
      <cdr:x>0.09703</cdr:x>
      <cdr:y>0.31484</cdr:y>
    </cdr:from>
    <cdr:to>
      <cdr:x>0.35919</cdr:x>
      <cdr:y>0.79498</cdr:y>
    </cdr:to>
    <cdr:sp macro="" textlink="">
      <cdr:nvSpPr>
        <cdr:cNvPr id="2" name="Овал 1" descr="242,2     16,6%" title="242,2     16,6%"/>
        <cdr:cNvSpPr/>
      </cdr:nvSpPr>
      <cdr:spPr>
        <a:xfrm xmlns:a="http://schemas.openxmlformats.org/drawingml/2006/main">
          <a:off x="957312" y="1605384"/>
          <a:ext cx="2586585" cy="2448272"/>
        </a:xfrm>
        <a:prstGeom xmlns:a="http://schemas.openxmlformats.org/drawingml/2006/main" prst="ellipse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3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1 579,8 </a:t>
          </a:r>
          <a:r>
            <a:rPr lang="ru-RU" sz="24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млн.руб</a:t>
          </a:r>
          <a:r>
            <a:rPr lang="ru-RU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.</a:t>
          </a:r>
          <a:endParaRPr lang="ru-RU" sz="32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28.xml><?xml version="1.0" encoding="utf-8"?>
<c:userShapes xmlns:c="http://schemas.openxmlformats.org/drawingml/2006/chart">
  <cdr:relSizeAnchor xmlns:cdr="http://schemas.openxmlformats.org/drawingml/2006/chartDrawing">
    <cdr:from>
      <cdr:x>0.15116</cdr:x>
      <cdr:y>0.29257</cdr:y>
    </cdr:from>
    <cdr:to>
      <cdr:x>0.88945</cdr:x>
      <cdr:y>0.51681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968741" y="1084219"/>
          <a:ext cx="4731488" cy="8309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3200" b="1" dirty="0" smtClean="0">
              <a:latin typeface="Arial" pitchFamily="34" charset="0"/>
              <a:cs typeface="Arial" pitchFamily="34" charset="0"/>
            </a:rPr>
            <a:t>35,9</a:t>
          </a:r>
          <a:endParaRPr lang="ru-RU" sz="3200" b="1" dirty="0">
            <a:latin typeface="Arial" pitchFamily="34" charset="0"/>
            <a:cs typeface="Arial" pitchFamily="34" charset="0"/>
          </a:endParaRPr>
        </a:p>
        <a:p xmlns:a="http://schemas.openxmlformats.org/drawingml/2006/main">
          <a:pPr algn="ctr"/>
          <a:r>
            <a:rPr lang="ru-RU" sz="1600" b="1" dirty="0" smtClean="0">
              <a:latin typeface="Arial" pitchFamily="34" charset="0"/>
              <a:cs typeface="Arial" pitchFamily="34" charset="0"/>
            </a:rPr>
            <a:t>(факт)</a:t>
          </a:r>
          <a:endParaRPr lang="ru-RU" sz="1600" b="1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29.xml><?xml version="1.0" encoding="utf-8"?>
<c:userShapes xmlns:c="http://schemas.openxmlformats.org/drawingml/2006/chart">
  <cdr:relSizeAnchor xmlns:cdr="http://schemas.openxmlformats.org/drawingml/2006/chartDrawing">
    <cdr:from>
      <cdr:x>0.09703</cdr:x>
      <cdr:y>0.31484</cdr:y>
    </cdr:from>
    <cdr:to>
      <cdr:x>0.35919</cdr:x>
      <cdr:y>0.79498</cdr:y>
    </cdr:to>
    <cdr:sp macro="" textlink="">
      <cdr:nvSpPr>
        <cdr:cNvPr id="2" name="Овал 1" descr="242,2     16,6%" title="242,2     16,6%"/>
        <cdr:cNvSpPr/>
      </cdr:nvSpPr>
      <cdr:spPr>
        <a:xfrm xmlns:a="http://schemas.openxmlformats.org/drawingml/2006/main">
          <a:off x="957312" y="1605384"/>
          <a:ext cx="2586585" cy="2448272"/>
        </a:xfrm>
        <a:prstGeom xmlns:a="http://schemas.openxmlformats.org/drawingml/2006/main" prst="ellipse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3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1 579,8 </a:t>
          </a:r>
          <a:r>
            <a:rPr lang="ru-RU" sz="24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млн.руб</a:t>
          </a:r>
          <a:r>
            <a:rPr lang="ru-RU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.</a:t>
          </a:r>
          <a:endParaRPr lang="ru-RU" sz="32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0.00109</cdr:y>
    </cdr:from>
    <cdr:to>
      <cdr:x>1</cdr:x>
      <cdr:y>0.12932</cdr:y>
    </cdr:to>
    <cdr:sp macro="" textlink="">
      <cdr:nvSpPr>
        <cdr:cNvPr id="2" name="TextBox 61"/>
        <cdr:cNvSpPr txBox="1"/>
      </cdr:nvSpPr>
      <cdr:spPr>
        <a:xfrm xmlns:a="http://schemas.openxmlformats.org/drawingml/2006/main">
          <a:off x="0" y="2361"/>
          <a:ext cx="3024336" cy="27700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+0,2 </a:t>
          </a:r>
          <a:r>
            <a:rPr lang="ru-RU" sz="1200" b="1" cap="small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млн.руб</a:t>
          </a:r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,. (+5,1%)</a:t>
          </a:r>
          <a:endParaRPr lang="ru-RU" sz="1200" b="1" cap="small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0.17963</cdr:x>
      <cdr:y>0.13476</cdr:y>
    </cdr:from>
    <cdr:to>
      <cdr:x>0.17963</cdr:x>
      <cdr:y>0.64207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543261" y="291122"/>
          <a:ext cx="0" cy="1095894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0.79868</cdr:x>
      <cdr:y>0.13476</cdr:y>
    </cdr:from>
    <cdr:to>
      <cdr:x>0.79974</cdr:x>
      <cdr:y>0.2508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>
          <a:off x="2415469" y="291122"/>
          <a:ext cx="3206" cy="250671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0.18453</cdr:x>
      <cdr:y>0.13476</cdr:y>
    </cdr:from>
    <cdr:to>
      <cdr:x>0.79868</cdr:x>
      <cdr:y>0.13476</cdr:y>
    </cdr:to>
    <cdr:cxnSp macro="">
      <cdr:nvCxnSpPr>
        <cdr:cNvPr id="5" name="Прямая соединительная линия 4"/>
        <cdr:cNvCxnSpPr/>
      </cdr:nvCxnSpPr>
      <cdr:spPr>
        <a:xfrm xmlns:a="http://schemas.openxmlformats.org/drawingml/2006/main">
          <a:off x="558066" y="291122"/>
          <a:ext cx="1857403" cy="0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0.xml><?xml version="1.0" encoding="utf-8"?>
<c:userShapes xmlns:c="http://schemas.openxmlformats.org/drawingml/2006/chart">
  <cdr:relSizeAnchor xmlns:cdr="http://schemas.openxmlformats.org/drawingml/2006/chartDrawing">
    <cdr:from>
      <cdr:x>0.14773</cdr:x>
      <cdr:y>0.24358</cdr:y>
    </cdr:from>
    <cdr:to>
      <cdr:x>0.88602</cdr:x>
      <cdr:y>0.44255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999948" y="1017303"/>
          <a:ext cx="4997302" cy="8309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3200" b="1" dirty="0" smtClean="0">
              <a:latin typeface="Arial" pitchFamily="34" charset="0"/>
              <a:cs typeface="Arial" pitchFamily="34" charset="0"/>
            </a:rPr>
            <a:t>92,7</a:t>
          </a:r>
          <a:endParaRPr lang="ru-RU" sz="3200" b="1" dirty="0">
            <a:latin typeface="Arial" pitchFamily="34" charset="0"/>
            <a:cs typeface="Arial" pitchFamily="34" charset="0"/>
          </a:endParaRPr>
        </a:p>
        <a:p xmlns:a="http://schemas.openxmlformats.org/drawingml/2006/main">
          <a:pPr algn="ctr"/>
          <a:r>
            <a:rPr lang="ru-RU" sz="1600" b="1" dirty="0" smtClean="0">
              <a:latin typeface="Arial" pitchFamily="34" charset="0"/>
              <a:cs typeface="Arial" pitchFamily="34" charset="0"/>
            </a:rPr>
            <a:t>(</a:t>
          </a:r>
          <a:r>
            <a:rPr lang="ru-RU" sz="1600" b="1" dirty="0">
              <a:latin typeface="Arial" pitchFamily="34" charset="0"/>
              <a:cs typeface="Arial" pitchFamily="34" charset="0"/>
            </a:rPr>
            <a:t>факт)</a:t>
          </a:r>
        </a:p>
      </cdr:txBody>
    </cdr:sp>
  </cdr:relSizeAnchor>
  <cdr:relSizeAnchor xmlns:cdr="http://schemas.openxmlformats.org/drawingml/2006/chartDrawing">
    <cdr:from>
      <cdr:x>0.16304</cdr:x>
      <cdr:y>0.47502</cdr:y>
    </cdr:from>
    <cdr:to>
      <cdr:x>0.23913</cdr:x>
      <cdr:y>0.50811</cdr:y>
    </cdr:to>
    <cdr:cxnSp macro="">
      <cdr:nvCxnSpPr>
        <cdr:cNvPr id="4" name="Соединительная линия уступом 3"/>
        <cdr:cNvCxnSpPr/>
      </cdr:nvCxnSpPr>
      <cdr:spPr>
        <a:xfrm xmlns:a="http://schemas.openxmlformats.org/drawingml/2006/main" rot="10800000" flipV="1">
          <a:off x="1080121" y="1884910"/>
          <a:ext cx="504057" cy="131314"/>
        </a:xfrm>
        <a:prstGeom xmlns:a="http://schemas.openxmlformats.org/drawingml/2006/main" prst="bentConnector3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0.17391</cdr:x>
      <cdr:y>0.38109</cdr:y>
    </cdr:from>
    <cdr:to>
      <cdr:x>0.23913</cdr:x>
      <cdr:y>0.43553</cdr:y>
    </cdr:to>
    <cdr:cxnSp macro="">
      <cdr:nvCxnSpPr>
        <cdr:cNvPr id="5" name="Соединительная линия уступом 4"/>
        <cdr:cNvCxnSpPr/>
      </cdr:nvCxnSpPr>
      <cdr:spPr>
        <a:xfrm xmlns:a="http://schemas.openxmlformats.org/drawingml/2006/main" rot="10800000">
          <a:off x="1152128" y="1512169"/>
          <a:ext cx="432048" cy="216031"/>
        </a:xfrm>
        <a:prstGeom xmlns:a="http://schemas.openxmlformats.org/drawingml/2006/main" prst="bentConnector3">
          <a:avLst>
            <a:gd name="adj1" fmla="val 50000"/>
          </a:avLst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1.xml><?xml version="1.0" encoding="utf-8"?>
<c:userShapes xmlns:c="http://schemas.openxmlformats.org/drawingml/2006/chart">
  <cdr:relSizeAnchor xmlns:cdr="http://schemas.openxmlformats.org/drawingml/2006/chartDrawing">
    <cdr:from>
      <cdr:x>0.09703</cdr:x>
      <cdr:y>0.31484</cdr:y>
    </cdr:from>
    <cdr:to>
      <cdr:x>0.35919</cdr:x>
      <cdr:y>0.79498</cdr:y>
    </cdr:to>
    <cdr:sp macro="" textlink="">
      <cdr:nvSpPr>
        <cdr:cNvPr id="2" name="Овал 1" descr="242,2     16,6%" title="242,2     16,6%"/>
        <cdr:cNvSpPr/>
      </cdr:nvSpPr>
      <cdr:spPr>
        <a:xfrm xmlns:a="http://schemas.openxmlformats.org/drawingml/2006/main">
          <a:off x="957312" y="1605384"/>
          <a:ext cx="2586585" cy="2448272"/>
        </a:xfrm>
        <a:prstGeom xmlns:a="http://schemas.openxmlformats.org/drawingml/2006/main" prst="ellipse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3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1 579,8 </a:t>
          </a:r>
          <a:r>
            <a:rPr lang="ru-RU" sz="24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млн.руб</a:t>
          </a:r>
          <a:r>
            <a:rPr lang="ru-RU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.</a:t>
          </a:r>
          <a:endParaRPr lang="ru-RU" sz="32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32.xml><?xml version="1.0" encoding="utf-8"?>
<c:userShapes xmlns:c="http://schemas.openxmlformats.org/drawingml/2006/chart">
  <cdr:relSizeAnchor xmlns:cdr="http://schemas.openxmlformats.org/drawingml/2006/chartDrawing">
    <cdr:from>
      <cdr:x>0.09703</cdr:x>
      <cdr:y>0.31484</cdr:y>
    </cdr:from>
    <cdr:to>
      <cdr:x>0.35919</cdr:x>
      <cdr:y>0.79498</cdr:y>
    </cdr:to>
    <cdr:sp macro="" textlink="">
      <cdr:nvSpPr>
        <cdr:cNvPr id="2" name="Овал 1" descr="242,2     16,6%" title="242,2     16,6%"/>
        <cdr:cNvSpPr/>
      </cdr:nvSpPr>
      <cdr:spPr>
        <a:xfrm xmlns:a="http://schemas.openxmlformats.org/drawingml/2006/main">
          <a:off x="957312" y="1605384"/>
          <a:ext cx="2586585" cy="2448272"/>
        </a:xfrm>
        <a:prstGeom xmlns:a="http://schemas.openxmlformats.org/drawingml/2006/main" prst="ellipse">
          <a:avLst/>
        </a:prstGeom>
        <a:solidFill xmlns:a="http://schemas.openxmlformats.org/drawingml/2006/main">
          <a:schemeClr val="bg1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3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1 579,8 </a:t>
          </a:r>
          <a:r>
            <a:rPr lang="ru-RU" sz="24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млн.руб</a:t>
          </a:r>
          <a:r>
            <a:rPr lang="ru-RU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.</a:t>
          </a:r>
          <a:endParaRPr lang="ru-RU" sz="32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0.20025</cdr:x>
      <cdr:y>0.00595</cdr:y>
    </cdr:from>
    <cdr:to>
      <cdr:x>0.81929</cdr:x>
      <cdr:y>0.00595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>
          <a:off x="605610" y="12864"/>
          <a:ext cx="1872208" cy="0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0.20025</cdr:x>
      <cdr:y>0</cdr:y>
    </cdr:from>
    <cdr:to>
      <cdr:x>0.20025</cdr:x>
      <cdr:y>0.60375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605610" y="0"/>
          <a:ext cx="0" cy="1304237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0.81929</cdr:x>
      <cdr:y>0</cdr:y>
    </cdr:from>
    <cdr:to>
      <cdr:x>0.81929</cdr:x>
      <cdr:y>0.20375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>
          <a:off x="2477818" y="0"/>
          <a:ext cx="0" cy="440141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0.12823</cdr:y>
    </cdr:to>
    <cdr:sp macro="" textlink="">
      <cdr:nvSpPr>
        <cdr:cNvPr id="2" name="TextBox 61"/>
        <cdr:cNvSpPr txBox="1"/>
      </cdr:nvSpPr>
      <cdr:spPr>
        <a:xfrm xmlns:a="http://schemas.openxmlformats.org/drawingml/2006/main">
          <a:off x="0" y="-4365104"/>
          <a:ext cx="3024336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+3,9 </a:t>
          </a:r>
          <a:r>
            <a:rPr lang="ru-RU" sz="1200" b="1" cap="small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млн.руб</a:t>
          </a:r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,. (+28,8%)</a:t>
          </a:r>
          <a:endParaRPr lang="ru-RU" sz="1200" b="1" cap="small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0.1926</cdr:x>
      <cdr:y>0.10439</cdr:y>
    </cdr:from>
    <cdr:to>
      <cdr:x>0.1926</cdr:x>
      <cdr:y>0.3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582479" y="225497"/>
          <a:ext cx="0" cy="422575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0.81164</cdr:x>
      <cdr:y>0.11164</cdr:y>
    </cdr:from>
    <cdr:to>
      <cdr:x>0.81164</cdr:x>
      <cdr:y>0.16667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>
          <a:off x="2454687" y="241176"/>
          <a:ext cx="0" cy="118864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0.1926</cdr:x>
      <cdr:y>0.11164</cdr:y>
    </cdr:from>
    <cdr:to>
      <cdr:x>0.81164</cdr:x>
      <cdr:y>0.11164</cdr:y>
    </cdr:to>
    <cdr:cxnSp macro="">
      <cdr:nvCxnSpPr>
        <cdr:cNvPr id="5" name="Прямая соединительная линия 4"/>
        <cdr:cNvCxnSpPr/>
      </cdr:nvCxnSpPr>
      <cdr:spPr>
        <a:xfrm xmlns:a="http://schemas.openxmlformats.org/drawingml/2006/main">
          <a:off x="582479" y="241176"/>
          <a:ext cx="1872184" cy="0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0.19954</cdr:x>
      <cdr:y>0.08237</cdr:y>
    </cdr:from>
    <cdr:to>
      <cdr:x>0.81858</cdr:x>
      <cdr:y>0.08237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>
          <a:off x="603480" y="203368"/>
          <a:ext cx="1872184" cy="0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0.20622</cdr:x>
      <cdr:y>0.07686</cdr:y>
    </cdr:from>
    <cdr:to>
      <cdr:x>0.20622</cdr:x>
      <cdr:y>0.17498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623679" y="189775"/>
          <a:ext cx="0" cy="242273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0.81858</cdr:x>
      <cdr:y>0.08237</cdr:y>
    </cdr:from>
    <cdr:to>
      <cdr:x>0.81858</cdr:x>
      <cdr:y>0.58327</cdr:y>
    </cdr:to>
    <cdr:cxnSp macro="">
      <cdr:nvCxnSpPr>
        <cdr:cNvPr id="5" name="Прямая со стрелкой 4"/>
        <cdr:cNvCxnSpPr/>
      </cdr:nvCxnSpPr>
      <cdr:spPr>
        <a:xfrm xmlns:a="http://schemas.openxmlformats.org/drawingml/2006/main">
          <a:off x="2475661" y="203380"/>
          <a:ext cx="3" cy="1236780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0.23003</cdr:x>
      <cdr:y>0.15484</cdr:y>
    </cdr:from>
    <cdr:to>
      <cdr:x>1</cdr:x>
      <cdr:y>0.26703</cdr:y>
    </cdr:to>
    <cdr:sp macro="" textlink="">
      <cdr:nvSpPr>
        <cdr:cNvPr id="7" name="TextBox 61"/>
        <cdr:cNvSpPr txBox="1"/>
      </cdr:nvSpPr>
      <cdr:spPr>
        <a:xfrm xmlns:a="http://schemas.openxmlformats.org/drawingml/2006/main">
          <a:off x="695687" y="382320"/>
          <a:ext cx="2328648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b="1" cap="small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-1,0 </a:t>
          </a:r>
          <a:r>
            <a:rPr lang="ru-RU" sz="1200" b="1" cap="small" dirty="0" err="1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млн.руб</a:t>
          </a:r>
          <a:r>
            <a:rPr lang="ru-RU" sz="1200" b="1" cap="small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,. (-58,8%)</a:t>
          </a:r>
          <a:endParaRPr lang="ru-RU" sz="1200" b="1" cap="small" dirty="0">
            <a:solidFill>
              <a:srgbClr val="FF0000"/>
            </a:solidFill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0.12823</cdr:y>
    </cdr:to>
    <cdr:sp macro="" textlink="">
      <cdr:nvSpPr>
        <cdr:cNvPr id="2" name="TextBox 61"/>
        <cdr:cNvSpPr txBox="1"/>
      </cdr:nvSpPr>
      <cdr:spPr>
        <a:xfrm xmlns:a="http://schemas.openxmlformats.org/drawingml/2006/main">
          <a:off x="0" y="-4365104"/>
          <a:ext cx="3024336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b="1" cap="small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-247,1 </a:t>
          </a:r>
          <a:r>
            <a:rPr lang="ru-RU" sz="1200" b="1" cap="small" dirty="0" err="1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тыс.руб</a:t>
          </a:r>
          <a:r>
            <a:rPr lang="ru-RU" sz="1200" b="1" cap="small" dirty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,. (-</a:t>
          </a:r>
          <a:r>
            <a:rPr lang="ru-RU" sz="1200" b="1" cap="small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rPr>
            <a:t>5,2%)</a:t>
          </a:r>
          <a:endParaRPr lang="ru-RU" sz="1200" b="1" cap="small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0.79401</cdr:x>
      <cdr:y>0.10439</cdr:y>
    </cdr:from>
    <cdr:to>
      <cdr:x>0.79401</cdr:x>
      <cdr:y>0.63333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2401367" y="225497"/>
          <a:ext cx="0" cy="1142655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0.17497</cdr:x>
      <cdr:y>0.11164</cdr:y>
    </cdr:from>
    <cdr:to>
      <cdr:x>0.17497</cdr:x>
      <cdr:y>0.26667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>
          <a:off x="529159" y="241176"/>
          <a:ext cx="0" cy="334888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0.16902</cdr:x>
      <cdr:y>0.11007</cdr:y>
    </cdr:from>
    <cdr:to>
      <cdr:x>0.79997</cdr:x>
      <cdr:y>0.11007</cdr:y>
    </cdr:to>
    <cdr:cxnSp macro="">
      <cdr:nvCxnSpPr>
        <cdr:cNvPr id="5" name="Прямая соединительная линия 4"/>
        <cdr:cNvCxnSpPr/>
      </cdr:nvCxnSpPr>
      <cdr:spPr>
        <a:xfrm xmlns:a="http://schemas.openxmlformats.org/drawingml/2006/main">
          <a:off x="511161" y="237778"/>
          <a:ext cx="1908204" cy="0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0.19374</cdr:x>
      <cdr:y>0.10776</cdr:y>
    </cdr:from>
    <cdr:to>
      <cdr:x>0.81278</cdr:x>
      <cdr:y>0.10776</cdr:y>
    </cdr:to>
    <cdr:cxnSp macro="">
      <cdr:nvCxnSpPr>
        <cdr:cNvPr id="2" name="Прямая соединительная линия 1"/>
        <cdr:cNvCxnSpPr/>
      </cdr:nvCxnSpPr>
      <cdr:spPr>
        <a:xfrm xmlns:a="http://schemas.openxmlformats.org/drawingml/2006/main">
          <a:off x="585948" y="232792"/>
          <a:ext cx="1872184" cy="0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0.19854</cdr:x>
      <cdr:y>0.1</cdr:y>
    </cdr:from>
    <cdr:to>
      <cdr:x>0.19854</cdr:x>
      <cdr:y>0.56667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600452" y="216024"/>
          <a:ext cx="7" cy="1008112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0.81759</cdr:x>
      <cdr:y>0.1</cdr:y>
    </cdr:from>
    <cdr:to>
      <cdr:x>0.81759</cdr:x>
      <cdr:y>0.2</cdr:y>
    </cdr:to>
    <cdr:cxnSp macro="">
      <cdr:nvCxnSpPr>
        <cdr:cNvPr id="6" name="Прямая со стрелкой 5"/>
        <cdr:cNvCxnSpPr/>
      </cdr:nvCxnSpPr>
      <cdr:spPr>
        <a:xfrm xmlns:a="http://schemas.openxmlformats.org/drawingml/2006/main">
          <a:off x="2472667" y="216024"/>
          <a:ext cx="0" cy="216024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0.05495</cdr:y>
    </cdr:to>
    <cdr:sp macro="" textlink="">
      <cdr:nvSpPr>
        <cdr:cNvPr id="2" name="TextBox 61"/>
        <cdr:cNvSpPr txBox="1"/>
      </cdr:nvSpPr>
      <cdr:spPr>
        <a:xfrm xmlns:a="http://schemas.openxmlformats.org/drawingml/2006/main">
          <a:off x="0" y="0"/>
          <a:ext cx="4392488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1 139,6 (+0,5 </a:t>
          </a:r>
          <a:r>
            <a:rPr lang="ru-RU" sz="1200" b="1" cap="small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млн.руб</a:t>
          </a:r>
          <a:r>
            <a:rPr lang="ru-RU" sz="1200" b="1" cap="small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. или 0,05%)</a:t>
          </a:r>
          <a:endParaRPr lang="ru-RU" sz="1200" b="1" cap="small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cdr:txBody>
    </cdr:sp>
  </cdr:relSizeAnchor>
  <cdr:relSizeAnchor xmlns:cdr="http://schemas.openxmlformats.org/drawingml/2006/chartDrawing">
    <cdr:from>
      <cdr:x>0.08614</cdr:x>
      <cdr:y>0.06154</cdr:y>
    </cdr:from>
    <cdr:to>
      <cdr:x>0.08614</cdr:x>
      <cdr:y>0.10769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>
          <a:off x="285070" y="288032"/>
          <a:ext cx="0" cy="216024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0.91297</cdr:x>
      <cdr:y>0.06154</cdr:y>
    </cdr:from>
    <cdr:to>
      <cdr:x>0.91297</cdr:x>
      <cdr:y>0.09928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>
          <a:off x="3021374" y="288032"/>
          <a:ext cx="0" cy="176643"/>
        </a:xfrm>
        <a:prstGeom xmlns:a="http://schemas.openxmlformats.org/drawingml/2006/main" prst="straightConnector1">
          <a:avLst/>
        </a:prstGeom>
        <a:ln xmlns:a="http://schemas.openxmlformats.org/drawingml/2006/main" w="15875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0.08614</cdr:x>
      <cdr:y>0.06154</cdr:y>
    </cdr:from>
    <cdr:to>
      <cdr:x>0.91297</cdr:x>
      <cdr:y>0.06154</cdr:y>
    </cdr:to>
    <cdr:cxnSp macro="">
      <cdr:nvCxnSpPr>
        <cdr:cNvPr id="5" name="Прямая соединительная линия 4"/>
        <cdr:cNvCxnSpPr/>
      </cdr:nvCxnSpPr>
      <cdr:spPr>
        <a:xfrm xmlns:a="http://schemas.openxmlformats.org/drawingml/2006/main" flipV="1">
          <a:off x="285070" y="288032"/>
          <a:ext cx="2736304" cy="1"/>
        </a:xfrm>
        <a:prstGeom xmlns:a="http://schemas.openxmlformats.org/drawingml/2006/main" prst="line">
          <a:avLst/>
        </a:prstGeom>
        <a:ln xmlns:a="http://schemas.openxmlformats.org/drawingml/2006/main" w="15875"/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E7DD9D-39D3-42AE-B21A-3FD07FE8DEB1}" type="datetimeFigureOut">
              <a:rPr lang="ru-RU" smtClean="0"/>
              <a:t>03.05.2024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E94BD0-7E5A-4250-B5B7-99AADAE282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173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4BD0-7E5A-4250-B5B7-99AADAE2829B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403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4BD0-7E5A-4250-B5B7-99AADAE2829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403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E94BD0-7E5A-4250-B5B7-99AADAE2829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403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/>
              <a:t>03.05.2024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/>
              <a:t>03.05.2024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/>
              <a:t>03.05.2024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541B01-6F0C-42A8-B8F8-6D888D8DE57D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66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EA463B-1604-4BDC-AA2E-AC18B65506BB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158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785AE1-C2A3-47E2-B0AC-C8137225F0AC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210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6EA88C-02BD-47E3-B64C-9E1A8CD4C8CE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670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368725-1898-4AAF-8643-9CC0FB3DD7AC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51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FAE6A9-5F60-4288-9FA8-69C0F8D69E4A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185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F2349-039C-4A4A-A89B-B9CF5C8D9C9C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99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A1948-AD74-46BF-A5C8-BFAACCE49F2C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02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/>
              <a:t>03.05.2024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DFA334-2177-45A1-B99F-1DD2462599C4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52446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DD7692-6955-4EB2-9255-8D072B4FA678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63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8A719A-4291-4C70-83A6-5B24720A3046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662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541B01-6F0C-42A8-B8F8-6D888D8DE57D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555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EA463B-1604-4BDC-AA2E-AC18B65506BB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098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785AE1-C2A3-47E2-B0AC-C8137225F0AC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993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6EA88C-02BD-47E3-B64C-9E1A8CD4C8CE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969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368725-1898-4AAF-8643-9CC0FB3DD7AC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131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EFAE6A9-5F60-4288-9FA8-69C0F8D69E4A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55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4F2349-039C-4A4A-A89B-B9CF5C8D9C9C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749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/>
              <a:t>03.05.2024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68A1948-AD74-46BF-A5C8-BFAACCE49F2C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550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DFA334-2177-45A1-B99F-1DD2462599C4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58056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5DD7692-6955-4EB2-9255-8D072B4FA678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485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8A719A-4291-4C70-83A6-5B24720A3046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59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1B01-6F0C-42A8-B8F8-6D888D8DE57D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157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A463B-1604-4BDC-AA2E-AC18B65506BB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80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85AE1-C2A3-47E2-B0AC-C8137225F0AC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61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A88C-02BD-47E3-B64C-9E1A8CD4C8CE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43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8725-1898-4AAF-8643-9CC0FB3DD7AC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76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E6A9-5F60-4288-9FA8-69C0F8D69E4A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88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/>
              <a:t>03.05.2024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F2349-039C-4A4A-A89B-B9CF5C8D9C9C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43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1948-AD74-46BF-A5C8-BFAACCE49F2C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964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A334-2177-45A1-B99F-1DD2462599C4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119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D7692-6955-4EB2-9255-8D072B4FA678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468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719A-4291-4C70-83A6-5B24720A3046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417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03.05.2024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119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03.05.2024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035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03.05.2024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329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03.05.2024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749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03.05.2024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366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/>
              <a:t>03.05.2024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03.05.2024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23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03.05.2024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879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03.05.2024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44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03.05.2024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rgbClr val="3891A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00379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03.05.2024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964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03.05.2024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490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1B01-6F0C-42A8-B8F8-6D888D8DE57D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082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A463B-1604-4BDC-AA2E-AC18B65506BB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53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85AE1-C2A3-47E2-B0AC-C8137225F0AC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080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A88C-02BD-47E3-B64C-9E1A8CD4C8CE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954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/>
              <a:t>03.05.2024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8725-1898-4AAF-8643-9CC0FB3DD7AC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87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E6A9-5F60-4288-9FA8-69C0F8D69E4A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353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F2349-039C-4A4A-A89B-B9CF5C8D9C9C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47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1948-AD74-46BF-A5C8-BFAACCE49F2C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35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A334-2177-45A1-B99F-1DD2462599C4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091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D7692-6955-4EB2-9255-8D072B4FA678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95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719A-4291-4C70-83A6-5B24720A3046}" type="slidenum">
              <a:rPr lang="ru-RU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0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41B01-6F0C-42A8-B8F8-6D888D8DE57D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65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A463B-1604-4BDC-AA2E-AC18B65506BB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173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85AE1-C2A3-47E2-B0AC-C8137225F0AC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089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/>
              <a:t>03.05.2024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A88C-02BD-47E3-B64C-9E1A8CD4C8CE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29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368725-1898-4AAF-8643-9CC0FB3DD7AC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17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E6A9-5F60-4288-9FA8-69C0F8D69E4A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878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F2349-039C-4A4A-A89B-B9CF5C8D9C9C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725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A1948-AD74-46BF-A5C8-BFAACCE49F2C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720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FA334-2177-45A1-B99F-1DD2462599C4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957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D7692-6955-4EB2-9255-8D072B4FA678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90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A719A-4291-4C70-83A6-5B24720A3046}" type="slidenum">
              <a:rPr lang="ru-RU" alt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244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/>
              <a:t>03.05.2024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D6748-AD8A-4033-8D05-FFFCE7622B9B}" type="datetimeFigureOut">
              <a:rPr lang="ru-RU" smtClean="0"/>
              <a:t>03.05.2024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19298D-1D2C-4E7E-97F6-444634CFB3B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78D6748-AD8A-4033-8D05-FFFCE7622B9B}" type="datetimeFigureOut">
              <a:rPr lang="ru-RU" smtClean="0"/>
              <a:t>03.05.2024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419298D-1D2C-4E7E-97F6-444634CFB3B4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>
              <a:solidFill>
                <a:srgbClr val="E3DED1">
                  <a:shade val="50000"/>
                </a:srgbClr>
              </a:solidFill>
              <a:latin typeface="Arial" charset="0"/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>
              <a:solidFill>
                <a:srgbClr val="E3DED1">
                  <a:shade val="50000"/>
                </a:srgbClr>
              </a:solidFill>
              <a:latin typeface="Arial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6191F82-F5E5-4585-95E1-DF1D0FA2D46C}" type="slidenum">
              <a:rPr lang="ru-RU" altLang="en-US" smtClean="0">
                <a:solidFill>
                  <a:srgbClr val="E3DED1">
                    <a:shade val="5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9145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>
              <a:solidFill>
                <a:srgbClr val="E3DED1">
                  <a:shade val="50000"/>
                </a:srgbClr>
              </a:solidFill>
              <a:latin typeface="Arial" charset="0"/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>
              <a:solidFill>
                <a:srgbClr val="E3DED1">
                  <a:shade val="50000"/>
                </a:srgbClr>
              </a:solidFill>
              <a:latin typeface="Arial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6191F82-F5E5-4585-95E1-DF1D0FA2D46C}" type="slidenum">
              <a:rPr lang="ru-RU" altLang="en-US" smtClean="0">
                <a:solidFill>
                  <a:srgbClr val="E3DED1">
                    <a:shade val="50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>
              <a:solidFill>
                <a:srgbClr val="E3DED1">
                  <a:shade val="50000"/>
                </a:srgb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130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6191F82-F5E5-4585-95E1-DF1D0FA2D46C}" type="slidenum">
              <a:rPr lang="ru-RU" altLang="en-US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203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78D6748-AD8A-4033-8D05-FFFCE7622B9B}" type="datetimeFigureOut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03.05.2024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419298D-1D2C-4E7E-97F6-444634CFB3B4}" type="slidenum">
              <a:rPr lang="ru-RU" smtClean="0">
                <a:solidFill>
                  <a:srgbClr val="E7DEC9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278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6191F82-F5E5-4585-95E1-DF1D0FA2D46C}" type="slidenum">
              <a:rPr lang="ru-RU" altLang="en-US" smtClean="0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609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D6748-AD8A-4033-8D05-FFFCE7622B9B}" type="datetimeFigureOut">
              <a:rPr lang="ru-RU" smtClean="0"/>
              <a:t>03.05.2024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9298D-1D2C-4E7E-97F6-444634CFB3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586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4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4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8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0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6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chart" Target="../charts/chart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chart" Target="../charts/chart1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chart" Target="../charts/chart1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5.xml"/><Relationship Id="rId5" Type="http://schemas.openxmlformats.org/officeDocument/2006/relationships/chart" Target="../charts/chart14.xml"/><Relationship Id="rId4" Type="http://schemas.openxmlformats.org/officeDocument/2006/relationships/chart" Target="../charts/char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7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9.xml"/><Relationship Id="rId5" Type="http://schemas.openxmlformats.org/officeDocument/2006/relationships/image" Target="../media/image6.png"/><Relationship Id="rId4" Type="http://schemas.openxmlformats.org/officeDocument/2006/relationships/chart" Target="../charts/char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\\Rfosql31\общие документы\ПЛАНИРОВАНИЕ 2024-2026\ПРЕЗ+ПС\tara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4680519" cy="3891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29307" y="1196752"/>
            <a:ext cx="4473076" cy="251624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Отчет об исполнении бюджета Тарского муниципального района за 2023 год</a:t>
            </a:r>
            <a:endParaRPr lang="ru-RU" sz="3600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67744" y="211424"/>
            <a:ext cx="6453458" cy="637254"/>
          </a:xfrm>
          <a:solidFill>
            <a:srgbClr val="000066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40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ПУБЛИЧНЫЕ СЛУШАНИЯ</a:t>
            </a:r>
            <a:endParaRPr lang="ru-RU" sz="4000" b="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\\Rfosql31\общие документы\ОБЩИЕ ДОКУМЕНТЫ_2023\ПЛАНИРОВАНИЕ 2024-2026\ПРЕЗ+ПС\3490719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3861048"/>
            <a:ext cx="9108503" cy="2967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3011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00027"/>
            <a:ext cx="652274" cy="10967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162931"/>
            <a:ext cx="7477427" cy="637254"/>
          </a:xfrm>
          <a:solidFill>
            <a:srgbClr val="000066"/>
          </a:solidFill>
        </p:spPr>
        <p:txBody>
          <a:bodyPr anchor="ctr">
            <a:noAutofit/>
          </a:bodyPr>
          <a:lstStyle/>
          <a:p>
            <a:pPr algn="ctr"/>
            <a:r>
              <a:rPr lang="ru-RU" sz="1600" cap="all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Программный бюджет</a:t>
            </a:r>
            <a:endParaRPr lang="ru-RU" sz="1600" b="0" cap="all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511722754"/>
              </p:ext>
            </p:extLst>
          </p:nvPr>
        </p:nvGraphicFramePr>
        <p:xfrm>
          <a:off x="-1102328" y="1489139"/>
          <a:ext cx="10081120" cy="50362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31640" y="904364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cap="small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Муниципальная программа </a:t>
            </a:r>
            <a:r>
              <a:rPr lang="ru-RU" sz="16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"</a:t>
            </a:r>
            <a:r>
              <a:rPr lang="ru-RU" sz="1600" b="1" cap="small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Развитие социально-культурной сферы Тарского муниципального района Омской области" на </a:t>
            </a:r>
            <a:r>
              <a:rPr lang="ru-RU" sz="16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2020-2026 </a:t>
            </a:r>
            <a:r>
              <a:rPr lang="ru-RU" sz="1600" b="1" cap="small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годы</a:t>
            </a:r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1043608" y="904364"/>
            <a:ext cx="7960708" cy="5548972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913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00027"/>
            <a:ext cx="652274" cy="10967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162931"/>
            <a:ext cx="7477427" cy="637254"/>
          </a:xfrm>
          <a:solidFill>
            <a:srgbClr val="000066"/>
          </a:solidFill>
        </p:spPr>
        <p:txBody>
          <a:bodyPr anchor="ctr">
            <a:noAutofit/>
          </a:bodyPr>
          <a:lstStyle/>
          <a:p>
            <a:pPr algn="ctr"/>
            <a:r>
              <a:rPr lang="ru-RU" sz="1600" cap="all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Программный бюджет</a:t>
            </a:r>
            <a:endParaRPr lang="ru-RU" sz="1600" b="0" cap="all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538461772"/>
              </p:ext>
            </p:extLst>
          </p:nvPr>
        </p:nvGraphicFramePr>
        <p:xfrm>
          <a:off x="-2124744" y="1709446"/>
          <a:ext cx="11268744" cy="4815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03648" y="1063115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cap="small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Муниципальная программа </a:t>
            </a:r>
            <a:r>
              <a:rPr lang="ru-RU" sz="16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"</a:t>
            </a:r>
            <a:r>
              <a:rPr lang="ru-RU" sz="1600" b="1" cap="small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Развитие экономического потенциала Тарского муниципального района Омской области" на </a:t>
            </a:r>
            <a:r>
              <a:rPr lang="ru-RU" sz="16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2020-2026 </a:t>
            </a:r>
            <a:r>
              <a:rPr lang="ru-RU" sz="1600" b="1" cap="small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годы</a:t>
            </a:r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971600" y="980728"/>
            <a:ext cx="8064896" cy="5544616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910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00027"/>
            <a:ext cx="652274" cy="10967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624" y="188640"/>
            <a:ext cx="7477427" cy="637254"/>
          </a:xfrm>
          <a:solidFill>
            <a:srgbClr val="000066"/>
          </a:solidFill>
        </p:spPr>
        <p:txBody>
          <a:bodyPr anchor="ctr">
            <a:noAutofit/>
          </a:bodyPr>
          <a:lstStyle/>
          <a:p>
            <a:pPr algn="ctr"/>
            <a:r>
              <a:rPr lang="ru-RU" sz="1600" b="0" cap="all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Национальные проекты</a:t>
            </a:r>
            <a:endParaRPr lang="ru-RU" sz="1600" b="0" cap="all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844942"/>
              </p:ext>
            </p:extLst>
          </p:nvPr>
        </p:nvGraphicFramePr>
        <p:xfrm>
          <a:off x="1115616" y="980728"/>
          <a:ext cx="7560840" cy="54756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2088232"/>
                <a:gridCol w="1080120"/>
                <a:gridCol w="1080120"/>
                <a:gridCol w="1080120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Наименование национального проекта</a:t>
                      </a:r>
                      <a:endParaRPr lang="ru-RU" sz="1400" b="1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Федеральный</a:t>
                      </a:r>
                      <a:r>
                        <a:rPr lang="ru-RU" sz="1400" b="1" baseline="0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 проект</a:t>
                      </a:r>
                      <a:endParaRPr lang="ru-RU" sz="1400" b="1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2021 год</a:t>
                      </a:r>
                      <a:endParaRPr lang="ru-RU" sz="1400" b="1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2022 год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2023 год</a:t>
                      </a:r>
                    </a:p>
                  </a:txBody>
                  <a:tcPr anchor="ctr"/>
                </a:tc>
              </a:tr>
              <a:tr h="506697">
                <a:tc rowSpan="2"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Национальный проект «Культура»</a:t>
                      </a:r>
                      <a:endParaRPr lang="ru-RU" sz="1050" b="1" i="0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Федеральный проект </a:t>
                      </a:r>
                      <a:r>
                        <a:rPr lang="ru-RU" sz="1050" b="1" i="0" baseline="0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«Культурная среда»</a:t>
                      </a:r>
                      <a:endParaRPr lang="ru-RU" sz="1050" b="1" i="0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161 693,1</a:t>
                      </a:r>
                      <a:endParaRPr lang="ru-RU" sz="1050" b="1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5 000,0</a:t>
                      </a:r>
                      <a:endParaRPr lang="ru-RU" sz="1050" b="1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04056">
                <a:tc vMerge="1">
                  <a:txBody>
                    <a:bodyPr/>
                    <a:lstStyle/>
                    <a:p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Федеральный проект </a:t>
                      </a:r>
                      <a:r>
                        <a:rPr lang="ru-RU" sz="1050" b="1" i="0" baseline="0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«Творческие люди»</a:t>
                      </a:r>
                      <a:endParaRPr lang="ru-RU" sz="1050" b="1" i="0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258,9</a:t>
                      </a:r>
                      <a:endParaRPr lang="ru-RU" sz="1050" b="1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206,1</a:t>
                      </a:r>
                      <a:endParaRPr lang="ru-RU" sz="1050" b="1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103,1</a:t>
                      </a:r>
                      <a:endParaRPr lang="ru-RU" sz="1050" b="1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418337">
                <a:tc rowSpan="3">
                  <a:txBody>
                    <a:bodyPr/>
                    <a:lstStyle/>
                    <a:p>
                      <a:r>
                        <a:rPr lang="ru-RU" sz="1050" b="1" i="0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Национальный проект «Образование»</a:t>
                      </a:r>
                      <a:endParaRPr lang="ru-RU" sz="1050" b="1" i="0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Федеральный проект «Современная школа</a:t>
                      </a:r>
                      <a:r>
                        <a:rPr lang="ru-RU" sz="1050" b="1" i="0" baseline="0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»</a:t>
                      </a:r>
                      <a:endParaRPr lang="ru-RU" sz="1050" b="1" i="0" dirty="0" smtClean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8 932,9</a:t>
                      </a:r>
                      <a:endParaRPr lang="ru-RU" sz="1050" b="1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4 040,4</a:t>
                      </a:r>
                      <a:endParaRPr lang="ru-RU" sz="1050" b="1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1 722,1</a:t>
                      </a:r>
                      <a:endParaRPr lang="ru-RU" sz="1050" b="1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418337">
                <a:tc vMerge="1">
                  <a:txBody>
                    <a:bodyPr/>
                    <a:lstStyle/>
                    <a:p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Федеральный проект «Успех каждого ребенка»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1 745,9</a:t>
                      </a:r>
                      <a:endParaRPr lang="ru-RU" sz="1050" b="1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1 787,8</a:t>
                      </a:r>
                    </a:p>
                  </a:txBody>
                  <a:tcPr anchor="ctr"/>
                </a:tc>
              </a:tr>
              <a:tr h="462157">
                <a:tc vMerge="1">
                  <a:txBody>
                    <a:bodyPr/>
                    <a:lstStyle/>
                    <a:p>
                      <a:endParaRPr lang="ru-RU" sz="1400" b="1" dirty="0">
                        <a:latin typeface="Segoe UI Light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Федеральный проект "Патриотическое воспитание граждан Российской Федерации"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-</a:t>
                      </a:r>
                      <a:endParaRPr lang="ru-RU" sz="1050" b="1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1 847,0</a:t>
                      </a:r>
                      <a:endParaRPr lang="ru-RU" sz="1050" b="1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5 845,7</a:t>
                      </a:r>
                      <a:endParaRPr lang="ru-RU" sz="1050" b="1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462157">
                <a:tc>
                  <a:txBody>
                    <a:bodyPr/>
                    <a:lstStyle/>
                    <a:p>
                      <a:endParaRPr lang="ru-RU" sz="1050" b="1" i="0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Федеральный проект «Цифровая образовательная среда»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4 040,4</a:t>
                      </a:r>
                      <a:endParaRPr lang="ru-RU" sz="1050" b="1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147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Национальный проект "Малое и среднее предпринимательство и поддержка индивидуальной предпринимательской инициативы»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i="0" u="none" strike="noStrike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Федеральный проект "Расширение доступа субъектов МСП к финансовым ресурсам, в том числе льготному финансированию"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1 411,3</a:t>
                      </a:r>
                      <a:endParaRPr lang="ru-RU" sz="1050" b="1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050" b="1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418337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ВСЕГО</a:t>
                      </a:r>
                      <a:endParaRPr lang="ru-RU" sz="1400" b="1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dirty="0" smtClean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172 630,8</a:t>
                      </a:r>
                      <a:endParaRPr lang="ru-RU" sz="1400" b="1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12 504,8</a:t>
                      </a:r>
                      <a:endParaRPr lang="ru-RU" sz="1400" b="1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13 499,1</a:t>
                      </a:r>
                      <a:endParaRPr lang="ru-RU" sz="1400" b="1" dirty="0"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971600" y="908720"/>
            <a:ext cx="7848872" cy="5760640"/>
          </a:xfrm>
          <a:prstGeom prst="snip2DiagRect">
            <a:avLst>
              <a:gd name="adj1" fmla="val 0"/>
              <a:gd name="adj2" fmla="val 7803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61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6232468"/>
              </p:ext>
            </p:extLst>
          </p:nvPr>
        </p:nvGraphicFramePr>
        <p:xfrm>
          <a:off x="1382440" y="1103536"/>
          <a:ext cx="9866313" cy="5099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259632" y="162931"/>
            <a:ext cx="7477427" cy="637254"/>
          </a:xfrm>
          <a:prstGeom prst="rect">
            <a:avLst/>
          </a:prstGeom>
          <a:solidFill>
            <a:srgbClr val="000066"/>
          </a:solidFill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1600" cap="all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Структура расходов бюджета </a:t>
            </a:r>
            <a:br>
              <a:rPr lang="ru-RU" sz="1600" cap="all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1600" cap="all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Тарского муниципального района</a:t>
            </a:r>
          </a:p>
        </p:txBody>
      </p:sp>
      <p:sp>
        <p:nvSpPr>
          <p:cNvPr id="12" name="Прямоугольник с двумя вырезанными противолежащими углами 11"/>
          <p:cNvSpPr/>
          <p:nvPr/>
        </p:nvSpPr>
        <p:spPr>
          <a:xfrm>
            <a:off x="1043608" y="904364"/>
            <a:ext cx="7960708" cy="5548972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357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Chart bld="category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624" y="537862"/>
            <a:ext cx="7477427" cy="637254"/>
          </a:xfrm>
          <a:solidFill>
            <a:srgbClr val="000066"/>
          </a:solidFill>
        </p:spPr>
        <p:txBody>
          <a:bodyPr>
            <a:noAutofit/>
          </a:bodyPr>
          <a:lstStyle/>
          <a:p>
            <a:pPr algn="ctr"/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РАСХОДЫ РАЙОННОГО БЮДЖЕТА </a:t>
            </a:r>
            <a:r>
              <a:rPr lang="ru-RU" sz="18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В </a:t>
            </a:r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РАЗРЕЗЕ РАЗДЕЛОВ И ПОДРАЗДЕЛОВ КЛАССИФИКАЦИИ РАСХОДОВ</a:t>
            </a:r>
          </a:p>
        </p:txBody>
      </p:sp>
      <p:pic>
        <p:nvPicPr>
          <p:cNvPr id="45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586" y="404664"/>
            <a:ext cx="458224" cy="77045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248812759"/>
              </p:ext>
            </p:extLst>
          </p:nvPr>
        </p:nvGraphicFramePr>
        <p:xfrm>
          <a:off x="1619672" y="1268760"/>
          <a:ext cx="6192688" cy="3415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965298"/>
              </p:ext>
            </p:extLst>
          </p:nvPr>
        </p:nvGraphicFramePr>
        <p:xfrm>
          <a:off x="601989" y="3068960"/>
          <a:ext cx="7858441" cy="31911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8705"/>
                <a:gridCol w="3181266"/>
                <a:gridCol w="849694"/>
                <a:gridCol w="849694"/>
                <a:gridCol w="849694"/>
                <a:gridCol w="849694"/>
                <a:gridCol w="849694"/>
              </a:tblGrid>
              <a:tr h="407467">
                <a:tc rowSpan="2"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2022 </a:t>
                      </a:r>
                      <a:r>
                        <a:rPr lang="ru-RU" sz="11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 (факт)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2023 </a:t>
                      </a:r>
                      <a:r>
                        <a:rPr lang="ru-RU" sz="11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год  (</a:t>
                      </a:r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план)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2023 </a:t>
                      </a:r>
                      <a:r>
                        <a:rPr lang="ru-RU" sz="11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год  </a:t>
                      </a:r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(факт)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Отклонение  2022 года от 2021 года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endParaRPr lang="ru-RU" sz="1200" b="1" kern="1200" dirty="0" smtClean="0">
                        <a:solidFill>
                          <a:schemeClr val="tx1"/>
                        </a:solidFill>
                        <a:latin typeface="Segoe UI Light" pitchFamily="34" charset="0"/>
                        <a:ea typeface="Segoe UI Symbol" pitchFamily="34" charset="0"/>
                        <a:cs typeface="Shonar Bangl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74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млн.руб.</a:t>
                      </a:r>
                      <a:endParaRPr lang="ru-RU" sz="11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ru-RU" sz="11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968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Дошкольное образование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205,3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217,8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217,3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+12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+5,8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968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Общее образование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542,5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581,2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580,4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+37,9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+7,0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314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Дополнительное образование детей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101,1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107,4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106,0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+4,9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+4,8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5337">
                <a:tc>
                  <a:txBody>
                    <a:bodyPr/>
                    <a:lstStyle/>
                    <a:p>
                      <a:pPr algn="l" fontAlgn="ctr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Профессиональная подготовка, переподготовка и повышение квалификации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0,2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0,3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+0,1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+50,0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8759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Молодежная политика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35,4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9,0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-26,4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-74,6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Другие вопросы в области образования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107,6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160,5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159,5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+51,9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+48,2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992,0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1 076,2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1 072,5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+80,5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+8,1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flipV="1">
            <a:off x="618672" y="3933056"/>
            <a:ext cx="234026" cy="21089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flipV="1">
            <a:off x="618672" y="4221088"/>
            <a:ext cx="234026" cy="21089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V="1">
            <a:off x="625358" y="4508194"/>
            <a:ext cx="234026" cy="21089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flipV="1">
            <a:off x="626306" y="5295794"/>
            <a:ext cx="234026" cy="210892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flipV="1">
            <a:off x="626306" y="4941168"/>
            <a:ext cx="234026" cy="21089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flipV="1">
            <a:off x="612811" y="5666380"/>
            <a:ext cx="234026" cy="21089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26307" y="1412776"/>
            <a:ext cx="2577542" cy="637254"/>
          </a:xfrm>
          <a:prstGeom prst="rect">
            <a:avLst/>
          </a:prstGeom>
          <a:noFill/>
        </p:spPr>
        <p:txBody>
          <a:bodyPr vert="horz" lIns="45720" rIns="45720" bIns="45720" anchor="b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base">
              <a:spcAft>
                <a:spcPct val="0"/>
              </a:spcAft>
            </a:pPr>
            <a:r>
              <a:rPr lang="ru-RU" sz="16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ОБРАЗОВАНИЕ, </a:t>
            </a:r>
            <a:r>
              <a:rPr lang="ru-RU" sz="1600" dirty="0" err="1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млн.руб</a:t>
            </a:r>
            <a:r>
              <a:rPr lang="ru-RU" sz="16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lang="ru-RU" sz="1600" dirty="0">
              <a:solidFill>
                <a:prstClr val="black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96555" y="234888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1 072,5</a:t>
            </a:r>
            <a:endParaRPr lang="ru-RU" sz="2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(факт)</a:t>
            </a:r>
            <a:endParaRPr lang="ru-RU" sz="1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3705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323528" y="1199960"/>
            <a:ext cx="8640960" cy="5503305"/>
          </a:xfrm>
          <a:prstGeom prst="snip2DiagRect">
            <a:avLst>
              <a:gd name="adj1" fmla="val 0"/>
              <a:gd name="adj2" fmla="val 17318"/>
            </a:avLst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обеспечение безопасности участников образовательного процесса</a:t>
            </a:r>
            <a:endParaRPr lang="ru-RU" sz="1600" dirty="0">
              <a:solidFill>
                <a:prstClr val="white"/>
              </a:solidFill>
            </a:endParaRPr>
          </a:p>
        </p:txBody>
      </p:sp>
      <p:pic>
        <p:nvPicPr>
          <p:cNvPr id="45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586" y="221240"/>
            <a:ext cx="458224" cy="77045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165672" y="364274"/>
            <a:ext cx="7848872" cy="628757"/>
          </a:xfrm>
          <a:prstGeom prst="rect">
            <a:avLst/>
          </a:prstGeom>
          <a:solidFill>
            <a:srgbClr val="000066"/>
          </a:solidFill>
        </p:spPr>
        <p:txBody>
          <a:bodyPr vert="horz" lIns="45720" rIns="45720" bIns="45720" anchor="ctr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base">
              <a:spcAft>
                <a:spcPct val="0"/>
              </a:spcAft>
            </a:pPr>
            <a:r>
              <a:rPr lang="ru-RU" sz="1700" b="0" cap="all" dirty="0" smtClean="0">
                <a:solidFill>
                  <a:prstClr val="white"/>
                </a:solidFill>
                <a:effectLst/>
                <a:latin typeface="Arial" pitchFamily="34" charset="0"/>
                <a:cs typeface="Arial" pitchFamily="34" charset="0"/>
              </a:rPr>
              <a:t>Расходы бюджета в сфере образования</a:t>
            </a:r>
            <a:endParaRPr lang="ru-RU" sz="1700" b="0" dirty="0" smtClean="0">
              <a:solidFill>
                <a:prstClr val="white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4139952" y="1484095"/>
            <a:ext cx="4452470" cy="1200767"/>
            <a:chOff x="0" y="0"/>
            <a:chExt cx="5793094" cy="582816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0" y="0"/>
              <a:ext cx="5793094" cy="468109"/>
            </a:xfrm>
            <a:prstGeom prst="roundRect">
              <a:avLst/>
            </a:prstGeom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22851" y="22852"/>
              <a:ext cx="5747392" cy="5599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l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организация бесплатного горячего питания обучающихся, получающих начальное общее образование </a:t>
              </a:r>
              <a:r>
                <a:rPr lang="ru-RU" sz="2000" b="1" kern="1200" dirty="0" smtClean="0"/>
                <a:t>26,1 млн руб.</a:t>
              </a:r>
              <a:endParaRPr lang="ru-RU" sz="2000" b="1" kern="1200" dirty="0"/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414439" y="2761817"/>
            <a:ext cx="4373585" cy="1152128"/>
            <a:chOff x="0" y="0"/>
            <a:chExt cx="5793094" cy="549020"/>
          </a:xfrm>
        </p:grpSpPr>
        <p:sp>
          <p:nvSpPr>
            <p:cNvPr id="34" name="Скругленный прямоугольник 33"/>
            <p:cNvSpPr/>
            <p:nvPr/>
          </p:nvSpPr>
          <p:spPr>
            <a:xfrm>
              <a:off x="0" y="0"/>
              <a:ext cx="5793094" cy="468109"/>
            </a:xfrm>
            <a:prstGeom prst="roundRect">
              <a:avLst/>
            </a:prstGeom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5" name="Скругленный прямоугольник 4"/>
            <p:cNvSpPr/>
            <p:nvPr/>
          </p:nvSpPr>
          <p:spPr>
            <a:xfrm>
              <a:off x="22851" y="22850"/>
              <a:ext cx="5747392" cy="5261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dirty="0"/>
                <a:t>проведение капитального и текущего ремонта образовательных </a:t>
              </a:r>
              <a:r>
                <a:rPr lang="ru-RU" sz="1600" dirty="0" smtClean="0"/>
                <a:t>учреждений </a:t>
              </a:r>
              <a:r>
                <a:rPr lang="ru-RU" sz="2000" b="1" dirty="0" smtClean="0"/>
                <a:t>11,6 </a:t>
              </a:r>
              <a:r>
                <a:rPr lang="ru-RU" sz="2000" b="1" dirty="0"/>
                <a:t>млн руб</a:t>
              </a:r>
              <a:r>
                <a:rPr lang="ru-RU" sz="2000" b="1" dirty="0" smtClean="0"/>
                <a:t>.</a:t>
              </a:r>
              <a:endParaRPr lang="ru-RU" sz="2000" b="1" kern="1200" dirty="0"/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4662594" y="4077072"/>
            <a:ext cx="4322060" cy="974881"/>
            <a:chOff x="0" y="0"/>
            <a:chExt cx="5793094" cy="468109"/>
          </a:xfrm>
        </p:grpSpPr>
        <p:sp>
          <p:nvSpPr>
            <p:cNvPr id="37" name="Скругленный прямоугольник 36"/>
            <p:cNvSpPr/>
            <p:nvPr/>
          </p:nvSpPr>
          <p:spPr>
            <a:xfrm>
              <a:off x="0" y="0"/>
              <a:ext cx="5793094" cy="468109"/>
            </a:xfrm>
            <a:prstGeom prst="roundRect">
              <a:avLst/>
            </a:prstGeom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8" name="Скругленный прямоугольник 4"/>
            <p:cNvSpPr/>
            <p:nvPr/>
          </p:nvSpPr>
          <p:spPr>
            <a:xfrm>
              <a:off x="22851" y="22851"/>
              <a:ext cx="5747391" cy="4224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dirty="0"/>
                <a:t>материально-техническое оснащение образовательных </a:t>
              </a:r>
              <a:r>
                <a:rPr lang="ru-RU" sz="1600" dirty="0" smtClean="0"/>
                <a:t>учреждений </a:t>
              </a:r>
              <a:r>
                <a:rPr lang="ru-RU" sz="2000" b="1" dirty="0" smtClean="0"/>
                <a:t>3,9 </a:t>
              </a:r>
              <a:r>
                <a:rPr lang="ru-RU" sz="2000" b="1" dirty="0"/>
                <a:t>млн руб</a:t>
              </a:r>
              <a:r>
                <a:rPr lang="ru-RU" sz="2000" b="1" dirty="0" smtClean="0"/>
                <a:t>.</a:t>
              </a:r>
              <a:endParaRPr lang="ru-RU" sz="2000" b="1" dirty="0"/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473105" y="5516164"/>
            <a:ext cx="4513479" cy="757209"/>
            <a:chOff x="0" y="0"/>
            <a:chExt cx="5929087" cy="468770"/>
          </a:xfrm>
        </p:grpSpPr>
        <p:sp>
          <p:nvSpPr>
            <p:cNvPr id="48" name="Скругленный прямоугольник 47"/>
            <p:cNvSpPr/>
            <p:nvPr/>
          </p:nvSpPr>
          <p:spPr>
            <a:xfrm>
              <a:off x="0" y="0"/>
              <a:ext cx="5793094" cy="468109"/>
            </a:xfrm>
            <a:prstGeom prst="roundRect">
              <a:avLst/>
            </a:prstGeom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9" name="Скругленный прямоугольник 4"/>
            <p:cNvSpPr/>
            <p:nvPr/>
          </p:nvSpPr>
          <p:spPr>
            <a:xfrm>
              <a:off x="181695" y="46363"/>
              <a:ext cx="5747392" cy="4224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dirty="0"/>
                <a:t>организации безопасного подвоза </a:t>
              </a:r>
              <a:r>
                <a:rPr lang="ru-RU" sz="1600" dirty="0" smtClean="0"/>
                <a:t>учащихся </a:t>
              </a:r>
            </a:p>
            <a:p>
              <a:pPr lvl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dirty="0" smtClean="0"/>
                <a:t>2,2 </a:t>
              </a:r>
              <a:r>
                <a:rPr lang="ru-RU" sz="2000" b="1" dirty="0"/>
                <a:t>млн руб.</a:t>
              </a:r>
              <a:endParaRPr lang="ru-RU" sz="2000" b="1" kern="1200" dirty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132000"/>
            <a:ext cx="2520280" cy="1526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495" y="2564904"/>
            <a:ext cx="2582889" cy="1386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600" y="3672824"/>
            <a:ext cx="3096344" cy="1881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001" y="1268760"/>
            <a:ext cx="2736304" cy="142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800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323528" y="1199960"/>
            <a:ext cx="8640960" cy="5503305"/>
          </a:xfrm>
          <a:prstGeom prst="snip2DiagRect">
            <a:avLst>
              <a:gd name="adj1" fmla="val 0"/>
              <a:gd name="adj2" fmla="val 17318"/>
            </a:avLst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обеспечение безопасности участников образовательного процесса</a:t>
            </a:r>
            <a:endParaRPr lang="ru-RU" sz="1600" dirty="0">
              <a:solidFill>
                <a:prstClr val="white"/>
              </a:solidFill>
            </a:endParaRPr>
          </a:p>
        </p:txBody>
      </p:sp>
      <p:pic>
        <p:nvPicPr>
          <p:cNvPr id="45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586" y="221240"/>
            <a:ext cx="458224" cy="77045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165672" y="364274"/>
            <a:ext cx="7848872" cy="628757"/>
          </a:xfrm>
          <a:prstGeom prst="rect">
            <a:avLst/>
          </a:prstGeom>
          <a:solidFill>
            <a:srgbClr val="000066"/>
          </a:solidFill>
        </p:spPr>
        <p:txBody>
          <a:bodyPr vert="horz" lIns="45720" rIns="45720" bIns="45720" anchor="ctr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base">
              <a:spcAft>
                <a:spcPct val="0"/>
              </a:spcAft>
            </a:pPr>
            <a:r>
              <a:rPr lang="ru-RU" sz="1700" b="0" cap="all" dirty="0" smtClean="0">
                <a:solidFill>
                  <a:prstClr val="white"/>
                </a:solidFill>
                <a:effectLst/>
                <a:latin typeface="Arial" pitchFamily="34" charset="0"/>
                <a:cs typeface="Arial" pitchFamily="34" charset="0"/>
              </a:rPr>
              <a:t>Расходы бюджета в сфере образования</a:t>
            </a:r>
            <a:endParaRPr lang="ru-RU" sz="1700" b="0" dirty="0" smtClean="0">
              <a:solidFill>
                <a:prstClr val="white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4139952" y="1389470"/>
            <a:ext cx="4452470" cy="1153685"/>
            <a:chOff x="0" y="-45928"/>
            <a:chExt cx="5793094" cy="559964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0" y="0"/>
              <a:ext cx="5793094" cy="468109"/>
            </a:xfrm>
            <a:prstGeom prst="roundRect">
              <a:avLst/>
            </a:prstGeom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0" y="-45928"/>
              <a:ext cx="5747392" cy="5599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dirty="0" smtClean="0"/>
                <a:t>РП "Успех </a:t>
              </a:r>
              <a:r>
                <a:rPr lang="ru-RU" sz="1600" dirty="0"/>
                <a:t>каждого ребенка" </a:t>
              </a:r>
              <a:r>
                <a:rPr lang="ru-RU" sz="1600" dirty="0" smtClean="0"/>
                <a:t> </a:t>
              </a:r>
              <a:r>
                <a:rPr lang="ru-RU" sz="2000" b="1" kern="1200" dirty="0" smtClean="0"/>
                <a:t>1,8 млн руб.</a:t>
              </a:r>
              <a:endParaRPr lang="ru-RU" sz="2000" b="1" kern="1200" dirty="0"/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860313" y="3073265"/>
            <a:ext cx="4373585" cy="1152128"/>
            <a:chOff x="0" y="0"/>
            <a:chExt cx="5793094" cy="549020"/>
          </a:xfrm>
        </p:grpSpPr>
        <p:sp>
          <p:nvSpPr>
            <p:cNvPr id="34" name="Скругленный прямоугольник 33"/>
            <p:cNvSpPr/>
            <p:nvPr/>
          </p:nvSpPr>
          <p:spPr>
            <a:xfrm>
              <a:off x="0" y="0"/>
              <a:ext cx="5793094" cy="468109"/>
            </a:xfrm>
            <a:prstGeom prst="roundRect">
              <a:avLst/>
            </a:prstGeom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5" name="Скругленный прямоугольник 4"/>
            <p:cNvSpPr/>
            <p:nvPr/>
          </p:nvSpPr>
          <p:spPr>
            <a:xfrm>
              <a:off x="22851" y="22850"/>
              <a:ext cx="5747393" cy="52617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dirty="0" smtClean="0"/>
                <a:t>РП «Цифровая </a:t>
              </a:r>
              <a:r>
                <a:rPr lang="ru-RU" sz="1600" dirty="0"/>
                <a:t>образовательная </a:t>
              </a:r>
              <a:r>
                <a:rPr lang="ru-RU" sz="1600" dirty="0" smtClean="0"/>
                <a:t>среда» </a:t>
              </a:r>
            </a:p>
            <a:p>
              <a:pPr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dirty="0" smtClean="0"/>
                <a:t>4,0 </a:t>
              </a:r>
              <a:r>
                <a:rPr lang="ru-RU" sz="2000" b="1" dirty="0"/>
                <a:t>млн руб</a:t>
              </a:r>
              <a:r>
                <a:rPr lang="ru-RU" sz="2000" b="1" dirty="0" smtClean="0"/>
                <a:t>.</a:t>
              </a:r>
              <a:endParaRPr lang="ru-RU" sz="2000" b="1" kern="1200" dirty="0"/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4224711" y="4869160"/>
            <a:ext cx="4322060" cy="974881"/>
            <a:chOff x="0" y="0"/>
            <a:chExt cx="5793094" cy="468109"/>
          </a:xfrm>
        </p:grpSpPr>
        <p:sp>
          <p:nvSpPr>
            <p:cNvPr id="37" name="Скругленный прямоугольник 36"/>
            <p:cNvSpPr/>
            <p:nvPr/>
          </p:nvSpPr>
          <p:spPr>
            <a:xfrm>
              <a:off x="0" y="0"/>
              <a:ext cx="5793094" cy="468109"/>
            </a:xfrm>
            <a:prstGeom prst="roundRect">
              <a:avLst/>
            </a:prstGeom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8" name="Скругленный прямоугольник 4"/>
            <p:cNvSpPr/>
            <p:nvPr/>
          </p:nvSpPr>
          <p:spPr>
            <a:xfrm>
              <a:off x="22851" y="22851"/>
              <a:ext cx="5747391" cy="4224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dirty="0"/>
                <a:t>«Современная школа</a:t>
              </a:r>
              <a:r>
                <a:rPr lang="ru-RU" sz="1600" dirty="0" smtClean="0"/>
                <a:t>» </a:t>
              </a:r>
              <a:r>
                <a:rPr lang="ru-RU" sz="2000" b="1" dirty="0" smtClean="0"/>
                <a:t>1,7 </a:t>
              </a:r>
              <a:r>
                <a:rPr lang="ru-RU" sz="2000" b="1" dirty="0"/>
                <a:t>млн руб</a:t>
              </a:r>
              <a:r>
                <a:rPr lang="ru-RU" sz="2000" b="1" dirty="0" smtClean="0"/>
                <a:t>.</a:t>
              </a:r>
              <a:endParaRPr lang="ru-RU" sz="2000" b="1" dirty="0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313" y="3951612"/>
            <a:ext cx="3379961" cy="2681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543154"/>
            <a:ext cx="2952328" cy="2212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http://oumart.tar.obr55.ru/files/2023/02/спортзал2-225x3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90552"/>
            <a:ext cx="2520280" cy="194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028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323528" y="1199960"/>
            <a:ext cx="8640960" cy="5503305"/>
          </a:xfrm>
          <a:prstGeom prst="snip2DiagRect">
            <a:avLst>
              <a:gd name="adj1" fmla="val 0"/>
              <a:gd name="adj2" fmla="val 17318"/>
            </a:avLst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обеспечение безопасности участников образовательного процесса</a:t>
            </a:r>
            <a:endParaRPr lang="ru-RU" sz="1600" dirty="0">
              <a:solidFill>
                <a:prstClr val="white"/>
              </a:solidFill>
            </a:endParaRPr>
          </a:p>
        </p:txBody>
      </p:sp>
      <p:pic>
        <p:nvPicPr>
          <p:cNvPr id="45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586" y="221240"/>
            <a:ext cx="458224" cy="77045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165672" y="364274"/>
            <a:ext cx="7848872" cy="628757"/>
          </a:xfrm>
          <a:prstGeom prst="rect">
            <a:avLst/>
          </a:prstGeom>
          <a:solidFill>
            <a:srgbClr val="000066"/>
          </a:solidFill>
        </p:spPr>
        <p:txBody>
          <a:bodyPr vert="horz" lIns="45720" rIns="45720" bIns="45720" anchor="ctr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base">
              <a:spcAft>
                <a:spcPct val="0"/>
              </a:spcAft>
            </a:pPr>
            <a:r>
              <a:rPr lang="ru-RU" sz="1700" b="0" cap="all" dirty="0" smtClean="0">
                <a:solidFill>
                  <a:prstClr val="white"/>
                </a:solidFill>
                <a:effectLst/>
                <a:latin typeface="Arial" pitchFamily="34" charset="0"/>
                <a:cs typeface="Arial" pitchFamily="34" charset="0"/>
              </a:rPr>
              <a:t>Расходы бюджета в сфере образования</a:t>
            </a:r>
            <a:endParaRPr lang="ru-RU" sz="1700" b="0" dirty="0" smtClean="0">
              <a:solidFill>
                <a:prstClr val="white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592916063"/>
              </p:ext>
            </p:extLst>
          </p:nvPr>
        </p:nvGraphicFramePr>
        <p:xfrm>
          <a:off x="467544" y="2204864"/>
          <a:ext cx="8352928" cy="3256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848506" y="1268760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cap="small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Средний уровень номинальной начисленной заработной платы педагогических работников</a:t>
            </a:r>
          </a:p>
        </p:txBody>
      </p:sp>
    </p:spTree>
    <p:extLst>
      <p:ext uri="{BB962C8B-B14F-4D97-AF65-F5344CB8AC3E}">
        <p14:creationId xmlns:p14="http://schemas.microsoft.com/office/powerpoint/2010/main" val="11940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624" y="537862"/>
            <a:ext cx="7477427" cy="637254"/>
          </a:xfrm>
          <a:solidFill>
            <a:srgbClr val="000066"/>
          </a:solidFill>
        </p:spPr>
        <p:txBody>
          <a:bodyPr>
            <a:noAutofit/>
          </a:bodyPr>
          <a:lstStyle/>
          <a:p>
            <a:pPr algn="ctr"/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РАСХОДЫ РАЙОННОГО БЮДЖЕТА </a:t>
            </a:r>
            <a:r>
              <a:rPr lang="ru-RU" sz="18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В </a:t>
            </a:r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РАЗРЕЗЕ РАЗДЕЛОВ И ПОДРАЗДЕЛОВ КЛАССИФИКАЦИИ РАСХОДОВ</a:t>
            </a:r>
          </a:p>
        </p:txBody>
      </p:sp>
      <p:pic>
        <p:nvPicPr>
          <p:cNvPr id="45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586" y="404664"/>
            <a:ext cx="458224" cy="77045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694075329"/>
              </p:ext>
            </p:extLst>
          </p:nvPr>
        </p:nvGraphicFramePr>
        <p:xfrm>
          <a:off x="1619672" y="1268760"/>
          <a:ext cx="6192688" cy="3415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890350"/>
              </p:ext>
            </p:extLst>
          </p:nvPr>
        </p:nvGraphicFramePr>
        <p:xfrm>
          <a:off x="601989" y="3068960"/>
          <a:ext cx="7858441" cy="31911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8705"/>
                <a:gridCol w="3181266"/>
                <a:gridCol w="849694"/>
                <a:gridCol w="849694"/>
                <a:gridCol w="849694"/>
                <a:gridCol w="849694"/>
                <a:gridCol w="849694"/>
              </a:tblGrid>
              <a:tr h="407467">
                <a:tc rowSpan="2"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2022 </a:t>
                      </a:r>
                      <a:r>
                        <a:rPr lang="ru-RU" sz="11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 (факт)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2023 </a:t>
                      </a:r>
                      <a:r>
                        <a:rPr lang="ru-RU" sz="11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год  (</a:t>
                      </a:r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план)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2023 </a:t>
                      </a:r>
                      <a:r>
                        <a:rPr lang="ru-RU" sz="11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год  </a:t>
                      </a:r>
                      <a:r>
                        <a:rPr lang="ru-RU" sz="11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(факт)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Отклонение  2022 года от 2021 года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endParaRPr lang="ru-RU" sz="1200" b="1" kern="1200" dirty="0" smtClean="0">
                        <a:solidFill>
                          <a:schemeClr val="tx1"/>
                        </a:solidFill>
                        <a:latin typeface="Segoe UI Light" pitchFamily="34" charset="0"/>
                        <a:ea typeface="Segoe UI Symbol" pitchFamily="34" charset="0"/>
                        <a:cs typeface="Shonar Bangl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74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млн.руб.</a:t>
                      </a:r>
                      <a:endParaRPr lang="ru-RU" sz="11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1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ru-RU" sz="11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968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Дошкольное образование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205,3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217,8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217,3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+12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+5,8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968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Общее образование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542,5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581,2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580,4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+37,9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+7,0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314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Дополнительное образование детей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101,1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107,4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106,0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+4,9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+4,8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5337">
                <a:tc>
                  <a:txBody>
                    <a:bodyPr/>
                    <a:lstStyle/>
                    <a:p>
                      <a:pPr algn="l" fontAlgn="ctr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Профессиональная подготовка, переподготовка и повышение квалификации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0,2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0,3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+0,1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+50,0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8759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Молодежная политика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35,4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9,0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-26,4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-74,6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Другие вопросы в области образования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107,6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160,5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159,5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+51,9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+48,2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992,0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1 076,2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1 072,5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+80,5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+8,1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flipV="1">
            <a:off x="618672" y="3933056"/>
            <a:ext cx="234026" cy="21089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flipV="1">
            <a:off x="618672" y="4221088"/>
            <a:ext cx="234026" cy="21089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V="1">
            <a:off x="625358" y="4508194"/>
            <a:ext cx="234026" cy="21089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flipV="1">
            <a:off x="626306" y="5295794"/>
            <a:ext cx="234026" cy="210892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flipV="1">
            <a:off x="626306" y="4941168"/>
            <a:ext cx="234026" cy="21089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flipV="1">
            <a:off x="612811" y="5666380"/>
            <a:ext cx="234026" cy="21089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26307" y="1412776"/>
            <a:ext cx="2577542" cy="637254"/>
          </a:xfrm>
          <a:prstGeom prst="rect">
            <a:avLst/>
          </a:prstGeom>
          <a:noFill/>
        </p:spPr>
        <p:txBody>
          <a:bodyPr vert="horz" lIns="45720" rIns="45720" bIns="45720" anchor="b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base">
              <a:spcAft>
                <a:spcPct val="0"/>
              </a:spcAft>
            </a:pPr>
            <a:r>
              <a:rPr lang="ru-RU" sz="16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ОБРАЗОВАНИЕ, </a:t>
            </a:r>
            <a:r>
              <a:rPr lang="ru-RU" sz="1600" dirty="0" err="1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млн.руб</a:t>
            </a:r>
            <a:r>
              <a:rPr lang="ru-RU" sz="16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lang="ru-RU" sz="1600" dirty="0">
              <a:solidFill>
                <a:prstClr val="black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96555" y="234888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1 072,5</a:t>
            </a:r>
            <a:endParaRPr lang="ru-RU" sz="2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(факт)</a:t>
            </a:r>
            <a:endParaRPr lang="ru-RU" sz="16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1488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9135120"/>
              </p:ext>
            </p:extLst>
          </p:nvPr>
        </p:nvGraphicFramePr>
        <p:xfrm>
          <a:off x="1382440" y="1103536"/>
          <a:ext cx="9866313" cy="5099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259632" y="162931"/>
            <a:ext cx="7477427" cy="637254"/>
          </a:xfrm>
          <a:prstGeom prst="rect">
            <a:avLst/>
          </a:prstGeom>
          <a:solidFill>
            <a:srgbClr val="000066"/>
          </a:solidFill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1600" cap="all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Структура расходов бюджета </a:t>
            </a:r>
            <a:br>
              <a:rPr lang="ru-RU" sz="1600" cap="all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1600" cap="all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Тарского муниципального района</a:t>
            </a:r>
          </a:p>
        </p:txBody>
      </p:sp>
      <p:sp>
        <p:nvSpPr>
          <p:cNvPr id="12" name="Прямоугольник с двумя вырезанными противолежащими углами 11"/>
          <p:cNvSpPr/>
          <p:nvPr/>
        </p:nvSpPr>
        <p:spPr>
          <a:xfrm>
            <a:off x="1043608" y="904364"/>
            <a:ext cx="7960708" cy="5548972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943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9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9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Chart bld="category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00027"/>
            <a:ext cx="652274" cy="10967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624" y="188640"/>
            <a:ext cx="7477427" cy="637254"/>
          </a:xfrm>
          <a:solidFill>
            <a:srgbClr val="000066"/>
          </a:solidFill>
        </p:spPr>
        <p:txBody>
          <a:bodyPr anchor="ctr">
            <a:noAutofit/>
          </a:bodyPr>
          <a:lstStyle/>
          <a:p>
            <a:pPr algn="ctr"/>
            <a:r>
              <a:rPr lang="ru-RU" sz="20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ВНЕСЕНИЕ ИЗМЕНЕНИЙ В РЕШЕНИЕ О БЮДЖЕТЕ</a:t>
            </a:r>
            <a:endParaRPr lang="ru-RU" sz="2000" b="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1187624" y="1565014"/>
            <a:ext cx="7200800" cy="4960329"/>
            <a:chOff x="1524000" y="2332627"/>
            <a:chExt cx="10412425" cy="3614866"/>
          </a:xfrm>
        </p:grpSpPr>
        <p:sp>
          <p:nvSpPr>
            <p:cNvPr id="25" name="Полилиния 24"/>
            <p:cNvSpPr/>
            <p:nvPr/>
          </p:nvSpPr>
          <p:spPr>
            <a:xfrm>
              <a:off x="1524000" y="5527892"/>
              <a:ext cx="10412425" cy="419601"/>
            </a:xfrm>
            <a:custGeom>
              <a:avLst/>
              <a:gdLst>
                <a:gd name="connsiteX0" fmla="*/ 0 w 7080448"/>
                <a:gd name="connsiteY0" fmla="*/ 0 h 419601"/>
                <a:gd name="connsiteX1" fmla="*/ 7080448 w 7080448"/>
                <a:gd name="connsiteY1" fmla="*/ 0 h 419601"/>
                <a:gd name="connsiteX2" fmla="*/ 7080448 w 7080448"/>
                <a:gd name="connsiteY2" fmla="*/ 419601 h 419601"/>
                <a:gd name="connsiteX3" fmla="*/ 0 w 7080448"/>
                <a:gd name="connsiteY3" fmla="*/ 419601 h 419601"/>
                <a:gd name="connsiteX4" fmla="*/ 0 w 7080448"/>
                <a:gd name="connsiteY4" fmla="*/ 0 h 419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80448" h="419601">
                  <a:moveTo>
                    <a:pt x="0" y="0"/>
                  </a:moveTo>
                  <a:lnTo>
                    <a:pt x="7080448" y="0"/>
                  </a:lnTo>
                  <a:lnTo>
                    <a:pt x="7080448" y="419601"/>
                  </a:lnTo>
                  <a:lnTo>
                    <a:pt x="0" y="419601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456" tIns="92456" rIns="92456" bIns="92456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>
                  <a:latin typeface="Segoe UI Light" pitchFamily="34" charset="0"/>
                  <a:cs typeface="Arial" pitchFamily="34" charset="0"/>
                </a:rPr>
                <a:t> </a:t>
              </a:r>
              <a:r>
                <a:rPr lang="ru-RU" sz="1400" b="1" kern="1200" dirty="0" smtClean="0">
                  <a:latin typeface="Segoe UI Light" pitchFamily="34" charset="0"/>
                  <a:cs typeface="Arial" pitchFamily="34" charset="0"/>
                </a:rPr>
                <a:t>-увеличением бюджетных ассигнований главных распорядителей бюджетных средств, в связи с необходимостью обеспечения софинансирования расходов</a:t>
              </a:r>
              <a:endParaRPr lang="ru-RU" sz="1400" b="1" kern="1200" dirty="0">
                <a:latin typeface="Segoe UI Light" pitchFamily="34" charset="0"/>
                <a:cs typeface="Arial" pitchFamily="34" charset="0"/>
              </a:endParaRPr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1524000" y="4888838"/>
              <a:ext cx="10412425" cy="645347"/>
            </a:xfrm>
            <a:custGeom>
              <a:avLst/>
              <a:gdLst>
                <a:gd name="connsiteX0" fmla="*/ 0 w 7080448"/>
                <a:gd name="connsiteY0" fmla="*/ 226020 h 645346"/>
                <a:gd name="connsiteX1" fmla="*/ 3459556 w 7080448"/>
                <a:gd name="connsiteY1" fmla="*/ 226020 h 645346"/>
                <a:gd name="connsiteX2" fmla="*/ 3459556 w 7080448"/>
                <a:gd name="connsiteY2" fmla="*/ 161337 h 645346"/>
                <a:gd name="connsiteX3" fmla="*/ 3378888 w 7080448"/>
                <a:gd name="connsiteY3" fmla="*/ 161337 h 645346"/>
                <a:gd name="connsiteX4" fmla="*/ 3540224 w 7080448"/>
                <a:gd name="connsiteY4" fmla="*/ 0 h 645346"/>
                <a:gd name="connsiteX5" fmla="*/ 3701561 w 7080448"/>
                <a:gd name="connsiteY5" fmla="*/ 161337 h 645346"/>
                <a:gd name="connsiteX6" fmla="*/ 3620892 w 7080448"/>
                <a:gd name="connsiteY6" fmla="*/ 161337 h 645346"/>
                <a:gd name="connsiteX7" fmla="*/ 3620892 w 7080448"/>
                <a:gd name="connsiteY7" fmla="*/ 226020 h 645346"/>
                <a:gd name="connsiteX8" fmla="*/ 7080448 w 7080448"/>
                <a:gd name="connsiteY8" fmla="*/ 226020 h 645346"/>
                <a:gd name="connsiteX9" fmla="*/ 7080448 w 7080448"/>
                <a:gd name="connsiteY9" fmla="*/ 645346 h 645346"/>
                <a:gd name="connsiteX10" fmla="*/ 0 w 7080448"/>
                <a:gd name="connsiteY10" fmla="*/ 645346 h 645346"/>
                <a:gd name="connsiteX11" fmla="*/ 0 w 7080448"/>
                <a:gd name="connsiteY11" fmla="*/ 226020 h 645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080448" h="645346">
                  <a:moveTo>
                    <a:pt x="7080448" y="419326"/>
                  </a:moveTo>
                  <a:lnTo>
                    <a:pt x="3620892" y="419326"/>
                  </a:lnTo>
                  <a:lnTo>
                    <a:pt x="3620892" y="484009"/>
                  </a:lnTo>
                  <a:lnTo>
                    <a:pt x="3701560" y="484009"/>
                  </a:lnTo>
                  <a:lnTo>
                    <a:pt x="3540224" y="645345"/>
                  </a:lnTo>
                  <a:lnTo>
                    <a:pt x="3378887" y="484009"/>
                  </a:lnTo>
                  <a:lnTo>
                    <a:pt x="3459556" y="484009"/>
                  </a:lnTo>
                  <a:lnTo>
                    <a:pt x="3459556" y="419326"/>
                  </a:lnTo>
                  <a:lnTo>
                    <a:pt x="0" y="419326"/>
                  </a:lnTo>
                  <a:lnTo>
                    <a:pt x="0" y="1"/>
                  </a:lnTo>
                  <a:lnTo>
                    <a:pt x="7080448" y="1"/>
                  </a:lnTo>
                  <a:lnTo>
                    <a:pt x="7080448" y="419326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455" tIns="92457" rIns="92457" bIns="318476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kern="1200" dirty="0" smtClean="0">
                  <a:latin typeface="Segoe UI Light" pitchFamily="34" charset="0"/>
                  <a:cs typeface="Arial" pitchFamily="34" charset="0"/>
                </a:rPr>
                <a:t> </a:t>
              </a:r>
              <a:r>
                <a:rPr lang="ru-RU" sz="1400" b="1" kern="1200" dirty="0" smtClean="0">
                  <a:latin typeface="Segoe UI Light" pitchFamily="34" charset="0"/>
                  <a:cs typeface="Arial" pitchFamily="34" charset="0"/>
                </a:rPr>
                <a:t>-перераспределением бюджетных ассигнований по субъектам бюджетного планирования</a:t>
              </a:r>
              <a:endParaRPr lang="ru-RU" sz="1400" b="1" kern="1200" dirty="0">
                <a:latin typeface="Segoe UI Light" pitchFamily="34" charset="0"/>
                <a:cs typeface="Arial" pitchFamily="34" charset="0"/>
              </a:endParaRPr>
            </a:p>
          </p:txBody>
        </p:sp>
        <p:sp>
          <p:nvSpPr>
            <p:cNvPr id="27" name="Полилиния 26"/>
            <p:cNvSpPr/>
            <p:nvPr/>
          </p:nvSpPr>
          <p:spPr>
            <a:xfrm rot="21600000">
              <a:off x="1524000" y="4249785"/>
              <a:ext cx="7080449" cy="645347"/>
            </a:xfrm>
            <a:custGeom>
              <a:avLst/>
              <a:gdLst>
                <a:gd name="connsiteX0" fmla="*/ 0 w 7080448"/>
                <a:gd name="connsiteY0" fmla="*/ 226020 h 645346"/>
                <a:gd name="connsiteX1" fmla="*/ 3459556 w 7080448"/>
                <a:gd name="connsiteY1" fmla="*/ 226020 h 645346"/>
                <a:gd name="connsiteX2" fmla="*/ 3459556 w 7080448"/>
                <a:gd name="connsiteY2" fmla="*/ 161337 h 645346"/>
                <a:gd name="connsiteX3" fmla="*/ 3378888 w 7080448"/>
                <a:gd name="connsiteY3" fmla="*/ 161337 h 645346"/>
                <a:gd name="connsiteX4" fmla="*/ 3540224 w 7080448"/>
                <a:gd name="connsiteY4" fmla="*/ 0 h 645346"/>
                <a:gd name="connsiteX5" fmla="*/ 3701561 w 7080448"/>
                <a:gd name="connsiteY5" fmla="*/ 161337 h 645346"/>
                <a:gd name="connsiteX6" fmla="*/ 3620892 w 7080448"/>
                <a:gd name="connsiteY6" fmla="*/ 161337 h 645346"/>
                <a:gd name="connsiteX7" fmla="*/ 3620892 w 7080448"/>
                <a:gd name="connsiteY7" fmla="*/ 226020 h 645346"/>
                <a:gd name="connsiteX8" fmla="*/ 7080448 w 7080448"/>
                <a:gd name="connsiteY8" fmla="*/ 226020 h 645346"/>
                <a:gd name="connsiteX9" fmla="*/ 7080448 w 7080448"/>
                <a:gd name="connsiteY9" fmla="*/ 645346 h 645346"/>
                <a:gd name="connsiteX10" fmla="*/ 0 w 7080448"/>
                <a:gd name="connsiteY10" fmla="*/ 645346 h 645346"/>
                <a:gd name="connsiteX11" fmla="*/ 0 w 7080448"/>
                <a:gd name="connsiteY11" fmla="*/ 226020 h 645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080448" h="645346">
                  <a:moveTo>
                    <a:pt x="7080448" y="419326"/>
                  </a:moveTo>
                  <a:lnTo>
                    <a:pt x="3620892" y="419326"/>
                  </a:lnTo>
                  <a:lnTo>
                    <a:pt x="3620892" y="484009"/>
                  </a:lnTo>
                  <a:lnTo>
                    <a:pt x="3701560" y="484009"/>
                  </a:lnTo>
                  <a:lnTo>
                    <a:pt x="3540224" y="645345"/>
                  </a:lnTo>
                  <a:lnTo>
                    <a:pt x="3378887" y="484009"/>
                  </a:lnTo>
                  <a:lnTo>
                    <a:pt x="3459556" y="484009"/>
                  </a:lnTo>
                  <a:lnTo>
                    <a:pt x="3459556" y="419326"/>
                  </a:lnTo>
                  <a:lnTo>
                    <a:pt x="0" y="419326"/>
                  </a:lnTo>
                  <a:lnTo>
                    <a:pt x="0" y="1"/>
                  </a:lnTo>
                  <a:lnTo>
                    <a:pt x="7080448" y="1"/>
                  </a:lnTo>
                  <a:lnTo>
                    <a:pt x="7080448" y="419326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455" tIns="92457" rIns="92457" bIns="318476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kern="1200" dirty="0" smtClean="0">
                  <a:latin typeface="Segoe UI Light" pitchFamily="34" charset="0"/>
                  <a:cs typeface="Arial" pitchFamily="34" charset="0"/>
                </a:rPr>
                <a:t>-увеличением дефицита бюджета за счет остатков средств на начало года</a:t>
              </a:r>
              <a:endParaRPr lang="ru-RU" sz="1400" b="1" kern="120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Segoe UI Light" pitchFamily="34" charset="0"/>
                <a:cs typeface="Arial" pitchFamily="34" charset="0"/>
              </a:endParaRPr>
            </a:p>
          </p:txBody>
        </p:sp>
        <p:sp>
          <p:nvSpPr>
            <p:cNvPr id="28" name="Полилиния 27"/>
            <p:cNvSpPr/>
            <p:nvPr/>
          </p:nvSpPr>
          <p:spPr>
            <a:xfrm rot="21600000">
              <a:off x="1524000" y="3610732"/>
              <a:ext cx="7080448" cy="645347"/>
            </a:xfrm>
            <a:custGeom>
              <a:avLst/>
              <a:gdLst>
                <a:gd name="connsiteX0" fmla="*/ 0 w 7080448"/>
                <a:gd name="connsiteY0" fmla="*/ 226020 h 645346"/>
                <a:gd name="connsiteX1" fmla="*/ 3459556 w 7080448"/>
                <a:gd name="connsiteY1" fmla="*/ 226020 h 645346"/>
                <a:gd name="connsiteX2" fmla="*/ 3459556 w 7080448"/>
                <a:gd name="connsiteY2" fmla="*/ 161337 h 645346"/>
                <a:gd name="connsiteX3" fmla="*/ 3378888 w 7080448"/>
                <a:gd name="connsiteY3" fmla="*/ 161337 h 645346"/>
                <a:gd name="connsiteX4" fmla="*/ 3540224 w 7080448"/>
                <a:gd name="connsiteY4" fmla="*/ 0 h 645346"/>
                <a:gd name="connsiteX5" fmla="*/ 3701561 w 7080448"/>
                <a:gd name="connsiteY5" fmla="*/ 161337 h 645346"/>
                <a:gd name="connsiteX6" fmla="*/ 3620892 w 7080448"/>
                <a:gd name="connsiteY6" fmla="*/ 161337 h 645346"/>
                <a:gd name="connsiteX7" fmla="*/ 3620892 w 7080448"/>
                <a:gd name="connsiteY7" fmla="*/ 226020 h 645346"/>
                <a:gd name="connsiteX8" fmla="*/ 7080448 w 7080448"/>
                <a:gd name="connsiteY8" fmla="*/ 226020 h 645346"/>
                <a:gd name="connsiteX9" fmla="*/ 7080448 w 7080448"/>
                <a:gd name="connsiteY9" fmla="*/ 645346 h 645346"/>
                <a:gd name="connsiteX10" fmla="*/ 0 w 7080448"/>
                <a:gd name="connsiteY10" fmla="*/ 645346 h 645346"/>
                <a:gd name="connsiteX11" fmla="*/ 0 w 7080448"/>
                <a:gd name="connsiteY11" fmla="*/ 226020 h 645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080448" h="645346">
                  <a:moveTo>
                    <a:pt x="7080448" y="419326"/>
                  </a:moveTo>
                  <a:lnTo>
                    <a:pt x="3620892" y="419326"/>
                  </a:lnTo>
                  <a:lnTo>
                    <a:pt x="3620892" y="484009"/>
                  </a:lnTo>
                  <a:lnTo>
                    <a:pt x="3701560" y="484009"/>
                  </a:lnTo>
                  <a:lnTo>
                    <a:pt x="3540224" y="645345"/>
                  </a:lnTo>
                  <a:lnTo>
                    <a:pt x="3378887" y="484009"/>
                  </a:lnTo>
                  <a:lnTo>
                    <a:pt x="3459556" y="484009"/>
                  </a:lnTo>
                  <a:lnTo>
                    <a:pt x="3459556" y="419326"/>
                  </a:lnTo>
                  <a:lnTo>
                    <a:pt x="0" y="419326"/>
                  </a:lnTo>
                  <a:lnTo>
                    <a:pt x="0" y="1"/>
                  </a:lnTo>
                  <a:lnTo>
                    <a:pt x="7080448" y="1"/>
                  </a:lnTo>
                  <a:lnTo>
                    <a:pt x="7080448" y="419326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456" tIns="92457" rIns="92456" bIns="318476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kern="1200" dirty="0" smtClean="0">
                  <a:latin typeface="Segoe UI Light" pitchFamily="34" charset="0"/>
                  <a:cs typeface="Arial" pitchFamily="34" charset="0"/>
                </a:rPr>
                <a:t>- получением дополнительных безвозмездных поступлений</a:t>
              </a:r>
              <a:endParaRPr lang="ru-RU" sz="1400" b="1" kern="120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Segoe UI Light" pitchFamily="34" charset="0"/>
                <a:cs typeface="Arial" pitchFamily="34" charset="0"/>
              </a:endParaRPr>
            </a:p>
          </p:txBody>
        </p:sp>
        <p:sp>
          <p:nvSpPr>
            <p:cNvPr id="29" name="Полилиния 28"/>
            <p:cNvSpPr/>
            <p:nvPr/>
          </p:nvSpPr>
          <p:spPr>
            <a:xfrm rot="21600000">
              <a:off x="1524000" y="2971679"/>
              <a:ext cx="7080448" cy="645347"/>
            </a:xfrm>
            <a:custGeom>
              <a:avLst/>
              <a:gdLst>
                <a:gd name="connsiteX0" fmla="*/ 0 w 7080448"/>
                <a:gd name="connsiteY0" fmla="*/ 226020 h 645346"/>
                <a:gd name="connsiteX1" fmla="*/ 3459556 w 7080448"/>
                <a:gd name="connsiteY1" fmla="*/ 226020 h 645346"/>
                <a:gd name="connsiteX2" fmla="*/ 3459556 w 7080448"/>
                <a:gd name="connsiteY2" fmla="*/ 161337 h 645346"/>
                <a:gd name="connsiteX3" fmla="*/ 3378888 w 7080448"/>
                <a:gd name="connsiteY3" fmla="*/ 161337 h 645346"/>
                <a:gd name="connsiteX4" fmla="*/ 3540224 w 7080448"/>
                <a:gd name="connsiteY4" fmla="*/ 0 h 645346"/>
                <a:gd name="connsiteX5" fmla="*/ 3701561 w 7080448"/>
                <a:gd name="connsiteY5" fmla="*/ 161337 h 645346"/>
                <a:gd name="connsiteX6" fmla="*/ 3620892 w 7080448"/>
                <a:gd name="connsiteY6" fmla="*/ 161337 h 645346"/>
                <a:gd name="connsiteX7" fmla="*/ 3620892 w 7080448"/>
                <a:gd name="connsiteY7" fmla="*/ 226020 h 645346"/>
                <a:gd name="connsiteX8" fmla="*/ 7080448 w 7080448"/>
                <a:gd name="connsiteY8" fmla="*/ 226020 h 645346"/>
                <a:gd name="connsiteX9" fmla="*/ 7080448 w 7080448"/>
                <a:gd name="connsiteY9" fmla="*/ 645346 h 645346"/>
                <a:gd name="connsiteX10" fmla="*/ 0 w 7080448"/>
                <a:gd name="connsiteY10" fmla="*/ 645346 h 645346"/>
                <a:gd name="connsiteX11" fmla="*/ 0 w 7080448"/>
                <a:gd name="connsiteY11" fmla="*/ 226020 h 645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080448" h="645346">
                  <a:moveTo>
                    <a:pt x="7080448" y="419326"/>
                  </a:moveTo>
                  <a:lnTo>
                    <a:pt x="3620892" y="419326"/>
                  </a:lnTo>
                  <a:lnTo>
                    <a:pt x="3620892" y="484009"/>
                  </a:lnTo>
                  <a:lnTo>
                    <a:pt x="3701560" y="484009"/>
                  </a:lnTo>
                  <a:lnTo>
                    <a:pt x="3540224" y="645345"/>
                  </a:lnTo>
                  <a:lnTo>
                    <a:pt x="3378887" y="484009"/>
                  </a:lnTo>
                  <a:lnTo>
                    <a:pt x="3459556" y="484009"/>
                  </a:lnTo>
                  <a:lnTo>
                    <a:pt x="3459556" y="419326"/>
                  </a:lnTo>
                  <a:lnTo>
                    <a:pt x="0" y="419326"/>
                  </a:lnTo>
                  <a:lnTo>
                    <a:pt x="0" y="1"/>
                  </a:lnTo>
                  <a:lnTo>
                    <a:pt x="7080448" y="1"/>
                  </a:lnTo>
                  <a:lnTo>
                    <a:pt x="7080448" y="419326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455" tIns="92457" rIns="92456" bIns="318476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400" b="1" kern="1200" dirty="0" smtClean="0">
                  <a:latin typeface="Segoe UI Light" pitchFamily="34" charset="0"/>
                  <a:cs typeface="Arial" pitchFamily="34" charset="0"/>
                </a:rPr>
                <a:t>- ростом поступлений налоговых и неналоговых доходов</a:t>
              </a:r>
              <a:r>
                <a:rPr lang="ru-RU" sz="1400" b="1" kern="1200" dirty="0" smtClean="0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  <a:latin typeface="Segoe UI Light" pitchFamily="34" charset="0"/>
                  <a:cs typeface="Arial" pitchFamily="34" charset="0"/>
                </a:rPr>
                <a:t> </a:t>
              </a:r>
              <a:endParaRPr lang="ru-RU" sz="1400" b="1" kern="1200" dirty="0">
                <a:latin typeface="Segoe UI Light" pitchFamily="34" charset="0"/>
                <a:cs typeface="Arial" pitchFamily="34" charset="0"/>
              </a:endParaRPr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1524000" y="2332627"/>
              <a:ext cx="10412425" cy="645348"/>
            </a:xfrm>
            <a:custGeom>
              <a:avLst/>
              <a:gdLst>
                <a:gd name="connsiteX0" fmla="*/ 0 w 7080448"/>
                <a:gd name="connsiteY0" fmla="*/ 226020 h 645346"/>
                <a:gd name="connsiteX1" fmla="*/ 3459556 w 7080448"/>
                <a:gd name="connsiteY1" fmla="*/ 226020 h 645346"/>
                <a:gd name="connsiteX2" fmla="*/ 3459556 w 7080448"/>
                <a:gd name="connsiteY2" fmla="*/ 161337 h 645346"/>
                <a:gd name="connsiteX3" fmla="*/ 3378888 w 7080448"/>
                <a:gd name="connsiteY3" fmla="*/ 161337 h 645346"/>
                <a:gd name="connsiteX4" fmla="*/ 3540224 w 7080448"/>
                <a:gd name="connsiteY4" fmla="*/ 0 h 645346"/>
                <a:gd name="connsiteX5" fmla="*/ 3701561 w 7080448"/>
                <a:gd name="connsiteY5" fmla="*/ 161337 h 645346"/>
                <a:gd name="connsiteX6" fmla="*/ 3620892 w 7080448"/>
                <a:gd name="connsiteY6" fmla="*/ 161337 h 645346"/>
                <a:gd name="connsiteX7" fmla="*/ 3620892 w 7080448"/>
                <a:gd name="connsiteY7" fmla="*/ 226020 h 645346"/>
                <a:gd name="connsiteX8" fmla="*/ 7080448 w 7080448"/>
                <a:gd name="connsiteY8" fmla="*/ 226020 h 645346"/>
                <a:gd name="connsiteX9" fmla="*/ 7080448 w 7080448"/>
                <a:gd name="connsiteY9" fmla="*/ 645346 h 645346"/>
                <a:gd name="connsiteX10" fmla="*/ 0 w 7080448"/>
                <a:gd name="connsiteY10" fmla="*/ 645346 h 645346"/>
                <a:gd name="connsiteX11" fmla="*/ 0 w 7080448"/>
                <a:gd name="connsiteY11" fmla="*/ 226020 h 645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080448" h="645346">
                  <a:moveTo>
                    <a:pt x="7080448" y="419326"/>
                  </a:moveTo>
                  <a:lnTo>
                    <a:pt x="3620892" y="419326"/>
                  </a:lnTo>
                  <a:lnTo>
                    <a:pt x="3620892" y="484009"/>
                  </a:lnTo>
                  <a:lnTo>
                    <a:pt x="3701560" y="484009"/>
                  </a:lnTo>
                  <a:lnTo>
                    <a:pt x="3540224" y="645345"/>
                  </a:lnTo>
                  <a:lnTo>
                    <a:pt x="3378887" y="484009"/>
                  </a:lnTo>
                  <a:lnTo>
                    <a:pt x="3459556" y="484009"/>
                  </a:lnTo>
                  <a:lnTo>
                    <a:pt x="3459556" y="419326"/>
                  </a:lnTo>
                  <a:lnTo>
                    <a:pt x="0" y="419326"/>
                  </a:lnTo>
                  <a:lnTo>
                    <a:pt x="0" y="1"/>
                  </a:lnTo>
                  <a:lnTo>
                    <a:pt x="7080448" y="1"/>
                  </a:lnTo>
                  <a:lnTo>
                    <a:pt x="7080448" y="419326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2455" tIns="92457" rIns="92456" bIns="318477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 smtClean="0">
                  <a:latin typeface="Segoe UI Light" pitchFamily="34" charset="0"/>
                  <a:cs typeface="Arial" pitchFamily="34" charset="0"/>
                </a:rPr>
                <a:t>Внесенные изменения в бюджетные назначения обусловлены:</a:t>
              </a:r>
              <a:endParaRPr lang="ru-RU" sz="1600" b="1" kern="1200" dirty="0">
                <a:latin typeface="Segoe UI Light" pitchFamily="34" charset="0"/>
                <a:cs typeface="Arial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962576" y="4115684"/>
            <a:ext cx="1008112" cy="442035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bg1"/>
                </a:solidFill>
                <a:latin typeface="Segoe UI Semibold" panose="020B0702040204020203" pitchFamily="34" charset="0"/>
                <a:ea typeface="Meiryo UI" pitchFamily="34" charset="-128"/>
                <a:cs typeface="Segoe UI Semibold" panose="020B0702040204020203" pitchFamily="34" charset="0"/>
              </a:rPr>
              <a:t>+26,0</a:t>
            </a:r>
            <a:endParaRPr lang="ru-RU" sz="1600" b="1" dirty="0" smtClean="0">
              <a:solidFill>
                <a:schemeClr val="bg1"/>
              </a:solidFill>
              <a:latin typeface="Segoe UI Semibold" panose="020B0702040204020203" pitchFamily="34" charset="0"/>
              <a:ea typeface="Meiryo UI" pitchFamily="34" charset="-128"/>
              <a:cs typeface="Segoe UI Semibold" panose="020B0702040204020203" pitchFamily="34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 flipV="1">
            <a:off x="6236568" y="4115683"/>
            <a:ext cx="2304256" cy="596199"/>
          </a:xfrm>
          <a:prstGeom prst="downArrow">
            <a:avLst>
              <a:gd name="adj1" fmla="val 50000"/>
              <a:gd name="adj2" fmla="val 72367"/>
            </a:avLst>
          </a:prstGeom>
          <a:solidFill>
            <a:schemeClr val="accent6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  <a:scene3d>
            <a:camera prst="orthographicFront"/>
            <a:lightRig rig="threePt" dir="t"/>
          </a:scene3d>
          <a:sp3d prstMaterial="softEdge"/>
        </p:spPr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90134" y="4269848"/>
            <a:ext cx="1008112" cy="442035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bg1"/>
                </a:solidFill>
                <a:latin typeface="Segoe UI Semibold" panose="020B0702040204020203" pitchFamily="34" charset="0"/>
                <a:ea typeface="Meiryo UI" pitchFamily="34" charset="-128"/>
                <a:cs typeface="Segoe UI Semibold" panose="020B0702040204020203" pitchFamily="34" charset="0"/>
              </a:rPr>
              <a:t>+6,3</a:t>
            </a:r>
            <a:endParaRPr lang="ru-RU" sz="1600" b="1" dirty="0" smtClean="0">
              <a:solidFill>
                <a:schemeClr val="bg1"/>
              </a:solidFill>
              <a:latin typeface="Segoe UI Semibold" panose="020B0702040204020203" pitchFamily="34" charset="0"/>
              <a:ea typeface="Meiryo UI" pitchFamily="34" charset="-128"/>
              <a:cs typeface="Segoe UI Semibold" panose="020B0702040204020203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32240" y="2604726"/>
            <a:ext cx="1008112" cy="442035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bg1"/>
                </a:solidFill>
                <a:latin typeface="Segoe UI Semibold" panose="020B0702040204020203" pitchFamily="34" charset="0"/>
                <a:ea typeface="Meiryo UI" pitchFamily="34" charset="-128"/>
                <a:cs typeface="Segoe UI Semibold" panose="020B0702040204020203" pitchFamily="34" charset="0"/>
              </a:rPr>
              <a:t>+26,0</a:t>
            </a:r>
            <a:endParaRPr lang="ru-RU" sz="1600" b="1" dirty="0" smtClean="0">
              <a:solidFill>
                <a:schemeClr val="bg1"/>
              </a:solidFill>
              <a:latin typeface="Segoe UI Semibold" panose="020B0702040204020203" pitchFamily="34" charset="0"/>
              <a:ea typeface="Meiryo UI" pitchFamily="34" charset="-128"/>
              <a:cs typeface="Segoe UI Semibold" panose="020B0702040204020203" pitchFamily="34" charset="0"/>
            </a:endParaRPr>
          </a:p>
        </p:txBody>
      </p:sp>
      <p:sp>
        <p:nvSpPr>
          <p:cNvPr id="21" name="Полилиния 20"/>
          <p:cNvSpPr/>
          <p:nvPr/>
        </p:nvSpPr>
        <p:spPr>
          <a:xfrm>
            <a:off x="1187624" y="890117"/>
            <a:ext cx="7200800" cy="656294"/>
          </a:xfrm>
          <a:custGeom>
            <a:avLst/>
            <a:gdLst>
              <a:gd name="connsiteX0" fmla="*/ 0 w 7080448"/>
              <a:gd name="connsiteY0" fmla="*/ 226020 h 645346"/>
              <a:gd name="connsiteX1" fmla="*/ 3459556 w 7080448"/>
              <a:gd name="connsiteY1" fmla="*/ 226020 h 645346"/>
              <a:gd name="connsiteX2" fmla="*/ 3459556 w 7080448"/>
              <a:gd name="connsiteY2" fmla="*/ 161337 h 645346"/>
              <a:gd name="connsiteX3" fmla="*/ 3378888 w 7080448"/>
              <a:gd name="connsiteY3" fmla="*/ 161337 h 645346"/>
              <a:gd name="connsiteX4" fmla="*/ 3540224 w 7080448"/>
              <a:gd name="connsiteY4" fmla="*/ 0 h 645346"/>
              <a:gd name="connsiteX5" fmla="*/ 3701561 w 7080448"/>
              <a:gd name="connsiteY5" fmla="*/ 161337 h 645346"/>
              <a:gd name="connsiteX6" fmla="*/ 3620892 w 7080448"/>
              <a:gd name="connsiteY6" fmla="*/ 161337 h 645346"/>
              <a:gd name="connsiteX7" fmla="*/ 3620892 w 7080448"/>
              <a:gd name="connsiteY7" fmla="*/ 226020 h 645346"/>
              <a:gd name="connsiteX8" fmla="*/ 7080448 w 7080448"/>
              <a:gd name="connsiteY8" fmla="*/ 226020 h 645346"/>
              <a:gd name="connsiteX9" fmla="*/ 7080448 w 7080448"/>
              <a:gd name="connsiteY9" fmla="*/ 645346 h 645346"/>
              <a:gd name="connsiteX10" fmla="*/ 0 w 7080448"/>
              <a:gd name="connsiteY10" fmla="*/ 645346 h 645346"/>
              <a:gd name="connsiteX11" fmla="*/ 0 w 7080448"/>
              <a:gd name="connsiteY11" fmla="*/ 226020 h 645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080448" h="645346">
                <a:moveTo>
                  <a:pt x="7080448" y="419326"/>
                </a:moveTo>
                <a:lnTo>
                  <a:pt x="3620892" y="419326"/>
                </a:lnTo>
                <a:lnTo>
                  <a:pt x="3620892" y="484009"/>
                </a:lnTo>
                <a:lnTo>
                  <a:pt x="3701560" y="484009"/>
                </a:lnTo>
                <a:lnTo>
                  <a:pt x="3540224" y="645345"/>
                </a:lnTo>
                <a:lnTo>
                  <a:pt x="3378887" y="484009"/>
                </a:lnTo>
                <a:lnTo>
                  <a:pt x="3459556" y="484009"/>
                </a:lnTo>
                <a:lnTo>
                  <a:pt x="3459556" y="419326"/>
                </a:lnTo>
                <a:lnTo>
                  <a:pt x="0" y="419326"/>
                </a:lnTo>
                <a:lnTo>
                  <a:pt x="0" y="1"/>
                </a:lnTo>
                <a:lnTo>
                  <a:pt x="7080448" y="1"/>
                </a:lnTo>
                <a:lnTo>
                  <a:pt x="7080448" y="419326"/>
                </a:ln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2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2455" tIns="92457" rIns="92456" bIns="318477" numCol="1" spcCol="1270" anchor="ctr" anchorCtr="0">
            <a:noAutofit/>
          </a:bodyPr>
          <a:lstStyle/>
          <a:p>
            <a:pPr lvl="0" algn="ctr" defTabSz="5778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b="1" kern="1200" dirty="0" smtClean="0">
                <a:latin typeface="Segoe UI Light" pitchFamily="34" charset="0"/>
                <a:cs typeface="Arial" pitchFamily="34" charset="0"/>
              </a:rPr>
              <a:t>В ходе исполнения Решение о районном бюджете корректировалось 13 раз</a:t>
            </a:r>
            <a:endParaRPr lang="ru-RU" sz="1600" b="1" kern="1200" dirty="0">
              <a:latin typeface="Segoe UI Light" pitchFamily="34" charset="0"/>
              <a:cs typeface="Arial" pitchFamily="34" charset="0"/>
            </a:endParaRPr>
          </a:p>
        </p:txBody>
      </p:sp>
      <p:sp>
        <p:nvSpPr>
          <p:cNvPr id="22" name="Стрелка вниз 21"/>
          <p:cNvSpPr/>
          <p:nvPr/>
        </p:nvSpPr>
        <p:spPr>
          <a:xfrm flipV="1">
            <a:off x="6236568" y="3267038"/>
            <a:ext cx="2304256" cy="596199"/>
          </a:xfrm>
          <a:prstGeom prst="downArrow">
            <a:avLst>
              <a:gd name="adj1" fmla="val 50000"/>
              <a:gd name="adj2" fmla="val 72367"/>
            </a:avLst>
          </a:prstGeom>
          <a:solidFill>
            <a:schemeClr val="accent6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  <a:scene3d>
            <a:camera prst="orthographicFront"/>
            <a:lightRig rig="threePt" dir="t"/>
          </a:scene3d>
          <a:sp3d prstMaterial="softEdge"/>
        </p:spPr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Стрелка вниз 22"/>
          <p:cNvSpPr/>
          <p:nvPr/>
        </p:nvSpPr>
        <p:spPr>
          <a:xfrm flipV="1">
            <a:off x="6138614" y="2405598"/>
            <a:ext cx="2304256" cy="596199"/>
          </a:xfrm>
          <a:prstGeom prst="downArrow">
            <a:avLst>
              <a:gd name="adj1" fmla="val 50000"/>
              <a:gd name="adj2" fmla="val 72367"/>
            </a:avLst>
          </a:prstGeom>
          <a:solidFill>
            <a:schemeClr val="accent6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  <a:scene3d>
            <a:camera prst="orthographicFront"/>
            <a:lightRig rig="threePt" dir="t"/>
          </a:scene3d>
          <a:sp3d prstMaterial="softEdge"/>
        </p:spPr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86686" y="2483382"/>
            <a:ext cx="1008112" cy="442035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bg1"/>
                </a:solidFill>
                <a:latin typeface="Segoe UI Semibold" panose="020B0702040204020203" pitchFamily="34" charset="0"/>
                <a:ea typeface="Meiryo UI" pitchFamily="34" charset="-128"/>
                <a:cs typeface="Segoe UI Semibold" panose="020B0702040204020203" pitchFamily="34" charset="0"/>
              </a:rPr>
              <a:t>+50,1</a:t>
            </a:r>
            <a:endParaRPr lang="ru-RU" sz="1600" b="1" dirty="0" smtClean="0">
              <a:solidFill>
                <a:schemeClr val="bg1"/>
              </a:solidFill>
              <a:latin typeface="Segoe UI Semibold" panose="020B0702040204020203" pitchFamily="34" charset="0"/>
              <a:ea typeface="Meiryo UI" pitchFamily="34" charset="-128"/>
              <a:cs typeface="Segoe UI Semibold" panose="020B07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4502" y="3393396"/>
            <a:ext cx="1143744" cy="442035"/>
          </a:xfrm>
          <a:prstGeom prst="rect">
            <a:avLst/>
          </a:prstGeom>
          <a:noFill/>
        </p:spPr>
        <p:txBody>
          <a:bodyPr vert="horz" wrap="square" lIns="36000" tIns="36000" rIns="36000" bIns="36000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bg1"/>
                </a:solidFill>
                <a:latin typeface="Segoe UI Semibold" panose="020B0702040204020203" pitchFamily="34" charset="0"/>
                <a:ea typeface="Meiryo UI" pitchFamily="34" charset="-128"/>
                <a:cs typeface="Segoe UI Semibold" panose="020B0702040204020203" pitchFamily="34" charset="0"/>
              </a:rPr>
              <a:t>+487,2</a:t>
            </a:r>
            <a:endParaRPr lang="ru-RU" sz="1600" b="1" dirty="0" smtClean="0">
              <a:solidFill>
                <a:schemeClr val="bg1"/>
              </a:solidFill>
              <a:latin typeface="Segoe UI Semibold" panose="020B0702040204020203" pitchFamily="34" charset="0"/>
              <a:ea typeface="Meiryo UI" pitchFamily="34" charset="-128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97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624" y="537862"/>
            <a:ext cx="7477427" cy="637254"/>
          </a:xfrm>
          <a:solidFill>
            <a:srgbClr val="000066"/>
          </a:solidFill>
        </p:spPr>
        <p:txBody>
          <a:bodyPr>
            <a:noAutofit/>
          </a:bodyPr>
          <a:lstStyle/>
          <a:p>
            <a:pPr algn="ctr"/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РАСХОДЫ РАЙОННОГО БЮДЖЕТА </a:t>
            </a:r>
            <a:r>
              <a:rPr lang="ru-RU" sz="18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В </a:t>
            </a:r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РАЗРЕЗЕ РАЗДЕЛОВ И ПОДРАЗДЕЛОВ КЛАССИФИКАЦИИ РАСХОДОВ</a:t>
            </a:r>
          </a:p>
        </p:txBody>
      </p:sp>
      <p:pic>
        <p:nvPicPr>
          <p:cNvPr id="45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586" y="404664"/>
            <a:ext cx="458224" cy="77045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611591505"/>
              </p:ext>
            </p:extLst>
          </p:nvPr>
        </p:nvGraphicFramePr>
        <p:xfrm>
          <a:off x="1259632" y="1340768"/>
          <a:ext cx="6912768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274573"/>
              </p:ext>
            </p:extLst>
          </p:nvPr>
        </p:nvGraphicFramePr>
        <p:xfrm>
          <a:off x="618672" y="3339282"/>
          <a:ext cx="7856870" cy="25216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8705"/>
                <a:gridCol w="2459615"/>
                <a:gridCol w="993710"/>
                <a:gridCol w="993710"/>
                <a:gridCol w="993710"/>
                <a:gridCol w="993710"/>
                <a:gridCol w="993710"/>
              </a:tblGrid>
              <a:tr h="407467">
                <a:tc rowSpan="2"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2022 </a:t>
                      </a:r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год  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(факт)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2023 </a:t>
                      </a:r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год  (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план)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2023 </a:t>
                      </a:r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год  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(факт)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Отклонение  2023 года от 2022 года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endParaRPr lang="ru-RU" sz="1600" b="1" kern="1200" dirty="0" smtClean="0">
                        <a:solidFill>
                          <a:schemeClr val="tx1"/>
                        </a:solidFill>
                        <a:latin typeface="Segoe UI Light" pitchFamily="34" charset="0"/>
                        <a:ea typeface="Segoe UI Symbol" pitchFamily="34" charset="0"/>
                        <a:cs typeface="Shonar Bangl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74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млн.руб.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9182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Культура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154,3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129,5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128,6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-25,7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-16,7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968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Другие вопросы в области культуры, кинематографии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48,5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56,5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56,5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+8,0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+16,5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endParaRPr lang="ru-RU" sz="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lang="ru-RU" sz="24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202,8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186,0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185,1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-17,7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-8,7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flipV="1">
            <a:off x="671640" y="4326838"/>
            <a:ext cx="234026" cy="21089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flipV="1">
            <a:off x="657480" y="4803900"/>
            <a:ext cx="234026" cy="21089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26307" y="1412776"/>
            <a:ext cx="2577542" cy="637254"/>
          </a:xfrm>
          <a:prstGeom prst="rect">
            <a:avLst/>
          </a:prstGeom>
          <a:noFill/>
        </p:spPr>
        <p:txBody>
          <a:bodyPr vert="horz" lIns="45720" rIns="45720" bIns="45720" anchor="b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base">
              <a:spcAft>
                <a:spcPct val="0"/>
              </a:spcAft>
            </a:pPr>
            <a:r>
              <a:rPr lang="ru-RU" sz="16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КУЛЬТУРА, </a:t>
            </a:r>
            <a:r>
              <a:rPr lang="ru-RU" sz="1600" dirty="0" err="1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млн.руб</a:t>
            </a:r>
            <a:r>
              <a:rPr lang="ru-RU" sz="16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lang="ru-RU" sz="1600" dirty="0">
              <a:solidFill>
                <a:prstClr val="black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7708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323528" y="1199960"/>
            <a:ext cx="8640960" cy="5503305"/>
          </a:xfrm>
          <a:prstGeom prst="snip2DiagRect">
            <a:avLst>
              <a:gd name="adj1" fmla="val 0"/>
              <a:gd name="adj2" fmla="val 17318"/>
            </a:avLst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обеспечение безопасности участников образовательного процесса</a:t>
            </a:r>
            <a:endParaRPr lang="ru-RU" sz="1600" dirty="0">
              <a:solidFill>
                <a:prstClr val="white"/>
              </a:solidFill>
            </a:endParaRPr>
          </a:p>
        </p:txBody>
      </p:sp>
      <p:pic>
        <p:nvPicPr>
          <p:cNvPr id="45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586" y="221240"/>
            <a:ext cx="458224" cy="77045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165672" y="364274"/>
            <a:ext cx="7848872" cy="628757"/>
          </a:xfrm>
          <a:prstGeom prst="rect">
            <a:avLst/>
          </a:prstGeom>
          <a:solidFill>
            <a:srgbClr val="000066"/>
          </a:solidFill>
        </p:spPr>
        <p:txBody>
          <a:bodyPr vert="horz" lIns="45720" rIns="45720" bIns="45720" anchor="ctr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base">
              <a:spcAft>
                <a:spcPct val="0"/>
              </a:spcAft>
            </a:pPr>
            <a:r>
              <a:rPr lang="ru-RU" sz="1700" b="0" cap="all" dirty="0" smtClean="0">
                <a:solidFill>
                  <a:prstClr val="white"/>
                </a:solidFill>
                <a:effectLst/>
                <a:latin typeface="Arial" pitchFamily="34" charset="0"/>
                <a:cs typeface="Arial" pitchFamily="34" charset="0"/>
              </a:rPr>
              <a:t>Расходы бюджета в сфере образования</a:t>
            </a:r>
            <a:endParaRPr lang="ru-RU" sz="1700" b="0" dirty="0" smtClean="0">
              <a:solidFill>
                <a:prstClr val="white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772913897"/>
              </p:ext>
            </p:extLst>
          </p:nvPr>
        </p:nvGraphicFramePr>
        <p:xfrm>
          <a:off x="467544" y="2204864"/>
          <a:ext cx="8352928" cy="3256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848506" y="1268760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cap="small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Средний уровень номинальной начисленной заработной </a:t>
            </a:r>
            <a:r>
              <a:rPr lang="ru-RU" sz="16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платы работников культуры</a:t>
            </a:r>
            <a:endParaRPr lang="ru-RU" sz="16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87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1634142"/>
              </p:ext>
            </p:extLst>
          </p:nvPr>
        </p:nvGraphicFramePr>
        <p:xfrm>
          <a:off x="1382440" y="1103536"/>
          <a:ext cx="9866313" cy="5099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259632" y="162931"/>
            <a:ext cx="7477427" cy="637254"/>
          </a:xfrm>
          <a:prstGeom prst="rect">
            <a:avLst/>
          </a:prstGeom>
          <a:solidFill>
            <a:srgbClr val="000066"/>
          </a:solidFill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1600" cap="all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Структура расходов бюджета </a:t>
            </a:r>
            <a:br>
              <a:rPr lang="ru-RU" sz="1600" cap="all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1600" cap="all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Тарского муниципального района</a:t>
            </a:r>
          </a:p>
        </p:txBody>
      </p:sp>
      <p:sp>
        <p:nvSpPr>
          <p:cNvPr id="12" name="Прямоугольник с двумя вырезанными противолежащими углами 11"/>
          <p:cNvSpPr/>
          <p:nvPr/>
        </p:nvSpPr>
        <p:spPr>
          <a:xfrm>
            <a:off x="1043608" y="904364"/>
            <a:ext cx="7960708" cy="5548972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0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Chart bld="category"/>
        </p:bldSub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624" y="537862"/>
            <a:ext cx="7477427" cy="637254"/>
          </a:xfrm>
          <a:solidFill>
            <a:srgbClr val="000066"/>
          </a:solidFill>
        </p:spPr>
        <p:txBody>
          <a:bodyPr>
            <a:noAutofit/>
          </a:bodyPr>
          <a:lstStyle/>
          <a:p>
            <a:pPr algn="ctr"/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РАСХОДЫ РАЙОННОГО БЮДЖЕТА </a:t>
            </a:r>
            <a:r>
              <a:rPr lang="ru-RU" sz="18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В </a:t>
            </a:r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РАЗРЕЗЕ РАЗДЕЛОВ И ПОДРАЗДЕЛОВ КЛАССИФИКАЦИИ РАСХОДОВ</a:t>
            </a:r>
          </a:p>
        </p:txBody>
      </p:sp>
      <p:pic>
        <p:nvPicPr>
          <p:cNvPr id="45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586" y="404664"/>
            <a:ext cx="458224" cy="77045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022605528"/>
              </p:ext>
            </p:extLst>
          </p:nvPr>
        </p:nvGraphicFramePr>
        <p:xfrm>
          <a:off x="1619672" y="1628800"/>
          <a:ext cx="6408712" cy="3775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4599014"/>
              </p:ext>
            </p:extLst>
          </p:nvPr>
        </p:nvGraphicFramePr>
        <p:xfrm>
          <a:off x="641542" y="3583493"/>
          <a:ext cx="8014096" cy="20602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4759"/>
                <a:gridCol w="2888817"/>
                <a:gridCol w="936104"/>
                <a:gridCol w="936104"/>
                <a:gridCol w="936104"/>
                <a:gridCol w="936104"/>
                <a:gridCol w="936104"/>
              </a:tblGrid>
              <a:tr h="407514">
                <a:tc rowSpan="2">
                  <a:txBody>
                    <a:bodyPr/>
                    <a:lstStyle/>
                    <a:p>
                      <a:pPr algn="l" fontAlgn="b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2022 </a:t>
                      </a:r>
                      <a:r>
                        <a:rPr lang="ru-RU" sz="1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год (факт)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2023 </a:t>
                      </a:r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год  (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план)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2023 </a:t>
                      </a:r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год  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(факт)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Отклонение  2023 года от 2022 года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endParaRPr lang="ru-RU" sz="1600" b="1" kern="1200" dirty="0" smtClean="0">
                        <a:solidFill>
                          <a:schemeClr val="tx1"/>
                        </a:solidFill>
                        <a:latin typeface="Segoe UI Light" pitchFamily="34" charset="0"/>
                        <a:ea typeface="Segoe UI Symbol" pitchFamily="34" charset="0"/>
                        <a:cs typeface="Shonar Bangl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75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млн.руб.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968">
                <a:tc>
                  <a:txBody>
                    <a:bodyPr/>
                    <a:lstStyle/>
                    <a:p>
                      <a:pPr algn="l" fontAlgn="b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Жилищное хозяйство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968">
                <a:tc>
                  <a:txBody>
                    <a:bodyPr/>
                    <a:lstStyle/>
                    <a:p>
                      <a:pPr algn="l" fontAlgn="b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Коммунальное хозяйство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+2,6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+20,3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314">
                <a:tc>
                  <a:txBody>
                    <a:bodyPr/>
                    <a:lstStyle/>
                    <a:p>
                      <a:pPr algn="l" fontAlgn="b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Благоустройство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-5,1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-55,4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lang="ru-RU" sz="2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22,7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22,9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20,2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-2,5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-11,0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flipV="1">
            <a:off x="626307" y="4509120"/>
            <a:ext cx="234026" cy="21089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flipV="1">
            <a:off x="626307" y="4797152"/>
            <a:ext cx="234026" cy="21089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V="1">
            <a:off x="625358" y="5085184"/>
            <a:ext cx="234026" cy="21089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26307" y="1412776"/>
            <a:ext cx="2577542" cy="936104"/>
          </a:xfrm>
          <a:prstGeom prst="rect">
            <a:avLst/>
          </a:prstGeom>
          <a:noFill/>
        </p:spPr>
        <p:txBody>
          <a:bodyPr vert="horz" lIns="45720" rIns="45720" bIns="45720" anchor="b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base">
              <a:spcAft>
                <a:spcPct val="0"/>
              </a:spcAft>
            </a:pPr>
            <a:r>
              <a:rPr lang="ru-RU" sz="16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ЖИЛИЩНО-КОММУНАЛЬНОЕ ХОЗЯЙСТВО, </a:t>
            </a:r>
            <a:r>
              <a:rPr lang="ru-RU" sz="1600" dirty="0" err="1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млн.руб</a:t>
            </a:r>
            <a:r>
              <a:rPr lang="ru-RU" sz="16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lang="ru-RU" sz="1600" dirty="0">
              <a:solidFill>
                <a:prstClr val="black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6313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417169" y="1089734"/>
            <a:ext cx="8640960" cy="5503305"/>
          </a:xfrm>
          <a:prstGeom prst="snip2DiagRect">
            <a:avLst>
              <a:gd name="adj1" fmla="val 0"/>
              <a:gd name="adj2" fmla="val 17318"/>
            </a:avLst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prstClr val="white"/>
                </a:solidFill>
              </a:rPr>
              <a:t>Средний уровень номинальной начисленной заработной платы педагогических работников</a:t>
            </a:r>
          </a:p>
        </p:txBody>
      </p:sp>
      <p:pic>
        <p:nvPicPr>
          <p:cNvPr id="45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586" y="221240"/>
            <a:ext cx="458224" cy="77045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165672" y="364274"/>
            <a:ext cx="7848872" cy="628757"/>
          </a:xfrm>
          <a:prstGeom prst="rect">
            <a:avLst/>
          </a:prstGeom>
          <a:solidFill>
            <a:srgbClr val="000066"/>
          </a:solidFill>
        </p:spPr>
        <p:txBody>
          <a:bodyPr vert="horz" lIns="45720" rIns="45720" bIns="45720" anchor="ctr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base">
              <a:spcAft>
                <a:spcPct val="0"/>
              </a:spcAft>
            </a:pPr>
            <a:r>
              <a:rPr lang="ru-RU" sz="1700" b="0" cap="all" dirty="0">
                <a:solidFill>
                  <a:prstClr val="white"/>
                </a:solidFill>
                <a:effectLst/>
                <a:latin typeface="Arial" pitchFamily="34" charset="0"/>
                <a:cs typeface="Arial" pitchFamily="34" charset="0"/>
              </a:rPr>
              <a:t>Расходы отрасли «Коммунальное хозяйство»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052920811"/>
              </p:ext>
            </p:extLst>
          </p:nvPr>
        </p:nvGraphicFramePr>
        <p:xfrm>
          <a:off x="561184" y="1089734"/>
          <a:ext cx="8403303" cy="54356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45050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624" y="537862"/>
            <a:ext cx="7477427" cy="637254"/>
          </a:xfrm>
          <a:solidFill>
            <a:srgbClr val="000066"/>
          </a:solidFill>
        </p:spPr>
        <p:txBody>
          <a:bodyPr>
            <a:noAutofit/>
          </a:bodyPr>
          <a:lstStyle/>
          <a:p>
            <a:pPr algn="ctr"/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РАСХОДЫ РАЙОННОГО БЮДЖЕТА </a:t>
            </a:r>
            <a:r>
              <a:rPr lang="ru-RU" sz="18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В </a:t>
            </a:r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РАЗРЕЗЕ РАЗДЕЛОВ И ПОДРАЗДЕЛОВ КЛАССИФИКАЦИИ РАСХОДОВ</a:t>
            </a:r>
          </a:p>
        </p:txBody>
      </p:sp>
      <p:pic>
        <p:nvPicPr>
          <p:cNvPr id="45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586" y="404664"/>
            <a:ext cx="458224" cy="77045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794219004"/>
              </p:ext>
            </p:extLst>
          </p:nvPr>
        </p:nvGraphicFramePr>
        <p:xfrm>
          <a:off x="1619672" y="1628800"/>
          <a:ext cx="6408712" cy="3775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408988"/>
              </p:ext>
            </p:extLst>
          </p:nvPr>
        </p:nvGraphicFramePr>
        <p:xfrm>
          <a:off x="641542" y="3583493"/>
          <a:ext cx="8014096" cy="20602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4759"/>
                <a:gridCol w="2888817"/>
                <a:gridCol w="936104"/>
                <a:gridCol w="936104"/>
                <a:gridCol w="936104"/>
                <a:gridCol w="936104"/>
                <a:gridCol w="936104"/>
              </a:tblGrid>
              <a:tr h="407514">
                <a:tc rowSpan="2">
                  <a:txBody>
                    <a:bodyPr/>
                    <a:lstStyle/>
                    <a:p>
                      <a:pPr algn="l" fontAlgn="b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2022 </a:t>
                      </a:r>
                      <a:r>
                        <a:rPr lang="ru-RU" sz="1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год (факт)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2023 </a:t>
                      </a:r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год  (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план)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2023 </a:t>
                      </a:r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год  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(факт)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Отклонение  2023 года от 2022 года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endParaRPr lang="ru-RU" sz="1600" b="1" kern="1200" dirty="0" smtClean="0">
                        <a:solidFill>
                          <a:schemeClr val="tx1"/>
                        </a:solidFill>
                        <a:latin typeface="Segoe UI Light" pitchFamily="34" charset="0"/>
                        <a:ea typeface="Segoe UI Symbol" pitchFamily="34" charset="0"/>
                        <a:cs typeface="Shonar Bangl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75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млн.руб.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968">
                <a:tc>
                  <a:txBody>
                    <a:bodyPr/>
                    <a:lstStyle/>
                    <a:p>
                      <a:pPr algn="l" fontAlgn="b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Жилищное хозяйство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968">
                <a:tc>
                  <a:txBody>
                    <a:bodyPr/>
                    <a:lstStyle/>
                    <a:p>
                      <a:pPr algn="l" fontAlgn="b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Коммунальное хозяйство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+2,6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+20,3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314">
                <a:tc>
                  <a:txBody>
                    <a:bodyPr/>
                    <a:lstStyle/>
                    <a:p>
                      <a:pPr algn="l" fontAlgn="b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Благоустройство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-5,1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-55,4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endParaRPr lang="ru-RU" sz="7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lang="ru-RU" sz="2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22,7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22,9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20,2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-2,5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-11,0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flipV="1">
            <a:off x="626307" y="4509120"/>
            <a:ext cx="234026" cy="21089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flipV="1">
            <a:off x="626307" y="4797152"/>
            <a:ext cx="234026" cy="21089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V="1">
            <a:off x="625358" y="5085184"/>
            <a:ext cx="234026" cy="21089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26307" y="1412776"/>
            <a:ext cx="2577542" cy="936104"/>
          </a:xfrm>
          <a:prstGeom prst="rect">
            <a:avLst/>
          </a:prstGeom>
          <a:noFill/>
        </p:spPr>
        <p:txBody>
          <a:bodyPr vert="horz" lIns="45720" rIns="45720" bIns="45720" anchor="b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base">
              <a:spcAft>
                <a:spcPct val="0"/>
              </a:spcAft>
            </a:pPr>
            <a:r>
              <a:rPr lang="ru-RU" sz="16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ЖИЛИЩНО-КОММУНАЛЬНОЕ ХОЗЯЙСТВО, </a:t>
            </a:r>
            <a:r>
              <a:rPr lang="ru-RU" sz="1600" dirty="0" err="1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млн.руб</a:t>
            </a:r>
            <a:r>
              <a:rPr lang="ru-RU" sz="16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lang="ru-RU" sz="1600" dirty="0">
              <a:solidFill>
                <a:prstClr val="black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6276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5856918"/>
              </p:ext>
            </p:extLst>
          </p:nvPr>
        </p:nvGraphicFramePr>
        <p:xfrm>
          <a:off x="1382440" y="1103536"/>
          <a:ext cx="9866313" cy="5099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259632" y="162931"/>
            <a:ext cx="7477427" cy="637254"/>
          </a:xfrm>
          <a:prstGeom prst="rect">
            <a:avLst/>
          </a:prstGeom>
          <a:solidFill>
            <a:srgbClr val="000066"/>
          </a:solidFill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1600" cap="all" dirty="0">
                <a:solidFill>
                  <a:prstClr val="white"/>
                </a:solidFill>
                <a:effectLst/>
                <a:latin typeface="Arial" pitchFamily="34" charset="0"/>
                <a:cs typeface="Arial" pitchFamily="34" charset="0"/>
              </a:rPr>
              <a:t>Структура расходов бюджета </a:t>
            </a:r>
            <a:br>
              <a:rPr lang="ru-RU" sz="1600" cap="all" dirty="0">
                <a:solidFill>
                  <a:prstClr val="white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1600" cap="all" dirty="0">
                <a:solidFill>
                  <a:prstClr val="white"/>
                </a:solidFill>
                <a:effectLst/>
                <a:latin typeface="Arial" pitchFamily="34" charset="0"/>
                <a:cs typeface="Arial" pitchFamily="34" charset="0"/>
              </a:rPr>
              <a:t>Тарского муниципального района</a:t>
            </a:r>
          </a:p>
        </p:txBody>
      </p:sp>
      <p:sp>
        <p:nvSpPr>
          <p:cNvPr id="12" name="Прямоугольник с двумя вырезанными противолежащими углами 11"/>
          <p:cNvSpPr/>
          <p:nvPr/>
        </p:nvSpPr>
        <p:spPr>
          <a:xfrm>
            <a:off x="1043608" y="904364"/>
            <a:ext cx="7960708" cy="5548972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915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Chart bld="category"/>
        </p:bldSub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417169" y="1089734"/>
            <a:ext cx="8640960" cy="5503305"/>
          </a:xfrm>
          <a:prstGeom prst="snip2DiagRect">
            <a:avLst>
              <a:gd name="adj1" fmla="val 0"/>
              <a:gd name="adj2" fmla="val 17318"/>
            </a:avLst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Средний уровень номинальной начисленной заработной платы педагогических работников</a:t>
            </a:r>
            <a:endParaRPr lang="ru-RU" sz="1600" dirty="0">
              <a:solidFill>
                <a:prstClr val="white"/>
              </a:solidFill>
            </a:endParaRPr>
          </a:p>
        </p:txBody>
      </p:sp>
      <p:pic>
        <p:nvPicPr>
          <p:cNvPr id="45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586" y="221240"/>
            <a:ext cx="458224" cy="77045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165672" y="364274"/>
            <a:ext cx="7848872" cy="628757"/>
          </a:xfrm>
          <a:prstGeom prst="rect">
            <a:avLst/>
          </a:prstGeom>
          <a:solidFill>
            <a:srgbClr val="000066"/>
          </a:solidFill>
        </p:spPr>
        <p:txBody>
          <a:bodyPr vert="horz" lIns="45720" rIns="45720" bIns="45720" anchor="ctr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base">
              <a:spcAft>
                <a:spcPct val="0"/>
              </a:spcAft>
            </a:pPr>
            <a:r>
              <a:rPr lang="ru-RU" sz="1700" b="0" cap="all" dirty="0">
                <a:solidFill>
                  <a:prstClr val="white"/>
                </a:solidFill>
                <a:effectLst/>
                <a:latin typeface="Arial" pitchFamily="34" charset="0"/>
                <a:cs typeface="Arial" pitchFamily="34" charset="0"/>
              </a:rPr>
              <a:t>Социальное обеспечение </a:t>
            </a:r>
            <a:r>
              <a:rPr lang="ru-RU" sz="1700" b="0" cap="all" dirty="0" smtClean="0">
                <a:solidFill>
                  <a:prstClr val="white"/>
                </a:solidFill>
                <a:effectLst/>
                <a:latin typeface="Arial" pitchFamily="34" charset="0"/>
                <a:cs typeface="Arial" pitchFamily="34" charset="0"/>
              </a:rPr>
              <a:t>населения</a:t>
            </a:r>
            <a:endParaRPr lang="ru-RU" sz="1700" b="0" cap="all" dirty="0">
              <a:solidFill>
                <a:prstClr val="white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398198365"/>
              </p:ext>
            </p:extLst>
          </p:nvPr>
        </p:nvGraphicFramePr>
        <p:xfrm>
          <a:off x="539552" y="1397000"/>
          <a:ext cx="8352928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47889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624" y="537862"/>
            <a:ext cx="7477427" cy="637254"/>
          </a:xfrm>
          <a:solidFill>
            <a:srgbClr val="000066"/>
          </a:solidFill>
        </p:spPr>
        <p:txBody>
          <a:bodyPr>
            <a:noAutofit/>
          </a:bodyPr>
          <a:lstStyle/>
          <a:p>
            <a:pPr algn="ctr"/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РАСХОДЫ РАЙОННОГО БЮДЖЕТА </a:t>
            </a:r>
            <a:r>
              <a:rPr lang="ru-RU" sz="18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В </a:t>
            </a:r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РАЗРЕЗЕ РАЗДЕЛОВ И ПОДРАЗДЕЛОВ КЛАССИФИКАЦИИ РАСХОДОВ</a:t>
            </a:r>
          </a:p>
        </p:txBody>
      </p:sp>
      <p:pic>
        <p:nvPicPr>
          <p:cNvPr id="45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586" y="404664"/>
            <a:ext cx="458224" cy="77045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752686844"/>
              </p:ext>
            </p:extLst>
          </p:nvPr>
        </p:nvGraphicFramePr>
        <p:xfrm>
          <a:off x="1331640" y="1635708"/>
          <a:ext cx="6552728" cy="37392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222434"/>
              </p:ext>
            </p:extLst>
          </p:nvPr>
        </p:nvGraphicFramePr>
        <p:xfrm>
          <a:off x="639921" y="3606765"/>
          <a:ext cx="8136905" cy="28128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7191"/>
                <a:gridCol w="2863299"/>
                <a:gridCol w="957283"/>
                <a:gridCol w="957283"/>
                <a:gridCol w="957283"/>
                <a:gridCol w="957283"/>
                <a:gridCol w="957283"/>
              </a:tblGrid>
              <a:tr h="425197">
                <a:tc rowSpan="2"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2021 год (факт)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2023 </a:t>
                      </a:r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год  (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план)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2023 </a:t>
                      </a:r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год  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(факт)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Отклонение  2023 года от 2022 года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endParaRPr lang="ru-RU" sz="1600" b="1" kern="1200" dirty="0" smtClean="0">
                        <a:solidFill>
                          <a:schemeClr val="tx1"/>
                        </a:solidFill>
                        <a:latin typeface="Segoe UI Light" pitchFamily="34" charset="0"/>
                        <a:ea typeface="Segoe UI Symbol" pitchFamily="34" charset="0"/>
                        <a:cs typeface="Shonar Bangl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74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млн.руб.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968"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Пенсионное обеспечение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+1,3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+17,1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968"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Социальное обеспечение населения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-15,0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314"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Охрана семьи и детства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+2,3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+17,2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5337">
                <a:tc>
                  <a:txBody>
                    <a:bodyPr/>
                    <a:lstStyle/>
                    <a:p>
                      <a:pPr algn="l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Другие вопросы в области социальной политики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+2,1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+0,6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lang="ru-RU" sz="2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28,6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34,4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33,6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+5,0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+17,5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flipV="1">
            <a:off x="627320" y="4509120"/>
            <a:ext cx="234026" cy="21089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flipV="1">
            <a:off x="627320" y="4941168"/>
            <a:ext cx="234026" cy="21089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V="1">
            <a:off x="644671" y="5329514"/>
            <a:ext cx="234026" cy="21089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flipV="1">
            <a:off x="633763" y="5733256"/>
            <a:ext cx="234026" cy="21089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26306" y="1412776"/>
            <a:ext cx="2793565" cy="637254"/>
          </a:xfrm>
          <a:prstGeom prst="rect">
            <a:avLst/>
          </a:prstGeom>
          <a:noFill/>
        </p:spPr>
        <p:txBody>
          <a:bodyPr vert="horz" lIns="45720" rIns="45720" bIns="45720" anchor="b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base">
              <a:spcAft>
                <a:spcPct val="0"/>
              </a:spcAft>
            </a:pPr>
            <a:r>
              <a:rPr lang="ru-RU" sz="16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СОЦИАЛЬНАЯ ПОЛИТИКА, </a:t>
            </a:r>
            <a:r>
              <a:rPr lang="ru-RU" sz="1600" dirty="0" err="1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млн.руб</a:t>
            </a:r>
            <a:r>
              <a:rPr lang="ru-RU" sz="18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lang="ru-RU" sz="1800" dirty="0">
              <a:solidFill>
                <a:prstClr val="black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11410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417169" y="1089734"/>
            <a:ext cx="8640960" cy="5503305"/>
          </a:xfrm>
          <a:prstGeom prst="snip2DiagRect">
            <a:avLst>
              <a:gd name="adj1" fmla="val 0"/>
              <a:gd name="adj2" fmla="val 17318"/>
            </a:avLst>
          </a:prstGeom>
          <a:noFill/>
          <a:ln w="19050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Средний уровень номинальной начисленной заработной платы педагогических работников</a:t>
            </a:r>
            <a:endParaRPr lang="ru-RU" sz="1600" dirty="0">
              <a:solidFill>
                <a:prstClr val="white"/>
              </a:solidFill>
            </a:endParaRPr>
          </a:p>
        </p:txBody>
      </p:sp>
      <p:pic>
        <p:nvPicPr>
          <p:cNvPr id="45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586" y="221240"/>
            <a:ext cx="458224" cy="77045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165672" y="364274"/>
            <a:ext cx="7848872" cy="628757"/>
          </a:xfrm>
          <a:prstGeom prst="rect">
            <a:avLst/>
          </a:prstGeom>
          <a:solidFill>
            <a:srgbClr val="000066"/>
          </a:solidFill>
        </p:spPr>
        <p:txBody>
          <a:bodyPr vert="horz" lIns="45720" rIns="45720" bIns="45720" anchor="ctr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base">
              <a:spcAft>
                <a:spcPct val="0"/>
              </a:spcAft>
            </a:pPr>
            <a:r>
              <a:rPr lang="ru-RU" sz="1700" b="0" cap="all" dirty="0">
                <a:solidFill>
                  <a:prstClr val="white"/>
                </a:solidFill>
                <a:effectLst/>
                <a:latin typeface="Arial" pitchFamily="34" charset="0"/>
                <a:cs typeface="Arial" pitchFamily="34" charset="0"/>
              </a:rPr>
              <a:t>Социальное обеспечение </a:t>
            </a:r>
            <a:r>
              <a:rPr lang="ru-RU" sz="1700" b="0" cap="all" dirty="0" smtClean="0">
                <a:solidFill>
                  <a:prstClr val="white"/>
                </a:solidFill>
                <a:effectLst/>
                <a:latin typeface="Arial" pitchFamily="34" charset="0"/>
                <a:cs typeface="Arial" pitchFamily="34" charset="0"/>
              </a:rPr>
              <a:t>населения</a:t>
            </a:r>
            <a:endParaRPr lang="ru-RU" sz="1700" b="0" cap="all" dirty="0">
              <a:solidFill>
                <a:prstClr val="white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651151226"/>
              </p:ext>
            </p:extLst>
          </p:nvPr>
        </p:nvGraphicFramePr>
        <p:xfrm>
          <a:off x="539552" y="1397000"/>
          <a:ext cx="8352928" cy="505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87610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46" y="-35024"/>
            <a:ext cx="908236" cy="152709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187624" y="188640"/>
            <a:ext cx="7477427" cy="637254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txBody>
          <a:bodyPr anchor="ctr">
            <a:noAutofit/>
          </a:bodyPr>
          <a:lstStyle>
            <a:lvl1pPr algn="l" rtl="0" eaLnBrk="1" latinLnBrk="0" hangingPunct="1">
              <a:lnSpc>
                <a:spcPts val="2000"/>
              </a:lnSpc>
              <a:spcBef>
                <a:spcPct val="0"/>
              </a:spcBef>
              <a:buNone/>
              <a:defRPr kumimoji="0" sz="2200" b="1" kern="1200" cap="all" baseline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2000" dirty="0" smtClean="0">
                <a:solidFill>
                  <a:schemeClr val="bg1"/>
                </a:solidFill>
                <a:effectLst/>
                <a:latin typeface="Segoe UI Light" pitchFamily="34" charset="0"/>
                <a:cs typeface="Arial" pitchFamily="34" charset="0"/>
              </a:rPr>
              <a:t>ОСНОВНЫЕ ХАРАКТЕРИСТИКИ БЮДЖЕТА</a:t>
            </a:r>
            <a:endParaRPr lang="ru-RU" sz="2000" dirty="0">
              <a:solidFill>
                <a:schemeClr val="bg1"/>
              </a:solidFill>
              <a:effectLst/>
              <a:latin typeface="Segoe UI Light" pitchFamily="34" charset="0"/>
              <a:cs typeface="Arial" pitchFamily="34" charset="0"/>
            </a:endParaRPr>
          </a:p>
        </p:txBody>
      </p:sp>
      <p:graphicFrame>
        <p:nvGraphicFramePr>
          <p:cNvPr id="10" name="Gráfico 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8026045"/>
              </p:ext>
            </p:extLst>
          </p:nvPr>
        </p:nvGraphicFramePr>
        <p:xfrm>
          <a:off x="1331639" y="980728"/>
          <a:ext cx="7333411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446379"/>
              </p:ext>
            </p:extLst>
          </p:nvPr>
        </p:nvGraphicFramePr>
        <p:xfrm>
          <a:off x="1143701" y="4365104"/>
          <a:ext cx="7983407" cy="2221214"/>
        </p:xfrm>
        <a:graphic>
          <a:graphicData uri="http://schemas.openxmlformats.org/drawingml/2006/table">
            <a:tbl>
              <a:tblPr/>
              <a:tblGrid>
                <a:gridCol w="2852235"/>
                <a:gridCol w="1440160"/>
                <a:gridCol w="1335252"/>
                <a:gridCol w="1439631"/>
                <a:gridCol w="916129"/>
              </a:tblGrid>
              <a:tr h="522352">
                <a:tc row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Показатель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3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Проект бюджета, млн.руб.</a:t>
                      </a:r>
                      <a:endParaRPr lang="ru-RU" sz="13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3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Уточненный бюджет</a:t>
                      </a:r>
                    </a:p>
                    <a:p>
                      <a:pPr marL="0" marR="0" indent="-450215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39825" algn="l"/>
                        </a:tabLst>
                        <a:defRPr/>
                      </a:pPr>
                      <a:r>
                        <a:rPr lang="ru-RU" sz="13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2023 года,</a:t>
                      </a:r>
                      <a:r>
                        <a:rPr lang="ru-RU" sz="1300" b="1" kern="1200" baseline="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 </a:t>
                      </a:r>
                      <a:r>
                        <a:rPr lang="ru-RU" sz="13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млн.руб.</a:t>
                      </a:r>
                    </a:p>
                  </a:txBody>
                  <a:tcPr marL="36812" marR="3681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3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Отклонение</a:t>
                      </a:r>
                      <a:endParaRPr lang="ru-RU" sz="13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endParaRPr lang="ru-RU" sz="12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Akrobat Bold" pitchFamily="50" charset="-52"/>
                        <a:ea typeface="+mn-ea"/>
                        <a:cs typeface="+mn-cs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  <a:alpha val="42000"/>
                      </a:schemeClr>
                    </a:solidFill>
                  </a:tcPr>
                </a:tc>
              </a:tr>
              <a:tr h="2190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3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млн.руб.</a:t>
                      </a:r>
                      <a:endParaRPr lang="ru-RU" sz="13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3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%</a:t>
                      </a:r>
                      <a:endParaRPr lang="ru-RU" sz="13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2953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ДОХОДЫ, в том числе: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  <a:alpha val="7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1 058,3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  <a:alpha val="7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1 595,5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  <a:alpha val="7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+537,2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  <a:alpha val="7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+50,8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  <a:alpha val="74000"/>
                      </a:schemeClr>
                    </a:solidFill>
                  </a:tcPr>
                </a:tc>
              </a:tr>
              <a:tr h="2461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Налоговые и неналоговые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784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400,3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784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450,4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784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+50,1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784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+12,5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67843"/>
                      </a:srgbClr>
                    </a:solidFill>
                  </a:tcPr>
                </a:tc>
              </a:tr>
              <a:tr h="2730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Безвозмездные поступления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658,0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</a:t>
                      </a:r>
                      <a:r>
                        <a:rPr lang="ru-RU" sz="1400" b="0" kern="1200" baseline="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 145,2</a:t>
                      </a:r>
                      <a:endParaRPr lang="ru-RU" sz="1400" b="0" kern="1200" dirty="0" smtClean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+487,2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+74,0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42000"/>
                      </a:schemeClr>
                    </a:solidFill>
                  </a:tcPr>
                </a:tc>
              </a:tr>
              <a:tr h="3069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РАСХОДЫ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1 058,3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1 589,2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+530,9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+50,2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273053">
                <a:tc>
                  <a:txBody>
                    <a:bodyPr/>
                    <a:lstStyle/>
                    <a:p>
                      <a:pPr marL="0" algn="l" defTabSz="913777" rtl="0" eaLnBrk="1" fontAlgn="ctr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Дефицит (-)/ Профицит (+)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>
                        <a:buFontTx/>
                        <a:buNone/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0,0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>
                        <a:buFontTx/>
                        <a:buNone/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+6,3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3777" rtl="0" eaLnBrk="1" fontAlgn="ctr" latinLnBrk="0" hangingPunct="1">
                        <a:buFontTx/>
                        <a:buNone/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х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3777" rtl="0" eaLnBrk="1" fontAlgn="ctr" latinLnBrk="0" hangingPunct="1">
                        <a:buFontTx/>
                        <a:buNone/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х</a:t>
                      </a: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42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3577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624" y="537862"/>
            <a:ext cx="7477427" cy="637254"/>
          </a:xfrm>
          <a:solidFill>
            <a:srgbClr val="000066"/>
          </a:solidFill>
        </p:spPr>
        <p:txBody>
          <a:bodyPr>
            <a:noAutofit/>
          </a:bodyPr>
          <a:lstStyle/>
          <a:p>
            <a:pPr algn="ctr"/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РАСХОДЫ РАЙОННОГО БЮДЖЕТА </a:t>
            </a:r>
            <a:r>
              <a:rPr lang="ru-RU" sz="18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В </a:t>
            </a:r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РАЗРЕЗЕ РАЗДЕЛОВ И ПОДРАЗДЕЛОВ КЛАССИФИКАЦИИ РАСХОДОВ</a:t>
            </a:r>
          </a:p>
        </p:txBody>
      </p:sp>
      <p:pic>
        <p:nvPicPr>
          <p:cNvPr id="45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586" y="404664"/>
            <a:ext cx="458224" cy="77045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07047518"/>
              </p:ext>
            </p:extLst>
          </p:nvPr>
        </p:nvGraphicFramePr>
        <p:xfrm>
          <a:off x="1331640" y="1635708"/>
          <a:ext cx="6552728" cy="37392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616150"/>
              </p:ext>
            </p:extLst>
          </p:nvPr>
        </p:nvGraphicFramePr>
        <p:xfrm>
          <a:off x="639921" y="3606765"/>
          <a:ext cx="8136905" cy="281282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7191"/>
                <a:gridCol w="2863299"/>
                <a:gridCol w="957283"/>
                <a:gridCol w="957283"/>
                <a:gridCol w="957283"/>
                <a:gridCol w="957283"/>
                <a:gridCol w="957283"/>
              </a:tblGrid>
              <a:tr h="425197">
                <a:tc rowSpan="2"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2021 год (факт)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2023 </a:t>
                      </a:r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год  (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план)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2023 </a:t>
                      </a:r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год  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(факт)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Отклонение  2023 года от 2022 года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endParaRPr lang="ru-RU" sz="1600" b="1" kern="1200" dirty="0" smtClean="0">
                        <a:solidFill>
                          <a:schemeClr val="tx1"/>
                        </a:solidFill>
                        <a:latin typeface="Segoe UI Light" pitchFamily="34" charset="0"/>
                        <a:ea typeface="Segoe UI Symbol" pitchFamily="34" charset="0"/>
                        <a:cs typeface="Shonar Bangl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74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млн.руб.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968"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Пенсионное обеспечение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+1,3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+17,1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968"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Социальное обеспечение населения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-15,0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314"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Охрана семьи и детства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+2,3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+17,2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35337">
                <a:tc>
                  <a:txBody>
                    <a:bodyPr/>
                    <a:lstStyle/>
                    <a:p>
                      <a:pPr algn="l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Другие вопросы в области социальной политики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+2,1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+0,6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lang="ru-RU" sz="2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28,6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34,4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33,6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+5,0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+17,5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flipV="1">
            <a:off x="627320" y="4509120"/>
            <a:ext cx="234026" cy="21089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flipV="1">
            <a:off x="627320" y="4941168"/>
            <a:ext cx="234026" cy="21089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V="1">
            <a:off x="644671" y="5329514"/>
            <a:ext cx="234026" cy="21089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flipV="1">
            <a:off x="633763" y="5733256"/>
            <a:ext cx="234026" cy="21089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26306" y="1412776"/>
            <a:ext cx="2793565" cy="637254"/>
          </a:xfrm>
          <a:prstGeom prst="rect">
            <a:avLst/>
          </a:prstGeom>
          <a:noFill/>
        </p:spPr>
        <p:txBody>
          <a:bodyPr vert="horz" lIns="45720" rIns="45720" bIns="45720" anchor="b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base">
              <a:spcAft>
                <a:spcPct val="0"/>
              </a:spcAft>
            </a:pPr>
            <a:r>
              <a:rPr lang="ru-RU" sz="16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СОЦИАЛЬНАЯ ПОЛИТИКА, </a:t>
            </a:r>
            <a:r>
              <a:rPr lang="ru-RU" sz="1600" dirty="0" err="1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млн.руб</a:t>
            </a:r>
            <a:r>
              <a:rPr lang="ru-RU" sz="18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lang="ru-RU" sz="1800" dirty="0">
              <a:solidFill>
                <a:prstClr val="black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584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4260315"/>
              </p:ext>
            </p:extLst>
          </p:nvPr>
        </p:nvGraphicFramePr>
        <p:xfrm>
          <a:off x="1382440" y="1103536"/>
          <a:ext cx="9866313" cy="5099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259632" y="162931"/>
            <a:ext cx="7477427" cy="637254"/>
          </a:xfrm>
          <a:prstGeom prst="rect">
            <a:avLst/>
          </a:prstGeom>
          <a:solidFill>
            <a:srgbClr val="000066"/>
          </a:solidFill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1600" cap="all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Структура расходов бюджета </a:t>
            </a:r>
            <a:br>
              <a:rPr lang="ru-RU" sz="1600" cap="all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1600" cap="all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Тарского муниципального района</a:t>
            </a:r>
          </a:p>
        </p:txBody>
      </p:sp>
      <p:sp>
        <p:nvSpPr>
          <p:cNvPr id="12" name="Прямоугольник с двумя вырезанными противолежащими углами 11"/>
          <p:cNvSpPr/>
          <p:nvPr/>
        </p:nvSpPr>
        <p:spPr>
          <a:xfrm>
            <a:off x="1043608" y="904364"/>
            <a:ext cx="7960708" cy="5548972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502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Chart bld="category"/>
        </p:bldSub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624" y="400894"/>
            <a:ext cx="7477427" cy="637254"/>
          </a:xfrm>
          <a:solidFill>
            <a:srgbClr val="000066"/>
          </a:solidFill>
        </p:spPr>
        <p:txBody>
          <a:bodyPr>
            <a:noAutofit/>
          </a:bodyPr>
          <a:lstStyle/>
          <a:p>
            <a:pPr algn="ctr"/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РАСХОДЫ РАЙОННОГО БЮДЖЕТА </a:t>
            </a:r>
            <a:r>
              <a:rPr lang="ru-RU" sz="18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В </a:t>
            </a:r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РАЗРЕЗЕ РАЗДЕЛОВ И ПОДРАЗДЕЛОВ КЛАССИФИКАЦИИ РАСХОДОВ</a:t>
            </a:r>
          </a:p>
        </p:txBody>
      </p:sp>
      <p:pic>
        <p:nvPicPr>
          <p:cNvPr id="45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9795" y="260648"/>
            <a:ext cx="458224" cy="77045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30084247"/>
              </p:ext>
            </p:extLst>
          </p:nvPr>
        </p:nvGraphicFramePr>
        <p:xfrm>
          <a:off x="1475656" y="1374206"/>
          <a:ext cx="6408712" cy="37058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478104"/>
              </p:ext>
            </p:extLst>
          </p:nvPr>
        </p:nvGraphicFramePr>
        <p:xfrm>
          <a:off x="490236" y="3281395"/>
          <a:ext cx="8136905" cy="30982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7191"/>
                <a:gridCol w="2863299"/>
                <a:gridCol w="957283"/>
                <a:gridCol w="957283"/>
                <a:gridCol w="957283"/>
                <a:gridCol w="957283"/>
                <a:gridCol w="957283"/>
              </a:tblGrid>
              <a:tr h="506394">
                <a:tc rowSpan="2"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2022 </a:t>
                      </a:r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год  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(факт)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2023 </a:t>
                      </a:r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год  (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план)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2023 год  (факт)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Отклонение  2023 года от 2022 года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endParaRPr lang="ru-RU" sz="1600" b="1" kern="1200" dirty="0" smtClean="0">
                        <a:solidFill>
                          <a:schemeClr val="tx1"/>
                        </a:solidFill>
                        <a:latin typeface="Segoe UI Light" pitchFamily="34" charset="0"/>
                        <a:ea typeface="Segoe UI Symbol" pitchFamily="34" charset="0"/>
                        <a:cs typeface="Shonar Bangl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74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млн.руб.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968"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Общеэкономические вопросы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-3,5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968"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Сельское хозяйство и рыболовство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+3,8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+65,5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314"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Транспорт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+6,0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+54,5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9390">
                <a:tc>
                  <a:txBody>
                    <a:bodyPr/>
                    <a:lstStyle/>
                    <a:p>
                      <a:pPr algn="l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Дорожное хозяйство (дорожные фонды)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+2,0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+74,1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9390">
                <a:tc>
                  <a:txBody>
                    <a:bodyPr/>
                    <a:lstStyle/>
                    <a:p>
                      <a:pPr algn="l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Другие вопросы в области национальной экономики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-0,2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-5,6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lang="ru-RU" sz="2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27,7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38,5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35,9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+8,2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+29,6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flipV="1">
            <a:off x="672232" y="4240407"/>
            <a:ext cx="234026" cy="21089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flipV="1">
            <a:off x="652813" y="4602460"/>
            <a:ext cx="234026" cy="21089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V="1">
            <a:off x="643288" y="4972025"/>
            <a:ext cx="234026" cy="21089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flipV="1">
            <a:off x="626306" y="5323681"/>
            <a:ext cx="234026" cy="21089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626306" y="1412776"/>
            <a:ext cx="2793565" cy="637254"/>
          </a:xfrm>
          <a:prstGeom prst="rect">
            <a:avLst/>
          </a:prstGeom>
          <a:noFill/>
        </p:spPr>
        <p:txBody>
          <a:bodyPr vert="horz" lIns="45720" rIns="45720" bIns="45720" anchor="b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base">
              <a:spcAft>
                <a:spcPct val="0"/>
              </a:spcAft>
            </a:pPr>
            <a:r>
              <a:rPr lang="ru-RU" sz="16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НАЦИОНАЛЬНАЯ ЭКОНОМИКА, </a:t>
            </a:r>
            <a:r>
              <a:rPr lang="ru-RU" sz="1600" dirty="0" err="1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млн.руб</a:t>
            </a:r>
            <a:r>
              <a:rPr lang="ru-RU" sz="18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lang="ru-RU" sz="1800" dirty="0">
              <a:solidFill>
                <a:prstClr val="black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flipV="1">
            <a:off x="654881" y="5799931"/>
            <a:ext cx="234026" cy="21089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Прямоугольник с двумя вырезанными противолежащими углами 12"/>
          <p:cNvSpPr/>
          <p:nvPr/>
        </p:nvSpPr>
        <p:spPr>
          <a:xfrm>
            <a:off x="251520" y="1268760"/>
            <a:ext cx="8712968" cy="545532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ys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74047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2433439"/>
              </p:ext>
            </p:extLst>
          </p:nvPr>
        </p:nvGraphicFramePr>
        <p:xfrm>
          <a:off x="1382440" y="1103536"/>
          <a:ext cx="9866313" cy="5099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259632" y="162931"/>
            <a:ext cx="7477427" cy="637254"/>
          </a:xfrm>
          <a:prstGeom prst="rect">
            <a:avLst/>
          </a:prstGeom>
          <a:solidFill>
            <a:srgbClr val="000066"/>
          </a:solidFill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1600" cap="all" dirty="0">
                <a:solidFill>
                  <a:prstClr val="white"/>
                </a:solidFill>
                <a:effectLst/>
                <a:latin typeface="Arial" pitchFamily="34" charset="0"/>
                <a:cs typeface="Arial" pitchFamily="34" charset="0"/>
              </a:rPr>
              <a:t>Структура расходов бюджета </a:t>
            </a:r>
            <a:br>
              <a:rPr lang="ru-RU" sz="1600" cap="all" dirty="0">
                <a:solidFill>
                  <a:prstClr val="white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1600" cap="all" dirty="0">
                <a:solidFill>
                  <a:prstClr val="white"/>
                </a:solidFill>
                <a:effectLst/>
                <a:latin typeface="Arial" pitchFamily="34" charset="0"/>
                <a:cs typeface="Arial" pitchFamily="34" charset="0"/>
              </a:rPr>
              <a:t>Тарского муниципального района</a:t>
            </a:r>
          </a:p>
        </p:txBody>
      </p:sp>
      <p:sp>
        <p:nvSpPr>
          <p:cNvPr id="12" name="Прямоугольник с двумя вырезанными противолежащими углами 11"/>
          <p:cNvSpPr/>
          <p:nvPr/>
        </p:nvSpPr>
        <p:spPr>
          <a:xfrm>
            <a:off x="1043608" y="904364"/>
            <a:ext cx="7960708" cy="5548972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47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Chart bld="category"/>
        </p:bldSub>
      </p:bldGraphic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с двумя вырезанными противолежащими углами 14"/>
          <p:cNvSpPr/>
          <p:nvPr/>
        </p:nvSpPr>
        <p:spPr>
          <a:xfrm>
            <a:off x="467544" y="1260240"/>
            <a:ext cx="8568952" cy="5400600"/>
          </a:xfrm>
          <a:prstGeom prst="snip2DiagRect">
            <a:avLst>
              <a:gd name="adj1" fmla="val 0"/>
              <a:gd name="adj2" fmla="val 8323"/>
            </a:avLst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624" y="537862"/>
            <a:ext cx="7477427" cy="637254"/>
          </a:xfrm>
          <a:solidFill>
            <a:srgbClr val="000066"/>
          </a:solidFill>
        </p:spPr>
        <p:txBody>
          <a:bodyPr>
            <a:noAutofit/>
          </a:bodyPr>
          <a:lstStyle/>
          <a:p>
            <a:pPr algn="ctr"/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РАСХОДЫ РАЙОННОГО БЮДЖЕТА </a:t>
            </a:r>
            <a:r>
              <a:rPr lang="ru-RU" sz="18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В </a:t>
            </a:r>
            <a:r>
              <a:rPr lang="ru-RU" sz="1800" b="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РАЗРЕЗЕ РАЗДЕЛОВ И ПОДРАЗДЕЛОВ КЛАССИФИКАЦИИ РАСХОДОВ</a:t>
            </a:r>
          </a:p>
        </p:txBody>
      </p:sp>
      <p:pic>
        <p:nvPicPr>
          <p:cNvPr id="45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586" y="404664"/>
            <a:ext cx="458224" cy="77045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316084728"/>
              </p:ext>
            </p:extLst>
          </p:nvPr>
        </p:nvGraphicFramePr>
        <p:xfrm>
          <a:off x="1619672" y="1268760"/>
          <a:ext cx="6624736" cy="3968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 flipV="1">
            <a:off x="592664" y="4360050"/>
            <a:ext cx="234026" cy="21089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flipV="1">
            <a:off x="592664" y="4792842"/>
            <a:ext cx="234026" cy="21089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V="1">
            <a:off x="592664" y="5131374"/>
            <a:ext cx="234026" cy="21089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flipV="1">
            <a:off x="600295" y="5497474"/>
            <a:ext cx="234026" cy="210892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flipV="1">
            <a:off x="592664" y="5905847"/>
            <a:ext cx="234026" cy="21089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490067" y="1260240"/>
            <a:ext cx="2865574" cy="864096"/>
          </a:xfrm>
          <a:prstGeom prst="rect">
            <a:avLst/>
          </a:prstGeom>
          <a:noFill/>
        </p:spPr>
        <p:txBody>
          <a:bodyPr vert="horz" lIns="45720" rIns="45720" bIns="45720" anchor="b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base">
              <a:spcAft>
                <a:spcPct val="0"/>
              </a:spcAft>
            </a:pPr>
            <a:r>
              <a:rPr lang="ru-RU" sz="16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ОБЩЕГОСУДАРСТВЕННЫЕ ВОПРОСЫ, </a:t>
            </a:r>
            <a:r>
              <a:rPr lang="ru-RU" sz="1600" dirty="0" err="1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млн.руб</a:t>
            </a:r>
            <a:r>
              <a:rPr lang="ru-RU" sz="1600" dirty="0" smtClean="0">
                <a:solidFill>
                  <a:prstClr val="black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lang="ru-RU" sz="1600" dirty="0">
              <a:solidFill>
                <a:prstClr val="black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250050"/>
              </p:ext>
            </p:extLst>
          </p:nvPr>
        </p:nvGraphicFramePr>
        <p:xfrm>
          <a:off x="463005" y="3284984"/>
          <a:ext cx="8259563" cy="32085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7191"/>
                <a:gridCol w="3379884"/>
                <a:gridCol w="792088"/>
                <a:gridCol w="792088"/>
                <a:gridCol w="936104"/>
                <a:gridCol w="1080120"/>
                <a:gridCol w="792088"/>
              </a:tblGrid>
              <a:tr h="506394">
                <a:tc rowSpan="2"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2022 </a:t>
                      </a:r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год  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(факт)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2023 </a:t>
                      </a:r>
                      <a:r>
                        <a:rPr lang="ru-RU" sz="1600" b="1" u="none" strike="noStrike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год  (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план)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2023 год  (факт)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Segoe UI Symbo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Segoe UI Symbol" pitchFamily="34" charset="0"/>
                          <a:cs typeface="Arial" pitchFamily="34" charset="0"/>
                        </a:rPr>
                        <a:t>Отклонение  2023 года от 2022 года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endParaRPr lang="ru-RU" sz="1600" b="1" kern="1200" dirty="0" smtClean="0">
                        <a:solidFill>
                          <a:schemeClr val="tx1"/>
                        </a:solidFill>
                        <a:latin typeface="Segoe UI Light" pitchFamily="34" charset="0"/>
                        <a:ea typeface="Segoe UI Symbol" pitchFamily="34" charset="0"/>
                        <a:cs typeface="Shonar Bangla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74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млн.руб.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%</a:t>
                      </a:r>
                      <a:endParaRPr lang="ru-RU" sz="16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968"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+0,4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+18,2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9968"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Функционирование представительных органов муниципальных образований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314"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Функционирование местных администраций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29,3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32,0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32,0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+2,7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+9,2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9390">
                <a:tc>
                  <a:txBody>
                    <a:bodyPr/>
                    <a:lstStyle/>
                    <a:p>
                      <a:pPr algn="l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20,3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+2,0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+10,9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9390">
                <a:tc>
                  <a:txBody>
                    <a:bodyPr/>
                    <a:lstStyle/>
                    <a:p>
                      <a:pPr algn="l" fontAlgn="ctr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Другие общегосударственные вопросы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32,5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36,7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36,7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+4,2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+12,9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lang="ru-RU" sz="2000" b="1" i="0" u="none" strike="noStrike" dirty="0" smtClean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83,6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92,7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92,7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+9,1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+10,9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720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6162336"/>
              </p:ext>
            </p:extLst>
          </p:nvPr>
        </p:nvGraphicFramePr>
        <p:xfrm>
          <a:off x="1382440" y="1103536"/>
          <a:ext cx="9866313" cy="5099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259632" y="162931"/>
            <a:ext cx="7477427" cy="637254"/>
          </a:xfrm>
          <a:prstGeom prst="rect">
            <a:avLst/>
          </a:prstGeom>
          <a:solidFill>
            <a:srgbClr val="000066"/>
          </a:solidFill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1600" cap="all" dirty="0">
                <a:solidFill>
                  <a:prstClr val="white"/>
                </a:solidFill>
                <a:effectLst/>
                <a:latin typeface="Arial" pitchFamily="34" charset="0"/>
                <a:cs typeface="Arial" pitchFamily="34" charset="0"/>
              </a:rPr>
              <a:t>Структура расходов бюджета </a:t>
            </a:r>
            <a:br>
              <a:rPr lang="ru-RU" sz="1600" cap="all" dirty="0">
                <a:solidFill>
                  <a:prstClr val="white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1600" cap="all" dirty="0">
                <a:solidFill>
                  <a:prstClr val="white"/>
                </a:solidFill>
                <a:effectLst/>
                <a:latin typeface="Arial" pitchFamily="34" charset="0"/>
                <a:cs typeface="Arial" pitchFamily="34" charset="0"/>
              </a:rPr>
              <a:t>Тарского муниципального района</a:t>
            </a:r>
          </a:p>
        </p:txBody>
      </p:sp>
      <p:sp>
        <p:nvSpPr>
          <p:cNvPr id="12" name="Прямоугольник с двумя вырезанными противолежащими углами 11"/>
          <p:cNvSpPr/>
          <p:nvPr/>
        </p:nvSpPr>
        <p:spPr>
          <a:xfrm>
            <a:off x="1043608" y="904364"/>
            <a:ext cx="7960708" cy="5548972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87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Chart bld="category"/>
        </p:bldSub>
      </p:bldGraphic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19739"/>
            <a:ext cx="652274" cy="10967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665288" y="163513"/>
            <a:ext cx="7478712" cy="636587"/>
          </a:xfrm>
          <a:solidFill>
            <a:srgbClr val="000066"/>
          </a:solidFill>
        </p:spPr>
        <p:txBody>
          <a:bodyPr anchor="ctr">
            <a:noAutofit/>
          </a:bodyPr>
          <a:lstStyle/>
          <a:p>
            <a:pPr algn="ctr"/>
            <a:r>
              <a:rPr lang="ru-RU" sz="1600" cap="all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Исполнение бюджетов сельских поселений</a:t>
            </a:r>
            <a:endParaRPr lang="ru-RU" sz="1600" b="0" cap="all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09467" y="820882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Структура доходов бюджетов поселений</a:t>
            </a:r>
            <a:endParaRPr lang="ru-RU" sz="16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294851421"/>
              </p:ext>
            </p:extLst>
          </p:nvPr>
        </p:nvGraphicFramePr>
        <p:xfrm>
          <a:off x="577658" y="1628800"/>
          <a:ext cx="881887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chart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8644" y="1292786"/>
            <a:ext cx="1323063" cy="313611"/>
          </a:xfrm>
          <a:prstGeom prst="rect">
            <a:avLst/>
          </a:prstGeom>
        </p:spPr>
      </p:pic>
      <p:sp>
        <p:nvSpPr>
          <p:cNvPr id="9" name="Прямоугольник с двумя вырезанными противолежащими углами 8"/>
          <p:cNvSpPr/>
          <p:nvPr/>
        </p:nvSpPr>
        <p:spPr>
          <a:xfrm>
            <a:off x="323529" y="904364"/>
            <a:ext cx="8680788" cy="5620980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0" name="TextBox 61"/>
          <p:cNvSpPr txBox="1"/>
          <p:nvPr/>
        </p:nvSpPr>
        <p:spPr>
          <a:xfrm>
            <a:off x="2926156" y="1264925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8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286,6 (+149,0 или 52,0%)</a:t>
            </a:r>
            <a:endParaRPr lang="ru-RU" sz="18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Левая фигурная скобка 1"/>
          <p:cNvSpPr/>
          <p:nvPr/>
        </p:nvSpPr>
        <p:spPr>
          <a:xfrm rot="5400000">
            <a:off x="5031792" y="-1724797"/>
            <a:ext cx="337563" cy="7089711"/>
          </a:xfrm>
          <a:prstGeom prst="leftBrac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356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5592112"/>
              </p:ext>
            </p:extLst>
          </p:nvPr>
        </p:nvGraphicFramePr>
        <p:xfrm>
          <a:off x="1382440" y="1103536"/>
          <a:ext cx="9866313" cy="5099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259632" y="162931"/>
            <a:ext cx="7477427" cy="637254"/>
          </a:xfrm>
          <a:prstGeom prst="rect">
            <a:avLst/>
          </a:prstGeom>
          <a:solidFill>
            <a:srgbClr val="000066"/>
          </a:solidFill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sz="1600" cap="all" dirty="0">
                <a:solidFill>
                  <a:prstClr val="white"/>
                </a:solidFill>
                <a:effectLst/>
                <a:latin typeface="Arial" pitchFamily="34" charset="0"/>
                <a:cs typeface="Arial" pitchFamily="34" charset="0"/>
              </a:rPr>
              <a:t>Структура расходов бюджета </a:t>
            </a:r>
            <a:br>
              <a:rPr lang="ru-RU" sz="1600" cap="all" dirty="0">
                <a:solidFill>
                  <a:prstClr val="white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1600" cap="all" dirty="0">
                <a:solidFill>
                  <a:prstClr val="white"/>
                </a:solidFill>
                <a:effectLst/>
                <a:latin typeface="Arial" pitchFamily="34" charset="0"/>
                <a:cs typeface="Arial" pitchFamily="34" charset="0"/>
              </a:rPr>
              <a:t>Тарского муниципального района</a:t>
            </a:r>
          </a:p>
        </p:txBody>
      </p:sp>
      <p:sp>
        <p:nvSpPr>
          <p:cNvPr id="12" name="Прямоугольник с двумя вырезанными противолежащими углами 11"/>
          <p:cNvSpPr/>
          <p:nvPr/>
        </p:nvSpPr>
        <p:spPr>
          <a:xfrm>
            <a:off x="1043608" y="904364"/>
            <a:ext cx="7960708" cy="5548972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477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Chart bld="category"/>
        </p:bldSub>
      </p:bldGraphic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00027"/>
            <a:ext cx="652274" cy="10967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162931"/>
            <a:ext cx="7477427" cy="637254"/>
          </a:xfrm>
          <a:solidFill>
            <a:srgbClr val="000066"/>
          </a:solidFill>
        </p:spPr>
        <p:txBody>
          <a:bodyPr anchor="ctr">
            <a:noAutofit/>
          </a:bodyPr>
          <a:lstStyle/>
          <a:p>
            <a:pPr algn="ctr"/>
            <a:r>
              <a:rPr lang="ru-RU" sz="1600" cap="all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Расходы районного бюджета в разрезе разделов и подразделов классификации расходов</a:t>
            </a:r>
            <a:endParaRPr lang="ru-RU" sz="1600" b="0" cap="all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09467" y="820882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Межбюджетные трансферты бюджетам поселений</a:t>
            </a:r>
            <a:endParaRPr lang="ru-RU" sz="16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36878135"/>
              </p:ext>
            </p:extLst>
          </p:nvPr>
        </p:nvGraphicFramePr>
        <p:xfrm>
          <a:off x="1619672" y="1628800"/>
          <a:ext cx="7272808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1"/>
          <p:cNvSpPr txBox="1"/>
          <p:nvPr/>
        </p:nvSpPr>
        <p:spPr>
          <a:xfrm>
            <a:off x="3211984" y="1334125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8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118,1 (+23,2 или 24,4%)</a:t>
            </a:r>
            <a:endParaRPr lang="ru-RU" sz="18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1043608" y="904364"/>
            <a:ext cx="7960708" cy="5548972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20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\\Rfosql31\общие документы\ПЛАНИРОВАНИЕ 2024-2026\ПРЕЗ+ПС\tara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1"/>
            <a:ext cx="4680519" cy="3891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29307" y="1196752"/>
            <a:ext cx="4473076" cy="251624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Отчет об исполнении бюджета Тарского муниципального района за 2023 год</a:t>
            </a:r>
            <a:endParaRPr lang="ru-RU" sz="3600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67744" y="211424"/>
            <a:ext cx="6453458" cy="637254"/>
          </a:xfrm>
          <a:solidFill>
            <a:srgbClr val="000066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40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ПУБЛИЧНЫЕ СЛУШАНИЯ</a:t>
            </a:r>
            <a:endParaRPr lang="ru-RU" sz="4000" b="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\\Rfosql31\общие документы\ОБЩИЕ ДОКУМЕНТЫ_2023\ПЛАНИРОВАНИЕ 2024-2026\ПРЕЗ+ПС\3490719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3861048"/>
            <a:ext cx="9108503" cy="2967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2294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1081810" y="961982"/>
            <a:ext cx="7810670" cy="3403122"/>
          </a:xfrm>
          <a:prstGeom prst="snip2DiagRect">
            <a:avLst>
              <a:gd name="adj1" fmla="val 0"/>
              <a:gd name="adj2" fmla="val 17318"/>
            </a:avLst>
          </a:prstGeom>
          <a:solidFill>
            <a:schemeClr val="bg1"/>
          </a:solidFill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81810" y="184932"/>
            <a:ext cx="7882678" cy="637254"/>
          </a:xfrm>
          <a:solidFill>
            <a:srgbClr val="000066"/>
          </a:solidFill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effectLst/>
                <a:latin typeface="Segoe UI Light" pitchFamily="34" charset="0"/>
                <a:cs typeface="Arial" pitchFamily="34" charset="0"/>
              </a:rPr>
              <a:t>СТРУКТУРА ДОХОДОВ РАЙОННОГО БЮДЖЕТА ЗА </a:t>
            </a:r>
            <a:r>
              <a:rPr lang="ru-RU" sz="2000" b="1" dirty="0" smtClean="0">
                <a:solidFill>
                  <a:schemeClr val="bg1"/>
                </a:solidFill>
                <a:effectLst/>
                <a:latin typeface="Segoe UI Light" pitchFamily="34" charset="0"/>
                <a:cs typeface="Arial" pitchFamily="34" charset="0"/>
              </a:rPr>
              <a:t>2021-2023 </a:t>
            </a:r>
            <a:r>
              <a:rPr lang="ru-RU" sz="2000" b="1" dirty="0">
                <a:solidFill>
                  <a:schemeClr val="bg1"/>
                </a:solidFill>
                <a:effectLst/>
                <a:latin typeface="Segoe UI Light" pitchFamily="34" charset="0"/>
                <a:cs typeface="Arial" pitchFamily="34" charset="0"/>
              </a:rPr>
              <a:t>ГОДЫ</a:t>
            </a:r>
          </a:p>
        </p:txBody>
      </p:sp>
      <p:pic>
        <p:nvPicPr>
          <p:cNvPr id="45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586" y="404664"/>
            <a:ext cx="458224" cy="77045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583018047"/>
              </p:ext>
            </p:extLst>
          </p:nvPr>
        </p:nvGraphicFramePr>
        <p:xfrm>
          <a:off x="1345906" y="961982"/>
          <a:ext cx="7798094" cy="3398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314778"/>
              </p:ext>
            </p:extLst>
          </p:nvPr>
        </p:nvGraphicFramePr>
        <p:xfrm>
          <a:off x="1143164" y="4509120"/>
          <a:ext cx="7687962" cy="1973965"/>
        </p:xfrm>
        <a:graphic>
          <a:graphicData uri="http://schemas.openxmlformats.org/drawingml/2006/table">
            <a:tbl>
              <a:tblPr/>
              <a:tblGrid>
                <a:gridCol w="2521319"/>
                <a:gridCol w="900100"/>
                <a:gridCol w="900100"/>
                <a:gridCol w="900100"/>
                <a:gridCol w="900100"/>
                <a:gridCol w="816624"/>
                <a:gridCol w="749619"/>
              </a:tblGrid>
              <a:tr h="522352">
                <a:tc row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Показатель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2021 год (факт)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2022 год (факт)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2023 год (план)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2023 год (факт)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Отклонение  2023 года от 2022 года</a:t>
                      </a:r>
                    </a:p>
                  </a:txBody>
                  <a:tcPr marL="36812" marR="3681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endParaRPr lang="ru-RU" sz="1200" b="1" kern="12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tx1"/>
                        </a:solidFill>
                        <a:latin typeface="Akrobat Bold" pitchFamily="50" charset="-52"/>
                        <a:ea typeface="+mn-ea"/>
                        <a:cs typeface="+mn-cs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  <a:alpha val="42000"/>
                      </a:schemeClr>
                    </a:solidFill>
                  </a:tcPr>
                </a:tc>
              </a:tr>
              <a:tr h="2190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млн.руб.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-450215" algn="ctr" defTabSz="914400" rtl="0" eaLnBrk="1" latinLnBrk="0" hangingPunct="1">
                        <a:tabLst>
                          <a:tab pos="1139825" algn="l"/>
                        </a:tabLst>
                      </a:pPr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%</a:t>
                      </a:r>
                      <a:endParaRPr lang="ru-RU" sz="1400" b="1" kern="1200" dirty="0">
                        <a:solidFill>
                          <a:srgbClr val="002060"/>
                        </a:solidFill>
                        <a:latin typeface="Segoe UI Semibold" pitchFamily="34" charset="0"/>
                        <a:ea typeface="+mn-ea"/>
                        <a:cs typeface="Shonar Bangla" pitchFamily="34" charset="0"/>
                      </a:endParaRPr>
                    </a:p>
                  </a:txBody>
                  <a:tcPr marL="36812" marR="36812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29539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Налоговые доходы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  <a:alpha val="7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272,7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  <a:alpha val="7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324,4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  <a:alpha val="7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435,4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  <a:alpha val="7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435,2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  <a:alpha val="7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+110,8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  <a:alpha val="7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chemeClr val="bg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+34,2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  <a:alpha val="74000"/>
                      </a:schemeClr>
                    </a:solidFill>
                  </a:tcPr>
                </a:tc>
              </a:tr>
              <a:tr h="2391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Неналоговые доходы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6784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14,1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6784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12,6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6784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15,0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6784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15,0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6784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+2,4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6784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+19,0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>
                        <a:alpha val="67843"/>
                      </a:srgbClr>
                    </a:solidFill>
                  </a:tcPr>
                </a:tc>
              </a:tr>
              <a:tr h="2730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Безвозмездные поступления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1 120,2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1 139,1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1 145,2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1 139,6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+0,5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+1,7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alpha val="42000"/>
                      </a:schemeClr>
                    </a:solidFill>
                  </a:tcPr>
                </a:tc>
              </a:tr>
              <a:tr h="2730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Доходы всего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1 407,0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1 476,1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defRPr lang="ru-RU" altLang="ko-KR" sz="1400" b="1" i="0" u="none" strike="noStrike" kern="1200" baseline="0" smtClean="0">
                          <a:solidFill>
                            <a:srgbClr val="1F497D">
                              <a:lumMod val="75000"/>
                            </a:srgbClr>
                          </a:solidFill>
                          <a:latin typeface="Segoe UI" pitchFamily="34" charset="0"/>
                          <a:ea typeface="Segoe UI" pitchFamily="34" charset="0"/>
                          <a:cs typeface="Segoe UI" pitchFamily="34" charset="0"/>
                        </a:defRPr>
                      </a:pPr>
                      <a:r>
                        <a:rPr lang="ru-RU" altLang="ko-KR" sz="1400" b="1" kern="1200" dirty="0" smtClean="0">
                          <a:solidFill>
                            <a:schemeClr val="tx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1 595,5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1 589,8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+113,7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400" b="0" kern="1200" dirty="0" smtClean="0">
                          <a:solidFill>
                            <a:srgbClr val="002060"/>
                          </a:solidFill>
                          <a:latin typeface="Segoe UI Semibold" pitchFamily="34" charset="0"/>
                          <a:ea typeface="+mn-ea"/>
                          <a:cs typeface="Shonar Bangla" pitchFamily="34" charset="0"/>
                        </a:rPr>
                        <a:t>+7,7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  <a:alpha val="42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17430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100027"/>
            <a:ext cx="652274" cy="10967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162931"/>
            <a:ext cx="7477427" cy="637254"/>
          </a:xfrm>
          <a:solidFill>
            <a:srgbClr val="000066"/>
          </a:solidFill>
        </p:spPr>
        <p:txBody>
          <a:bodyPr anchor="ctr">
            <a:noAutofit/>
          </a:bodyPr>
          <a:lstStyle/>
          <a:p>
            <a:pPr algn="ctr"/>
            <a:r>
              <a:rPr lang="ru-RU" sz="160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ДИНАМИКА ДОХОДОВ РАЙОННОГО БЮДЖЕТА ЗА 2022-2023 ГОДЫ</a:t>
            </a:r>
            <a:endParaRPr lang="ru-RU" sz="1600" b="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515701239"/>
              </p:ext>
            </p:extLst>
          </p:nvPr>
        </p:nvGraphicFramePr>
        <p:xfrm>
          <a:off x="1403648" y="1537206"/>
          <a:ext cx="3024336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308422" y="1045847"/>
            <a:ext cx="3695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cap="small" dirty="0" smtClean="0">
                <a:solidFill>
                  <a:srgbClr val="002060"/>
                </a:solidFill>
                <a:latin typeface="Segoe UI Light" pitchFamily="34" charset="0"/>
                <a:cs typeface="Arial" pitchFamily="34" charset="0"/>
              </a:rPr>
              <a:t>Динамика налоговых и неналоговых доходов</a:t>
            </a:r>
            <a:endParaRPr lang="ru-RU" sz="1200" b="1" cap="small" dirty="0">
              <a:solidFill>
                <a:srgbClr val="002060"/>
              </a:solidFill>
              <a:latin typeface="Segoe UI Light" pitchFamily="34" charset="0"/>
              <a:cs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037878" y="1362461"/>
            <a:ext cx="3168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+113,2 </a:t>
            </a:r>
            <a:r>
              <a:rPr lang="ru-RU" sz="1200" b="1" cap="small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млн.руб</a:t>
            </a:r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,. (+33,5%)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3" name="Прямая со стрелкой 72"/>
          <p:cNvCxnSpPr/>
          <p:nvPr/>
        </p:nvCxnSpPr>
        <p:spPr>
          <a:xfrm>
            <a:off x="1979712" y="1597253"/>
            <a:ext cx="0" cy="627841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>
            <a:off x="3851920" y="1597253"/>
            <a:ext cx="0" cy="231797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1979712" y="1597253"/>
            <a:ext cx="1872208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6" name="Диаграмма 85"/>
          <p:cNvGraphicFramePr/>
          <p:nvPr>
            <p:extLst>
              <p:ext uri="{D42A27DB-BD31-4B8C-83A1-F6EECF244321}">
                <p14:modId xmlns:p14="http://schemas.microsoft.com/office/powerpoint/2010/main" val="2250651755"/>
              </p:ext>
            </p:extLst>
          </p:nvPr>
        </p:nvGraphicFramePr>
        <p:xfrm>
          <a:off x="1644067" y="4018777"/>
          <a:ext cx="3024336" cy="2469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7" name="TextBox 86"/>
          <p:cNvSpPr txBox="1"/>
          <p:nvPr/>
        </p:nvSpPr>
        <p:spPr>
          <a:xfrm>
            <a:off x="1506421" y="3885947"/>
            <a:ext cx="338437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НДФЛ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9" name="Прямая соединительная линия 88"/>
          <p:cNvCxnSpPr/>
          <p:nvPr/>
        </p:nvCxnSpPr>
        <p:spPr>
          <a:xfrm>
            <a:off x="5004048" y="1348561"/>
            <a:ext cx="0" cy="4744735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0" name="Диаграмма 89"/>
          <p:cNvGraphicFramePr/>
          <p:nvPr>
            <p:extLst>
              <p:ext uri="{D42A27DB-BD31-4B8C-83A1-F6EECF244321}">
                <p14:modId xmlns:p14="http://schemas.microsoft.com/office/powerpoint/2010/main" val="669486309"/>
              </p:ext>
            </p:extLst>
          </p:nvPr>
        </p:nvGraphicFramePr>
        <p:xfrm>
          <a:off x="5396891" y="1537928"/>
          <a:ext cx="3024336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91" name="TextBox 90"/>
          <p:cNvSpPr txBox="1"/>
          <p:nvPr/>
        </p:nvSpPr>
        <p:spPr>
          <a:xfrm>
            <a:off x="5216871" y="1058252"/>
            <a:ext cx="3384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Акцизы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06550" y="4152020"/>
            <a:ext cx="3168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+2,6 </a:t>
            </a:r>
            <a:r>
              <a:rPr lang="ru-RU" sz="1200" b="1" cap="small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млн.руб</a:t>
            </a:r>
            <a:r>
              <a:rPr lang="ru-RU" sz="1200" b="1" cap="small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,. </a:t>
            </a:r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(+16,8%)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52865" y="3875020"/>
            <a:ext cx="3695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Налоги на совокупный доход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3662151921"/>
              </p:ext>
            </p:extLst>
          </p:nvPr>
        </p:nvGraphicFramePr>
        <p:xfrm>
          <a:off x="5406550" y="4429019"/>
          <a:ext cx="3024336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247" y="1421013"/>
            <a:ext cx="896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247" y="3984281"/>
            <a:ext cx="896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348561"/>
            <a:ext cx="896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1360" y="4167835"/>
            <a:ext cx="896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Прямоугольник с двумя вырезанными противолежащими углами 21"/>
          <p:cNvSpPr/>
          <p:nvPr/>
        </p:nvSpPr>
        <p:spPr>
          <a:xfrm>
            <a:off x="1307326" y="1003842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3" name="Прямоугольник с двумя вырезанными противолежащими углами 22"/>
          <p:cNvSpPr/>
          <p:nvPr/>
        </p:nvSpPr>
        <p:spPr>
          <a:xfrm>
            <a:off x="5216871" y="1003842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4" name="Прямоугольник с двумя вырезанными противолежащими углами 23"/>
          <p:cNvSpPr/>
          <p:nvPr/>
        </p:nvSpPr>
        <p:spPr>
          <a:xfrm>
            <a:off x="5270937" y="3875020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1308422" y="3875020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66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100027"/>
            <a:ext cx="652274" cy="10967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162931"/>
            <a:ext cx="7477427" cy="637254"/>
          </a:xfrm>
          <a:solidFill>
            <a:srgbClr val="000066"/>
          </a:solidFill>
        </p:spPr>
        <p:txBody>
          <a:bodyPr anchor="ctr">
            <a:noAutofit/>
          </a:bodyPr>
          <a:lstStyle/>
          <a:p>
            <a:pPr algn="ctr"/>
            <a:r>
              <a:rPr lang="ru-RU" sz="160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ДИНАМИКА ДОХОДОВ РАЙОННОГО БЮДЖЕТА ЗА 2022-2023 ГОДЫ</a:t>
            </a:r>
            <a:endParaRPr lang="ru-RU" sz="1600" b="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3" name="Диаграмма 82"/>
          <p:cNvGraphicFramePr/>
          <p:nvPr>
            <p:extLst>
              <p:ext uri="{D42A27DB-BD31-4B8C-83A1-F6EECF244321}">
                <p14:modId xmlns:p14="http://schemas.microsoft.com/office/powerpoint/2010/main" val="1719556121"/>
              </p:ext>
            </p:extLst>
          </p:nvPr>
        </p:nvGraphicFramePr>
        <p:xfrm>
          <a:off x="1469241" y="1412776"/>
          <a:ext cx="3024336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4" name="TextBox 83"/>
          <p:cNvSpPr txBox="1"/>
          <p:nvPr/>
        </p:nvSpPr>
        <p:spPr>
          <a:xfrm>
            <a:off x="1464045" y="1056474"/>
            <a:ext cx="3384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УСН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6" name="Диаграмма 85"/>
          <p:cNvGraphicFramePr/>
          <p:nvPr>
            <p:extLst>
              <p:ext uri="{D42A27DB-BD31-4B8C-83A1-F6EECF244321}">
                <p14:modId xmlns:p14="http://schemas.microsoft.com/office/powerpoint/2010/main" val="2254918743"/>
              </p:ext>
            </p:extLst>
          </p:nvPr>
        </p:nvGraphicFramePr>
        <p:xfrm>
          <a:off x="1644065" y="3933056"/>
          <a:ext cx="3024336" cy="2469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7" name="TextBox 86"/>
          <p:cNvSpPr txBox="1"/>
          <p:nvPr/>
        </p:nvSpPr>
        <p:spPr>
          <a:xfrm>
            <a:off x="1464044" y="3845843"/>
            <a:ext cx="338437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Патент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9" name="Прямая соединительная линия 88"/>
          <p:cNvCxnSpPr/>
          <p:nvPr/>
        </p:nvCxnSpPr>
        <p:spPr>
          <a:xfrm>
            <a:off x="4860032" y="1348561"/>
            <a:ext cx="0" cy="4744735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0" name="Диаграмма 89"/>
          <p:cNvGraphicFramePr/>
          <p:nvPr>
            <p:extLst>
              <p:ext uri="{D42A27DB-BD31-4B8C-83A1-F6EECF244321}">
                <p14:modId xmlns:p14="http://schemas.microsoft.com/office/powerpoint/2010/main" val="2164827937"/>
              </p:ext>
            </p:extLst>
          </p:nvPr>
        </p:nvGraphicFramePr>
        <p:xfrm>
          <a:off x="5555009" y="1412776"/>
          <a:ext cx="3024336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91" name="TextBox 90"/>
          <p:cNvSpPr txBox="1"/>
          <p:nvPr/>
        </p:nvSpPr>
        <p:spPr>
          <a:xfrm>
            <a:off x="5194968" y="1056474"/>
            <a:ext cx="3384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Государственная пошлина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64088" y="3859425"/>
            <a:ext cx="3695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Доходы от использования имущества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2213922224"/>
              </p:ext>
            </p:extLst>
          </p:nvPr>
        </p:nvGraphicFramePr>
        <p:xfrm>
          <a:off x="5699733" y="4221088"/>
          <a:ext cx="3024336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9" name="TextBox 61"/>
          <p:cNvSpPr txBox="1"/>
          <p:nvPr/>
        </p:nvSpPr>
        <p:spPr>
          <a:xfrm>
            <a:off x="5508104" y="4149080"/>
            <a:ext cx="3024336" cy="277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+0,3 </a:t>
            </a:r>
            <a:r>
              <a:rPr lang="ru-RU" sz="1200" b="1" cap="small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млн.руб</a:t>
            </a:r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,. (+4,3%)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729" y="4122842"/>
            <a:ext cx="892364" cy="303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30" y="4149080"/>
            <a:ext cx="896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66" y="1333473"/>
            <a:ext cx="896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3971" y="1349152"/>
            <a:ext cx="896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с двумя вырезанными противолежащими углами 19"/>
          <p:cNvSpPr/>
          <p:nvPr/>
        </p:nvSpPr>
        <p:spPr>
          <a:xfrm>
            <a:off x="1230897" y="877911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1" name="Прямоугольник с двумя вырезанными противолежащими углами 20"/>
          <p:cNvSpPr/>
          <p:nvPr/>
        </p:nvSpPr>
        <p:spPr>
          <a:xfrm>
            <a:off x="1230897" y="3731949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2" name="Прямоугольник с двумя вырезанными противолежащими углами 21"/>
          <p:cNvSpPr/>
          <p:nvPr/>
        </p:nvSpPr>
        <p:spPr>
          <a:xfrm>
            <a:off x="5229084" y="908720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3" name="Прямоугольник с двумя вырезанными противолежащими углами 22"/>
          <p:cNvSpPr/>
          <p:nvPr/>
        </p:nvSpPr>
        <p:spPr>
          <a:xfrm>
            <a:off x="5358416" y="3731949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358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00027"/>
            <a:ext cx="652274" cy="10967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396938895"/>
              </p:ext>
            </p:extLst>
          </p:nvPr>
        </p:nvGraphicFramePr>
        <p:xfrm>
          <a:off x="1043608" y="1412776"/>
          <a:ext cx="4392488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78618" y="1058252"/>
            <a:ext cx="35974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Динамика безвозмездных поступлений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508104" y="1348561"/>
            <a:ext cx="0" cy="4744735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162931"/>
            <a:ext cx="7477427" cy="637254"/>
          </a:xfrm>
          <a:solidFill>
            <a:srgbClr val="000066"/>
          </a:solidFill>
        </p:spPr>
        <p:txBody>
          <a:bodyPr anchor="ctr">
            <a:no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ДИНАМИКА</a:t>
            </a:r>
            <a:r>
              <a:rPr lang="ru-RU" sz="16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ДОХОДОВ РАЙОННОГО БЮДЖЕТА </a:t>
            </a:r>
            <a:r>
              <a:rPr lang="ru-RU" sz="160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ЗА </a:t>
            </a:r>
            <a:r>
              <a:rPr lang="ru-RU" sz="16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2022-2023 </a:t>
            </a:r>
            <a:r>
              <a:rPr lang="ru-RU" sz="160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ГОДЫ</a:t>
            </a:r>
            <a:endParaRPr lang="ru-RU" sz="1600" b="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4077075166"/>
              </p:ext>
            </p:extLst>
          </p:nvPr>
        </p:nvGraphicFramePr>
        <p:xfrm>
          <a:off x="5724128" y="1221532"/>
          <a:ext cx="3312368" cy="51523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508104" y="1058252"/>
            <a:ext cx="3384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ea typeface="Segoe UI Symbol" pitchFamily="34" charset="0"/>
                <a:cs typeface="Arial" pitchFamily="34" charset="0"/>
              </a:rPr>
              <a:t>Структура безвозмездных поступлений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ea typeface="Segoe UI Symbol" pitchFamily="34" charset="0"/>
              <a:cs typeface="Arial" pitchFamily="34" charset="0"/>
            </a:endParaRPr>
          </a:p>
        </p:txBody>
      </p:sp>
      <p:sp>
        <p:nvSpPr>
          <p:cNvPr id="10" name="TextBox 1"/>
          <p:cNvSpPr txBox="1"/>
          <p:nvPr/>
        </p:nvSpPr>
        <p:spPr>
          <a:xfrm>
            <a:off x="4427984" y="1966666"/>
            <a:ext cx="900100" cy="18002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cap="small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млн.руб</a:t>
            </a:r>
            <a:r>
              <a:rPr lang="ru-RU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1100" dirty="0"/>
          </a:p>
        </p:txBody>
      </p:sp>
      <p:sp>
        <p:nvSpPr>
          <p:cNvPr id="11" name="Прямоугольник с двумя вырезанными противолежащими углами 10"/>
          <p:cNvSpPr/>
          <p:nvPr/>
        </p:nvSpPr>
        <p:spPr>
          <a:xfrm>
            <a:off x="971600" y="990870"/>
            <a:ext cx="4356484" cy="5678489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с двумя вырезанными противолежащими углами 11"/>
          <p:cNvSpPr/>
          <p:nvPr/>
        </p:nvSpPr>
        <p:spPr>
          <a:xfrm>
            <a:off x="5581468" y="990871"/>
            <a:ext cx="3311013" cy="567848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667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100027"/>
            <a:ext cx="652274" cy="10967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162931"/>
            <a:ext cx="7477427" cy="637254"/>
          </a:xfrm>
          <a:solidFill>
            <a:srgbClr val="000066"/>
          </a:solidFill>
        </p:spPr>
        <p:txBody>
          <a:bodyPr anchor="ctr">
            <a:no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ДИНАМИКА</a:t>
            </a:r>
            <a:r>
              <a:rPr lang="ru-RU" sz="16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ДОХОДОВ РАЙОННОГО БЮДЖЕТА </a:t>
            </a:r>
            <a:r>
              <a:rPr lang="ru-RU" sz="160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ЗА </a:t>
            </a:r>
            <a:r>
              <a:rPr lang="ru-RU" sz="16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2022-2023 </a:t>
            </a:r>
            <a:r>
              <a:rPr lang="ru-RU" sz="160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ГОДЫ</a:t>
            </a:r>
            <a:endParaRPr lang="ru-RU" sz="1600" b="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669032119"/>
              </p:ext>
            </p:extLst>
          </p:nvPr>
        </p:nvGraphicFramePr>
        <p:xfrm>
          <a:off x="1403648" y="1537206"/>
          <a:ext cx="3024336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308422" y="1045847"/>
            <a:ext cx="3695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cap="small" dirty="0" smtClean="0">
                <a:solidFill>
                  <a:srgbClr val="002060"/>
                </a:solidFill>
                <a:latin typeface="Segoe UI Light" pitchFamily="34" charset="0"/>
                <a:cs typeface="Arial" pitchFamily="34" charset="0"/>
              </a:rPr>
              <a:t>Динамика </a:t>
            </a:r>
            <a:r>
              <a:rPr lang="ru-RU" sz="1200" b="1" cap="small" dirty="0" err="1" smtClean="0">
                <a:solidFill>
                  <a:srgbClr val="002060"/>
                </a:solidFill>
                <a:latin typeface="Segoe UI Light" pitchFamily="34" charset="0"/>
                <a:cs typeface="Arial" pitchFamily="34" charset="0"/>
              </a:rPr>
              <a:t>безвозмезднызх</a:t>
            </a:r>
            <a:r>
              <a:rPr lang="ru-RU" sz="1200" b="1" cap="small" dirty="0" smtClean="0">
                <a:solidFill>
                  <a:srgbClr val="002060"/>
                </a:solidFill>
                <a:latin typeface="Segoe UI Light" pitchFamily="34" charset="0"/>
                <a:cs typeface="Arial" pitchFamily="34" charset="0"/>
              </a:rPr>
              <a:t> поступлений</a:t>
            </a:r>
            <a:endParaRPr lang="ru-RU" sz="1200" b="1" cap="small" dirty="0">
              <a:solidFill>
                <a:srgbClr val="002060"/>
              </a:solidFill>
              <a:latin typeface="Segoe UI Light" pitchFamily="34" charset="0"/>
              <a:cs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91680" y="1348561"/>
            <a:ext cx="3168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+0,5 </a:t>
            </a:r>
            <a:r>
              <a:rPr lang="ru-RU" sz="1200" b="1" cap="small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млн.руб</a:t>
            </a:r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,. (+0,05%)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3" name="Прямая со стрелкой 72"/>
          <p:cNvCxnSpPr/>
          <p:nvPr/>
        </p:nvCxnSpPr>
        <p:spPr>
          <a:xfrm>
            <a:off x="1979712" y="1597253"/>
            <a:ext cx="0" cy="1255683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>
            <a:off x="3851920" y="1597253"/>
            <a:ext cx="0" cy="1111667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1979712" y="1597253"/>
            <a:ext cx="1872208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6" name="Диаграмма 85"/>
          <p:cNvGraphicFramePr/>
          <p:nvPr>
            <p:extLst>
              <p:ext uri="{D42A27DB-BD31-4B8C-83A1-F6EECF244321}">
                <p14:modId xmlns:p14="http://schemas.microsoft.com/office/powerpoint/2010/main" val="2768238055"/>
              </p:ext>
            </p:extLst>
          </p:nvPr>
        </p:nvGraphicFramePr>
        <p:xfrm>
          <a:off x="1644067" y="4018777"/>
          <a:ext cx="3024336" cy="2469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7" name="TextBox 86"/>
          <p:cNvSpPr txBox="1"/>
          <p:nvPr/>
        </p:nvSpPr>
        <p:spPr>
          <a:xfrm>
            <a:off x="1441015" y="3875021"/>
            <a:ext cx="338437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1200" b="1" cap="small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дотаци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9" name="Прямая соединительная линия 88"/>
          <p:cNvCxnSpPr/>
          <p:nvPr/>
        </p:nvCxnSpPr>
        <p:spPr>
          <a:xfrm>
            <a:off x="4860032" y="1348561"/>
            <a:ext cx="0" cy="4744735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0" name="Диаграмма 89"/>
          <p:cNvGraphicFramePr/>
          <p:nvPr>
            <p:extLst>
              <p:ext uri="{D42A27DB-BD31-4B8C-83A1-F6EECF244321}">
                <p14:modId xmlns:p14="http://schemas.microsoft.com/office/powerpoint/2010/main" val="4119700440"/>
              </p:ext>
            </p:extLst>
          </p:nvPr>
        </p:nvGraphicFramePr>
        <p:xfrm>
          <a:off x="5396891" y="1537928"/>
          <a:ext cx="3024336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91" name="TextBox 90"/>
          <p:cNvSpPr txBox="1"/>
          <p:nvPr/>
        </p:nvSpPr>
        <p:spPr>
          <a:xfrm>
            <a:off x="5216871" y="1058252"/>
            <a:ext cx="3384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субсидии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06550" y="4152020"/>
            <a:ext cx="3168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+42,8 </a:t>
            </a:r>
            <a:r>
              <a:rPr lang="ru-RU" sz="1200" b="1" cap="small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млн.руб</a:t>
            </a:r>
            <a:r>
              <a:rPr lang="ru-RU" sz="1200" b="1" cap="small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,. +7,1%)</a:t>
            </a:r>
            <a:endParaRPr lang="ru-RU" sz="1200" b="1" cap="small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52865" y="3875020"/>
            <a:ext cx="3695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субвенции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2509666076"/>
              </p:ext>
            </p:extLst>
          </p:nvPr>
        </p:nvGraphicFramePr>
        <p:xfrm>
          <a:off x="5406550" y="4429019"/>
          <a:ext cx="3024336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296" y="1292453"/>
            <a:ext cx="896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8455" y="3863035"/>
            <a:ext cx="896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311" y="1292453"/>
            <a:ext cx="896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1359" y="4015435"/>
            <a:ext cx="896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Прямоугольник с двумя вырезанными противолежащими углами 22"/>
          <p:cNvSpPr/>
          <p:nvPr/>
        </p:nvSpPr>
        <p:spPr>
          <a:xfrm>
            <a:off x="4966115" y="1032545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4" name="Прямоугольник с двумя вырезанными противолежащими углами 23"/>
          <p:cNvSpPr/>
          <p:nvPr/>
        </p:nvSpPr>
        <p:spPr>
          <a:xfrm>
            <a:off x="1124628" y="990871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5" name="Прямоугольник с двумя вырезанными противолежащими углами 24"/>
          <p:cNvSpPr/>
          <p:nvPr/>
        </p:nvSpPr>
        <p:spPr>
          <a:xfrm>
            <a:off x="1124628" y="3882597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6" name="Прямоугольник с двумя вырезанными противолежащими углами 25"/>
          <p:cNvSpPr/>
          <p:nvPr/>
        </p:nvSpPr>
        <p:spPr>
          <a:xfrm>
            <a:off x="5001456" y="3875021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28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D:\Рисунки\Гер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00027"/>
            <a:ext cx="652274" cy="109672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813981722"/>
              </p:ext>
            </p:extLst>
          </p:nvPr>
        </p:nvGraphicFramePr>
        <p:xfrm>
          <a:off x="1478618" y="1291624"/>
          <a:ext cx="6909806" cy="22861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170806" y="1014625"/>
            <a:ext cx="3384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Динамика расходов бюджета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162931"/>
            <a:ext cx="7477427" cy="637254"/>
          </a:xfrm>
          <a:solidFill>
            <a:srgbClr val="000066"/>
          </a:solidFill>
        </p:spPr>
        <p:txBody>
          <a:bodyPr anchor="ctr">
            <a:no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ДИНАМИКА</a:t>
            </a:r>
            <a:r>
              <a:rPr lang="ru-RU" sz="16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РАС</a:t>
            </a:r>
            <a:r>
              <a:rPr lang="ru-RU" sz="1600" b="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ХОДОВ РАЙОННОГО БЮДЖЕТА </a:t>
            </a:r>
            <a:r>
              <a:rPr lang="ru-RU" sz="160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ЗА </a:t>
            </a:r>
            <a:r>
              <a:rPr lang="ru-RU" sz="16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2021-2023 </a:t>
            </a:r>
            <a:r>
              <a:rPr lang="ru-RU" sz="160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ГОДЫ</a:t>
            </a:r>
            <a:endParaRPr lang="ru-RU" sz="1600" b="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12776" y="3858049"/>
            <a:ext cx="3695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Расходы на оплату труда с начислениями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3185900388"/>
              </p:ext>
            </p:extLst>
          </p:nvPr>
        </p:nvGraphicFramePr>
        <p:xfrm>
          <a:off x="1348421" y="4293096"/>
          <a:ext cx="3024336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Box 61"/>
          <p:cNvSpPr txBox="1"/>
          <p:nvPr/>
        </p:nvSpPr>
        <p:spPr>
          <a:xfrm>
            <a:off x="1348421" y="4223248"/>
            <a:ext cx="30243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+64,2 </a:t>
            </a:r>
            <a:r>
              <a:rPr lang="ru-RU" sz="1200" b="1" cap="small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млн.руб</a:t>
            </a:r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,. (+6,5%)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7380312" y="1111604"/>
            <a:ext cx="900100" cy="180020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b="1" cap="small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млн.руб</a:t>
            </a:r>
            <a:r>
              <a:rPr lang="ru-RU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11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7566" y="4209803"/>
            <a:ext cx="896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4039779267"/>
              </p:ext>
            </p:extLst>
          </p:nvPr>
        </p:nvGraphicFramePr>
        <p:xfrm>
          <a:off x="5256076" y="4273547"/>
          <a:ext cx="3024336" cy="2248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076056" y="3852757"/>
            <a:ext cx="3695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cap="small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Расходы на капитальные вложения</a:t>
            </a:r>
            <a:endParaRPr lang="ru-RU" sz="1200" b="1" cap="small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4180451"/>
            <a:ext cx="896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ик с двумя вырезанными противолежащими углами 14"/>
          <p:cNvSpPr/>
          <p:nvPr/>
        </p:nvSpPr>
        <p:spPr>
          <a:xfrm>
            <a:off x="1124628" y="3882597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с двумя вырезанными противолежащими углами 15"/>
          <p:cNvSpPr/>
          <p:nvPr/>
        </p:nvSpPr>
        <p:spPr>
          <a:xfrm>
            <a:off x="5076056" y="3865945"/>
            <a:ext cx="3582376" cy="2741078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Прямоугольник с двумя вырезанными противолежащими углами 16"/>
          <p:cNvSpPr/>
          <p:nvPr/>
        </p:nvSpPr>
        <p:spPr>
          <a:xfrm>
            <a:off x="1124628" y="980728"/>
            <a:ext cx="7533803" cy="2597062"/>
          </a:xfrm>
          <a:prstGeom prst="snip2DiagRect">
            <a:avLst>
              <a:gd name="adj1" fmla="val 0"/>
              <a:gd name="adj2" fmla="val 12155"/>
            </a:avLst>
          </a:prstGeom>
          <a:noFill/>
          <a:ln w="9525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61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7189</TotalTime>
  <Words>2411</Words>
  <Application>Microsoft Office PowerPoint</Application>
  <PresentationFormat>Экран (4:3)</PresentationFormat>
  <Paragraphs>829</Paragraphs>
  <Slides>39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39</vt:i4>
      </vt:variant>
    </vt:vector>
  </HeadingPairs>
  <TitlesOfParts>
    <vt:vector size="46" baseType="lpstr">
      <vt:lpstr>Солнцестояние</vt:lpstr>
      <vt:lpstr>Аспект</vt:lpstr>
      <vt:lpstr>2_Аспект</vt:lpstr>
      <vt:lpstr>Тема Office</vt:lpstr>
      <vt:lpstr>3_Солнцестояние</vt:lpstr>
      <vt:lpstr>1_Тема Office</vt:lpstr>
      <vt:lpstr>2_Тема Office</vt:lpstr>
      <vt:lpstr>ПУБЛИЧНЫЕ СЛУШАНИЯ</vt:lpstr>
      <vt:lpstr>ВНЕСЕНИЕ ИЗМЕНЕНИЙ В РЕШЕНИЕ О БЮДЖЕТЕ</vt:lpstr>
      <vt:lpstr>Презентация PowerPoint</vt:lpstr>
      <vt:lpstr>СТРУКТУРА ДОХОДОВ РАЙОННОГО БЮДЖЕТА ЗА 2021-2023 ГОДЫ</vt:lpstr>
      <vt:lpstr>ДИНАМИКА ДОХОДОВ РАЙОННОГО БЮДЖЕТА ЗА 2022-2023 ГОДЫ</vt:lpstr>
      <vt:lpstr>ДИНАМИКА ДОХОДОВ РАЙОННОГО БЮДЖЕТА ЗА 2022-2023 ГОДЫ</vt:lpstr>
      <vt:lpstr>ДИНАМИКА ДОХОДОВ РАЙОННОГО БЮДЖЕТА ЗА 2022-2023 ГОДЫ</vt:lpstr>
      <vt:lpstr>ДИНАМИКА ДОХОДОВ РАЙОННОГО БЮДЖЕТА ЗА 2022-2023 ГОДЫ</vt:lpstr>
      <vt:lpstr>ДИНАМИКА РАСХОДОВ РАЙОННОГО БЮДЖЕТА ЗА 2021-2023 ГОДЫ</vt:lpstr>
      <vt:lpstr>Программный бюджет</vt:lpstr>
      <vt:lpstr>Программный бюджет</vt:lpstr>
      <vt:lpstr>Национальные проекты</vt:lpstr>
      <vt:lpstr>Презентация PowerPoint</vt:lpstr>
      <vt:lpstr>РАСХОДЫ РАЙОННОГО БЮДЖЕТА В РАЗРЕЗЕ РАЗДЕЛОВ И ПОДРАЗДЕЛОВ КЛАССИФИКАЦИИ РАСХОДОВ</vt:lpstr>
      <vt:lpstr>Презентация PowerPoint</vt:lpstr>
      <vt:lpstr>Презентация PowerPoint</vt:lpstr>
      <vt:lpstr>Презентация PowerPoint</vt:lpstr>
      <vt:lpstr>РАСХОДЫ РАЙОННОГО БЮДЖЕТА В РАЗРЕЗЕ РАЗДЕЛОВ И ПОДРАЗДЕЛОВ КЛАССИФИКАЦИИ РАСХОДОВ</vt:lpstr>
      <vt:lpstr>Презентация PowerPoint</vt:lpstr>
      <vt:lpstr>РАСХОДЫ РАЙОННОГО БЮДЖЕТА В РАЗРЕЗЕ РАЗДЕЛОВ И ПОДРАЗДЕЛОВ КЛАССИФИКАЦИИ РАСХОДОВ</vt:lpstr>
      <vt:lpstr>Презентация PowerPoint</vt:lpstr>
      <vt:lpstr>Презентация PowerPoint</vt:lpstr>
      <vt:lpstr>РАСХОДЫ РАЙОННОГО БЮДЖЕТА В РАЗРЕЗЕ РАЗДЕЛОВ И ПОДРАЗДЕЛОВ КЛАССИФИКАЦИИ РАСХОДОВ</vt:lpstr>
      <vt:lpstr>Презентация PowerPoint</vt:lpstr>
      <vt:lpstr>РАСХОДЫ РАЙОННОГО БЮДЖЕТА В РАЗРЕЗЕ РАЗДЕЛОВ И ПОДРАЗДЕЛОВ КЛАССИФИКАЦИИ РАСХОДОВ</vt:lpstr>
      <vt:lpstr>Презентация PowerPoint</vt:lpstr>
      <vt:lpstr>Презентация PowerPoint</vt:lpstr>
      <vt:lpstr>РАСХОДЫ РАЙОННОГО БЮДЖЕТА В РАЗРЕЗЕ РАЗДЕЛОВ И ПОДРАЗДЕЛОВ КЛАССИФИКАЦИИ РАСХОДОВ</vt:lpstr>
      <vt:lpstr>Презентация PowerPoint</vt:lpstr>
      <vt:lpstr>РАСХОДЫ РАЙОННОГО БЮДЖЕТА В РАЗРЕЗЕ РАЗДЕЛОВ И ПОДРАЗДЕЛОВ КЛАССИФИКАЦИИ РАСХОДОВ</vt:lpstr>
      <vt:lpstr>Презентация PowerPoint</vt:lpstr>
      <vt:lpstr>РАСХОДЫ РАЙОННОГО БЮДЖЕТА В РАЗРЕЗЕ РАЗДЕЛОВ И ПОДРАЗДЕЛОВ КЛАССИФИКАЦИИ РАСХОДОВ</vt:lpstr>
      <vt:lpstr>Презентация PowerPoint</vt:lpstr>
      <vt:lpstr>РАСХОДЫ РАЙОННОГО БЮДЖЕТА В РАЗРЕЗЕ РАЗДЕЛОВ И ПОДРАЗДЕЛОВ КЛАССИФИКАЦИИ РАСХОДОВ</vt:lpstr>
      <vt:lpstr>Презентация PowerPoint</vt:lpstr>
      <vt:lpstr>Исполнение бюджетов сельских поселений</vt:lpstr>
      <vt:lpstr>Презентация PowerPoint</vt:lpstr>
      <vt:lpstr>Расходы районного бюджета в разрезе разделов и подразделов классификации расходов</vt:lpstr>
      <vt:lpstr>ПУБЛИЧНЫЕ СЛУШАНИЯ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budget_no</dc:creator>
  <cp:lastModifiedBy>budget_no</cp:lastModifiedBy>
  <cp:revision>356</cp:revision>
  <cp:lastPrinted>2023-04-20T10:59:34Z</cp:lastPrinted>
  <dcterms:created xsi:type="dcterms:W3CDTF">2022-04-20T09:25:03Z</dcterms:created>
  <dcterms:modified xsi:type="dcterms:W3CDTF">2024-05-03T08:42:53Z</dcterms:modified>
</cp:coreProperties>
</file>