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drawings/drawing2.xml" ContentType="application/vnd.openxmlformats-officedocument.drawingml.chartshapes+xml"/>
  <Override PartName="/ppt/notesSlides/notesSlide1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rawings/drawing3.xml" ContentType="application/vnd.openxmlformats-officedocument.drawingml.chartshapes+xml"/>
  <Override PartName="/ppt/charts/chart6.xml" ContentType="application/vnd.openxmlformats-officedocument.drawingml.chart+xml"/>
  <Override PartName="/ppt/drawings/drawing4.xml" ContentType="application/vnd.openxmlformats-officedocument.drawingml.chartshapes+xml"/>
  <Override PartName="/ppt/charts/chart7.xml" ContentType="application/vnd.openxmlformats-officedocument.drawingml.chart+xml"/>
  <Override PartName="/ppt/drawings/drawing5.xml" ContentType="application/vnd.openxmlformats-officedocument.drawingml.chartshapes+xml"/>
  <Override PartName="/ppt/notesSlides/notesSlide2.xml" ContentType="application/vnd.openxmlformats-officedocument.presentationml.notesSlide+xml"/>
  <Override PartName="/ppt/charts/chart8.xml" ContentType="application/vnd.openxmlformats-officedocument.drawingml.chart+xml"/>
  <Override PartName="/ppt/drawings/drawing6.xml" ContentType="application/vnd.openxmlformats-officedocument.drawingml.chartshapes+xml"/>
  <Override PartName="/ppt/charts/chart9.xml" ContentType="application/vnd.openxmlformats-officedocument.drawingml.chart+xml"/>
  <Override PartName="/ppt/drawings/drawing7.xml" ContentType="application/vnd.openxmlformats-officedocument.drawingml.chartshapes+xml"/>
  <Override PartName="/ppt/charts/chart10.xml" ContentType="application/vnd.openxmlformats-officedocument.drawingml.chart+xml"/>
  <Override PartName="/ppt/drawings/drawing8.xml" ContentType="application/vnd.openxmlformats-officedocument.drawingml.chartshapes+xml"/>
  <Override PartName="/ppt/charts/chart11.xml" ContentType="application/vnd.openxmlformats-officedocument.drawingml.chart+xml"/>
  <Override PartName="/ppt/drawings/drawing9.xml" ContentType="application/vnd.openxmlformats-officedocument.drawingml.chartshapes+xml"/>
  <Override PartName="/ppt/charts/chart12.xml" ContentType="application/vnd.openxmlformats-officedocument.drawingml.chart+xml"/>
  <Override PartName="/ppt/drawings/drawing10.xml" ContentType="application/vnd.openxmlformats-officedocument.drawingml.chartshapes+xml"/>
  <Override PartName="/ppt/charts/chart13.xml" ContentType="application/vnd.openxmlformats-officedocument.drawingml.chart+xml"/>
  <Override PartName="/ppt/notesSlides/notesSlide3.xml" ContentType="application/vnd.openxmlformats-officedocument.presentationml.notesSlide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drawings/drawing11.xml" ContentType="application/vnd.openxmlformats-officedocument.drawingml.chartshapes+xml"/>
  <Override PartName="/ppt/charts/chart16.xml" ContentType="application/vnd.openxmlformats-officedocument.drawingml.chart+xml"/>
  <Override PartName="/ppt/drawings/drawing12.xml" ContentType="application/vnd.openxmlformats-officedocument.drawingml.chartshapes+xml"/>
  <Override PartName="/ppt/charts/chart17.xml" ContentType="application/vnd.openxmlformats-officedocument.drawingml.chart+xml"/>
  <Override PartName="/ppt/drawings/drawing13.xml" ContentType="application/vnd.openxmlformats-officedocument.drawingml.chartshapes+xml"/>
  <Override PartName="/ppt/charts/chart18.xml" ContentType="application/vnd.openxmlformats-officedocument.drawingml.chart+xml"/>
  <Override PartName="/ppt/drawings/drawing14.xml" ContentType="application/vnd.openxmlformats-officedocument.drawingml.chartshapes+xml"/>
  <Override PartName="/ppt/charts/chart19.xml" ContentType="application/vnd.openxmlformats-officedocument.drawingml.chart+xml"/>
  <Override PartName="/ppt/drawings/drawing15.xml" ContentType="application/vnd.openxmlformats-officedocument.drawingml.chartshapes+xml"/>
  <Override PartName="/ppt/charts/chart20.xml" ContentType="application/vnd.openxmlformats-officedocument.drawingml.chart+xml"/>
  <Override PartName="/ppt/drawings/drawing16.xml" ContentType="application/vnd.openxmlformats-officedocument.drawingml.chartshapes+xml"/>
  <Override PartName="/ppt/charts/chart21.xml" ContentType="application/vnd.openxmlformats-officedocument.drawingml.chart+xml"/>
  <Override PartName="/ppt/drawings/drawing17.xml" ContentType="application/vnd.openxmlformats-officedocument.drawingml.chartshapes+xml"/>
  <Override PartName="/ppt/charts/chart22.xml" ContentType="application/vnd.openxmlformats-officedocument.drawingml.chart+xml"/>
  <Override PartName="/ppt/drawings/drawing18.xml" ContentType="application/vnd.openxmlformats-officedocument.drawingml.chartshapes+xml"/>
  <Override PartName="/ppt/notesSlides/notesSlide4.xml" ContentType="application/vnd.openxmlformats-officedocument.presentationml.notesSlide+xml"/>
  <Override PartName="/ppt/charts/chart23.xml" ContentType="application/vnd.openxmlformats-officedocument.drawingml.chart+xml"/>
  <Override PartName="/ppt/theme/themeOverride2.xml" ContentType="application/vnd.openxmlformats-officedocument.themeOverride+xml"/>
  <Override PartName="/ppt/drawings/drawing19.xml" ContentType="application/vnd.openxmlformats-officedocument.drawingml.chartshapes+xml"/>
  <Override PartName="/ppt/charts/chart24.xml" ContentType="application/vnd.openxmlformats-officedocument.drawingml.chart+xml"/>
  <Override PartName="/ppt/theme/themeOverride3.xml" ContentType="application/vnd.openxmlformats-officedocument.themeOverride+xml"/>
  <Override PartName="/ppt/drawings/drawing20.xml" ContentType="application/vnd.openxmlformats-officedocument.drawingml.chartshapes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drawings/drawing21.xml" ContentType="application/vnd.openxmlformats-officedocument.drawingml.chartshapes+xml"/>
  <Override PartName="/ppt/charts/chart27.xml" ContentType="application/vnd.openxmlformats-officedocument.drawingml.chart+xml"/>
  <Override PartName="/ppt/drawings/drawing22.xml" ContentType="application/vnd.openxmlformats-officedocument.drawingml.chartshapes+xml"/>
  <Override PartName="/ppt/charts/chart28.xml" ContentType="application/vnd.openxmlformats-officedocument.drawingml.chart+xml"/>
  <Override PartName="/ppt/drawings/drawing23.xml" ContentType="application/vnd.openxmlformats-officedocument.drawingml.chartshapes+xml"/>
  <Override PartName="/ppt/charts/chart29.xml" ContentType="application/vnd.openxmlformats-officedocument.drawingml.chart+xml"/>
  <Override PartName="/ppt/drawings/drawing24.xml" ContentType="application/vnd.openxmlformats-officedocument.drawingml.chartshapes+xml"/>
  <Override PartName="/ppt/notesSlides/notesSlide5.xml" ContentType="application/vnd.openxmlformats-officedocument.presentationml.notesSlide+xml"/>
  <Override PartName="/ppt/charts/chart30.xml" ContentType="application/vnd.openxmlformats-officedocument.drawingml.chart+xml"/>
  <Override PartName="/ppt/theme/themeOverride4.xml" ContentType="application/vnd.openxmlformats-officedocument.themeOverride+xml"/>
  <Override PartName="/ppt/drawings/drawing25.xml" ContentType="application/vnd.openxmlformats-officedocument.drawingml.chartshapes+xml"/>
  <Override PartName="/ppt/charts/chart31.xml" ContentType="application/vnd.openxmlformats-officedocument.drawingml.chart+xml"/>
  <Override PartName="/ppt/theme/themeOverride5.xml" ContentType="application/vnd.openxmlformats-officedocument.themeOverride+xml"/>
  <Override PartName="/ppt/drawings/drawing26.xml" ContentType="application/vnd.openxmlformats-officedocument.drawingml.chartshapes+xml"/>
  <Override PartName="/ppt/charts/chart32.xml" ContentType="application/vnd.openxmlformats-officedocument.drawingml.chart+xml"/>
  <Override PartName="/ppt/charts/chart3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732" r:id="rId2"/>
    <p:sldMasterId id="2147483744" r:id="rId3"/>
    <p:sldMasterId id="2147483756" r:id="rId4"/>
    <p:sldMasterId id="2147483768" r:id="rId5"/>
  </p:sldMasterIdLst>
  <p:notesMasterIdLst>
    <p:notesMasterId r:id="rId29"/>
  </p:notesMasterIdLst>
  <p:sldIdLst>
    <p:sldId id="300" r:id="rId6"/>
    <p:sldId id="288" r:id="rId7"/>
    <p:sldId id="256" r:id="rId8"/>
    <p:sldId id="311" r:id="rId9"/>
    <p:sldId id="314" r:id="rId10"/>
    <p:sldId id="265" r:id="rId11"/>
    <p:sldId id="272" r:id="rId12"/>
    <p:sldId id="271" r:id="rId13"/>
    <p:sldId id="315" r:id="rId14"/>
    <p:sldId id="270" r:id="rId15"/>
    <p:sldId id="275" r:id="rId16"/>
    <p:sldId id="278" r:id="rId17"/>
    <p:sldId id="289" r:id="rId18"/>
    <p:sldId id="321" r:id="rId19"/>
    <p:sldId id="317" r:id="rId20"/>
    <p:sldId id="318" r:id="rId21"/>
    <p:sldId id="320" r:id="rId22"/>
    <p:sldId id="319" r:id="rId23"/>
    <p:sldId id="322" r:id="rId24"/>
    <p:sldId id="324" r:id="rId25"/>
    <p:sldId id="323" r:id="rId26"/>
    <p:sldId id="284" r:id="rId27"/>
    <p:sldId id="287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2" autoAdjust="0"/>
    <p:restoredTop sz="93743" autoAdjust="0"/>
  </p:normalViewPr>
  <p:slideViewPr>
    <p:cSldViewPr>
      <p:cViewPr varScale="1">
        <p:scale>
          <a:sx n="77" d="100"/>
          <a:sy n="77" d="100"/>
        </p:scale>
        <p:origin x="-102" y="-7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presProps" Target="presProps.xml"/><Relationship Id="rId8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package" Target="../embeddings/_____Microsoft_Excel10.xlsx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9.xml"/><Relationship Id="rId1" Type="http://schemas.openxmlformats.org/officeDocument/2006/relationships/package" Target="../embeddings/_____Microsoft_Excel11.xlsx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0.xml"/><Relationship Id="rId1" Type="http://schemas.openxmlformats.org/officeDocument/2006/relationships/package" Target="../embeddings/_____Microsoft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4.xlsx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1.xml"/><Relationship Id="rId1" Type="http://schemas.openxmlformats.org/officeDocument/2006/relationships/package" Target="../embeddings/_____Microsoft_Excel15.xlsx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2.xml"/><Relationship Id="rId1" Type="http://schemas.openxmlformats.org/officeDocument/2006/relationships/package" Target="../embeddings/_____Microsoft_Excel16.xlsx"/></Relationships>
</file>

<file path=ppt/charts/_rels/chart1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3.xml"/><Relationship Id="rId1" Type="http://schemas.openxmlformats.org/officeDocument/2006/relationships/package" Target="../embeddings/_____Microsoft_Excel17.xlsx"/></Relationships>
</file>

<file path=ppt/charts/_rels/chart1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4.xml"/><Relationship Id="rId1" Type="http://schemas.openxmlformats.org/officeDocument/2006/relationships/package" Target="../embeddings/_____Microsoft_Excel18.xlsx"/></Relationships>
</file>

<file path=ppt/charts/_rels/chart1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5.xml"/><Relationship Id="rId1" Type="http://schemas.openxmlformats.org/officeDocument/2006/relationships/package" Target="../embeddings/_____Microsoft_Excel19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2.xlsx"/></Relationships>
</file>

<file path=ppt/charts/_rels/chart2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6.xml"/><Relationship Id="rId1" Type="http://schemas.openxmlformats.org/officeDocument/2006/relationships/package" Target="../embeddings/_____Microsoft_Excel20.xlsx"/></Relationships>
</file>

<file path=ppt/charts/_rels/chart2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7.xml"/><Relationship Id="rId1" Type="http://schemas.openxmlformats.org/officeDocument/2006/relationships/package" Target="../embeddings/_____Microsoft_Excel21.xlsx"/></Relationships>
</file>

<file path=ppt/charts/_rels/chart2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8.xml"/><Relationship Id="rId1" Type="http://schemas.openxmlformats.org/officeDocument/2006/relationships/package" Target="../embeddings/_____Microsoft_Excel22.xlsx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9.xml"/><Relationship Id="rId2" Type="http://schemas.openxmlformats.org/officeDocument/2006/relationships/package" Target="../embeddings/_____Microsoft_Excel23.xlsx"/><Relationship Id="rId1" Type="http://schemas.openxmlformats.org/officeDocument/2006/relationships/themeOverride" Target="../theme/themeOverride2.xm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0.xml"/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3.xm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4.xlsx"/></Relationships>
</file>

<file path=ppt/charts/_rels/chart2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1.xml"/><Relationship Id="rId1" Type="http://schemas.openxmlformats.org/officeDocument/2006/relationships/package" Target="../embeddings/_____Microsoft_Excel25.xlsx"/></Relationships>
</file>

<file path=ppt/charts/_rels/chart2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2.xml"/><Relationship Id="rId1" Type="http://schemas.openxmlformats.org/officeDocument/2006/relationships/package" Target="../embeddings/_____Microsoft_Excel26.xlsx"/></Relationships>
</file>

<file path=ppt/charts/_rels/chart2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3.xml"/><Relationship Id="rId1" Type="http://schemas.openxmlformats.org/officeDocument/2006/relationships/package" Target="../embeddings/_____Microsoft_Excel27.xlsx"/></Relationships>
</file>

<file path=ppt/charts/_rels/chart2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4.xml"/><Relationship Id="rId1" Type="http://schemas.openxmlformats.org/officeDocument/2006/relationships/package" Target="../embeddings/_____Microsoft_Excel28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3.xlsx"/></Relationships>
</file>

<file path=ppt/charts/_rels/chart30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5.xml"/><Relationship Id="rId2" Type="http://schemas.openxmlformats.org/officeDocument/2006/relationships/package" Target="../embeddings/_____Microsoft_Excel29.xlsx"/><Relationship Id="rId1" Type="http://schemas.openxmlformats.org/officeDocument/2006/relationships/themeOverride" Target="../theme/themeOverride4.xml"/></Relationships>
</file>

<file path=ppt/charts/_rels/chart3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6.xml"/><Relationship Id="rId2" Type="http://schemas.openxmlformats.org/officeDocument/2006/relationships/oleObject" Target="../embeddings/oleObject2.bin"/><Relationship Id="rId1" Type="http://schemas.openxmlformats.org/officeDocument/2006/relationships/themeOverride" Target="../theme/themeOverride5.xml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0.xlsx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1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Доходы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Plan1!$A$2:$A$3</c:f>
              <c:strCache>
                <c:ptCount val="2"/>
                <c:pt idx="0">
                  <c:v>Бюджет в первоначальной редакции</c:v>
                </c:pt>
                <c:pt idx="1">
                  <c:v>Уточненный бюджет</c:v>
                </c:pt>
              </c:strCache>
            </c:strRef>
          </c:cat>
          <c:val>
            <c:numRef>
              <c:f>Plan1!$B$2:$B$3</c:f>
              <c:numCache>
                <c:formatCode>General</c:formatCode>
                <c:ptCount val="2"/>
                <c:pt idx="0">
                  <c:v>963.9</c:v>
                </c:pt>
                <c:pt idx="1">
                  <c:v>1471.2</c:v>
                </c:pt>
              </c:numCache>
            </c:numRef>
          </c:val>
        </c:ser>
        <c:ser>
          <c:idx val="1"/>
          <c:order val="1"/>
          <c:tx>
            <c:strRef>
              <c:f>Plan1!$C$1</c:f>
              <c:strCache>
                <c:ptCount val="1"/>
                <c:pt idx="0">
                  <c:v>Расходы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Plan1!$A$2:$A$3</c:f>
              <c:strCache>
                <c:ptCount val="2"/>
                <c:pt idx="0">
                  <c:v>Бюджет в первоначальной редакции</c:v>
                </c:pt>
                <c:pt idx="1">
                  <c:v>Уточненный бюджет</c:v>
                </c:pt>
              </c:strCache>
            </c:strRef>
          </c:cat>
          <c:val>
            <c:numRef>
              <c:f>Plan1!$C$2:$C$3</c:f>
              <c:numCache>
                <c:formatCode>General</c:formatCode>
                <c:ptCount val="2"/>
                <c:pt idx="0">
                  <c:v>963.9</c:v>
                </c:pt>
                <c:pt idx="1">
                  <c:v>1465.6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9069184"/>
        <c:axId val="60187776"/>
      </c:barChart>
      <c:catAx>
        <c:axId val="79069184"/>
        <c:scaling>
          <c:orientation val="minMax"/>
        </c:scaling>
        <c:delete val="0"/>
        <c:axPos val="b"/>
        <c:numFmt formatCode="dd/mm/yyyy" sourceLinked="1"/>
        <c:majorTickMark val="none"/>
        <c:minorTickMark val="none"/>
        <c:tickLblPos val="nextTo"/>
        <c:crossAx val="60187776"/>
        <c:crosses val="autoZero"/>
        <c:auto val="1"/>
        <c:lblAlgn val="ctr"/>
        <c:lblOffset val="100"/>
        <c:noMultiLvlLbl val="0"/>
      </c:catAx>
      <c:valAx>
        <c:axId val="601877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ysClr val="windowText" lastClr="000000">
                  <a:lumMod val="15000"/>
                  <a:lumOff val="8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one"/>
        <c:crossAx val="79069184"/>
        <c:crosses val="autoZero"/>
        <c:crossBetween val="between"/>
      </c:valAx>
      <c:spPr>
        <a:noFill/>
        <a:ln w="25400">
          <a:noFill/>
        </a:ln>
        <a:effectLst/>
        <a:scene3d>
          <a:camera prst="orthographicFront"/>
          <a:lightRig rig="threePt" dir="t"/>
        </a:scene3d>
        <a:sp3d>
          <a:bevelB/>
        </a:sp3d>
      </c:spPr>
    </c:plotArea>
    <c:legend>
      <c:legendPos val="r"/>
      <c:layout/>
      <c:overlay val="0"/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ru-RU" altLang="ko-KR" sz="1600" b="1" kern="0" baseline="0" dirty="0" smtClean="0">
          <a:solidFill>
            <a:srgbClr val="347190"/>
          </a:solidFill>
          <a:latin typeface="Segoe UI Light" pitchFamily="34" charset="0"/>
          <a:ea typeface="+mn-ea"/>
          <a:cs typeface="Shonar Bangla" pitchFamily="34" charset="0"/>
        </a:defRPr>
      </a:pPr>
      <a:endParaRPr lang="ru-RU"/>
    </a:p>
  </c:txPr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1992688643060827E-2"/>
          <c:y val="6.4668740510313669E-2"/>
          <c:w val="0.90761608498526614"/>
          <c:h val="0.7733751805354960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Lbls>
            <c:dLbl>
              <c:idx val="0"/>
              <c:layout>
                <c:manualLayout>
                  <c:x val="0"/>
                  <c:y val="0.1763692923008554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1757952820057031E-2"/>
                  <c:y val="0.2872299903185360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7.8386352133713536E-3"/>
                  <c:y val="0.2670734997698668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 kern="0" cap="small" spc="-1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2021 (факт)</c:v>
                </c:pt>
                <c:pt idx="1">
                  <c:v>2022 (план)</c:v>
                </c:pt>
                <c:pt idx="2">
                  <c:v>2022 (факт)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4.0999999999999996</c:v>
                </c:pt>
                <c:pt idx="1">
                  <c:v>4.7</c:v>
                </c:pt>
                <c:pt idx="2">
                  <c:v>4.7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18"/>
        <c:axId val="87927296"/>
        <c:axId val="122407168"/>
      </c:barChart>
      <c:catAx>
        <c:axId val="8792729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kern="0" cap="small" spc="-100" baseline="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22407168"/>
        <c:crosses val="autoZero"/>
        <c:auto val="1"/>
        <c:lblAlgn val="ctr"/>
        <c:lblOffset val="100"/>
        <c:noMultiLvlLbl val="0"/>
      </c:catAx>
      <c:valAx>
        <c:axId val="12240716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87927296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scene3d>
              <a:camera prst="orthographicFront"/>
              <a:lightRig rig="threePt" dir="t"/>
            </a:scene3d>
            <a:sp3d>
              <a:bevelT prst="angle"/>
              <a:bevelB prst="angle"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scene3d>
                <a:camera prst="orthographicFront"/>
                <a:lightRig rig="threePt" dir="t"/>
              </a:scene3d>
              <a:sp3d>
                <a:bevelT prst="angle"/>
                <a:bevelB prst="angle"/>
              </a:sp3d>
            </c:spPr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>
                <a:bevelT prst="angle"/>
                <a:bevelB prst="angle"/>
              </a:sp3d>
            </c:spPr>
          </c:dPt>
          <c:dLbls>
            <c:dLbl>
              <c:idx val="0"/>
              <c:layout>
                <c:manualLayout>
                  <c:x val="0"/>
                  <c:y val="0.1763692923008554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8.3985377286121643E-4"/>
                  <c:y val="0.1990454764285449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203801429470815E-2"/>
                  <c:y val="0.202404362478243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 kern="0" cap="small" spc="-1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2020 (факт)</c:v>
                </c:pt>
                <c:pt idx="1">
                  <c:v>2021 (план)</c:v>
                </c:pt>
                <c:pt idx="2">
                  <c:v>2021 (факт)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4.4000000000000004</c:v>
                </c:pt>
                <c:pt idx="1">
                  <c:v>5.9</c:v>
                </c:pt>
                <c:pt idx="2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18"/>
        <c:axId val="88024576"/>
        <c:axId val="122409472"/>
      </c:barChart>
      <c:catAx>
        <c:axId val="8802457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kern="0" cap="small" spc="-100" baseline="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22409472"/>
        <c:crosses val="autoZero"/>
        <c:auto val="1"/>
        <c:lblAlgn val="ctr"/>
        <c:lblOffset val="100"/>
        <c:noMultiLvlLbl val="0"/>
      </c:catAx>
      <c:valAx>
        <c:axId val="12240947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88024576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2.7715174504420143E-2"/>
          <c:w val="1"/>
          <c:h val="0.8012419255003413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chemeClr val="accent1"/>
            </a:solidFill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invertIfNegative val="0"/>
          <c:dPt>
            <c:idx val="0"/>
            <c:invertIfNegative val="0"/>
            <c:bubble3D val="0"/>
          </c:dPt>
          <c:dPt>
            <c:idx val="2"/>
            <c:invertIfNegative val="0"/>
            <c:bubble3D val="0"/>
          </c:dPt>
          <c:dLbls>
            <c:dLbl>
              <c:idx val="0"/>
              <c:layout>
                <c:manualLayout>
                  <c:x val="-2.2766140738460755E-7"/>
                  <c:y val="0.1511734807243639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8912998737845156E-3"/>
                  <c:y val="0.1385756741314457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0.3502190232831272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8912998737845156E-3"/>
                  <c:y val="9.57433301061786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numFmt formatCode="#,##0.0" sourceLinked="0"/>
              <c:spPr/>
              <c:txPr>
                <a:bodyPr rot="0" vert="horz" anchor="ctr" anchorCtr="1"/>
                <a:lstStyle/>
                <a:p>
                  <a:pPr>
                    <a:defRPr sz="900"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" sourceLinked="0"/>
            <c:txPr>
              <a:bodyPr rot="0" vert="horz" anchor="ctr" anchorCtr="1"/>
              <a:lstStyle/>
              <a:p>
                <a:pPr>
                  <a:defRPr sz="900" b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межбюджетные трансферты</c:v>
                </c:pt>
                <c:pt idx="4">
                  <c:v>прочие безвозмездные поступления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196.9</c:v>
                </c:pt>
                <c:pt idx="1">
                  <c:v>187.8</c:v>
                </c:pt>
                <c:pt idx="2">
                  <c:v>503.8</c:v>
                </c:pt>
                <c:pt idx="3">
                  <c:v>229</c:v>
                </c:pt>
                <c:pt idx="4">
                  <c:v>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invertIfNegative val="0"/>
          <c:dLbls>
            <c:dLbl>
              <c:idx val="0"/>
              <c:layout>
                <c:manualLayout>
                  <c:x val="-5.7825997475690312E-3"/>
                  <c:y val="0.1628896392464330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7825997475690312E-3"/>
                  <c:y val="0.15029183265351478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8912998737845156E-3"/>
                  <c:y val="0.35864705508911715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1.1565199495138062E-2"/>
                  <c:y val="5.126057422191185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numFmt formatCode="#,##0.0" sourceLinked="0"/>
              <c:spPr/>
              <c:txPr>
                <a:bodyPr anchor="ctr" anchorCtr="0"/>
                <a:lstStyle/>
                <a:p>
                  <a:pPr>
                    <a:defRPr sz="900"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" sourceLinked="0"/>
            <c:txPr>
              <a:bodyPr anchor="ctr" anchorCtr="0"/>
              <a:lstStyle/>
              <a:p>
                <a:pPr>
                  <a:defRPr sz="900" b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межбюджетные трансферты</c:v>
                </c:pt>
                <c:pt idx="4">
                  <c:v>прочие безвозмездные поступления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211.4</c:v>
                </c:pt>
                <c:pt idx="1">
                  <c:v>255.8</c:v>
                </c:pt>
                <c:pt idx="2">
                  <c:v>600.9</c:v>
                </c:pt>
                <c:pt idx="3">
                  <c:v>68</c:v>
                </c:pt>
                <c:pt idx="4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"/>
        <c:axId val="88460800"/>
        <c:axId val="123070720"/>
      </c:barChart>
      <c:catAx>
        <c:axId val="88460800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ln>
            <a:prstDash val="sysDot"/>
          </a:ln>
        </c:spPr>
        <c:txPr>
          <a:bodyPr/>
          <a:lstStyle/>
          <a:p>
            <a:pPr>
              <a:defRPr sz="1200" kern="0" cap="small" spc="-100" baseline="0">
                <a:solidFill>
                  <a:srgbClr val="002060"/>
                </a:solidFill>
                <a:latin typeface="Segoe UI Light" pitchFamily="34" charset="0"/>
                <a:cs typeface="Arial" pitchFamily="34" charset="0"/>
              </a:defRPr>
            </a:pPr>
            <a:endParaRPr lang="ru-RU"/>
          </a:p>
        </c:txPr>
        <c:crossAx val="123070720"/>
        <c:crosses val="autoZero"/>
        <c:auto val="1"/>
        <c:lblAlgn val="ctr"/>
        <c:lblOffset val="100"/>
        <c:noMultiLvlLbl val="0"/>
      </c:catAx>
      <c:valAx>
        <c:axId val="12307072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88460800"/>
        <c:crosses val="autoZero"/>
        <c:crossBetween val="between"/>
      </c:valAx>
      <c:spPr>
        <a:ln>
          <a:noFill/>
        </a:ln>
      </c:spPr>
    </c:plotArea>
    <c:legend>
      <c:legendPos val="r"/>
      <c:layout>
        <c:manualLayout>
          <c:xMode val="edge"/>
          <c:yMode val="edge"/>
          <c:x val="1.2136401966266043E-2"/>
          <c:y val="0.89813175520180299"/>
          <c:w val="0.41118974030207939"/>
          <c:h val="9.7133651816464855E-2"/>
        </c:manualLayout>
      </c:layout>
      <c:overlay val="0"/>
      <c:txPr>
        <a:bodyPr/>
        <a:lstStyle/>
        <a:p>
          <a:pPr>
            <a:defRPr sz="1600">
              <a:latin typeface="Arial" pitchFamily="34" charset="0"/>
              <a:cs typeface="Arial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9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5924534955053328E-3"/>
          <c:y val="0.12002554176787462"/>
          <c:w val="0.88121812461089222"/>
          <c:h val="0.5465402646755991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2022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101600" h="101600"/>
              <a:bevelB w="101600" h="101600"/>
            </a:sp3d>
          </c:spPr>
          <c:explosion val="25"/>
          <c:dLbls>
            <c:dLbl>
              <c:idx val="1"/>
              <c:layout/>
              <c:numFmt formatCode="0.0%" sourceLinked="0"/>
              <c:spPr/>
              <c:txPr>
                <a:bodyPr/>
                <a:lstStyle/>
                <a:p>
                  <a:pPr>
                    <a:defRPr sz="1600" b="1">
                      <a:solidFill>
                        <a:schemeClr val="tx1"/>
                      </a:solidFill>
                      <a:latin typeface="Segoe UI Light" pitchFamily="34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5217602633523813"/>
                  <c:y val="-5.9074266183650359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; </c:separator>
            </c:dLbl>
            <c:dLbl>
              <c:idx val="3"/>
              <c:layout>
                <c:manualLayout>
                  <c:x val="-0.15250917168623776"/>
                  <c:y val="3.0572486896743131E-3"/>
                </c:manualLayout>
              </c:layout>
              <c:numFmt formatCode="0.0%" sourceLinked="0"/>
              <c:spPr>
                <a:solidFill>
                  <a:schemeClr val="accent4">
                    <a:lumMod val="75000"/>
                  </a:schemeClr>
                </a:solidFill>
              </c:spPr>
              <c:txPr>
                <a:bodyPr/>
                <a:lstStyle/>
                <a:p>
                  <a:pPr>
                    <a:defRPr sz="1600" b="1">
                      <a:solidFill>
                        <a:schemeClr val="bg1"/>
                      </a:solidFill>
                      <a:latin typeface="Segoe UI Light" pitchFamily="34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0.21225902435961222"/>
                  <c:y val="1.0067454722073156E-2"/>
                </c:manualLayout>
              </c:layout>
              <c:numFmt formatCode="0.0%" sourceLinked="0"/>
              <c:spPr>
                <a:solidFill>
                  <a:schemeClr val="tx2"/>
                </a:solidFill>
              </c:spPr>
              <c:txPr>
                <a:bodyPr/>
                <a:lstStyle/>
                <a:p>
                  <a:pPr>
                    <a:defRPr sz="1600" b="1">
                      <a:solidFill>
                        <a:schemeClr val="bg1"/>
                      </a:solidFill>
                      <a:latin typeface="Segoe UI Light" pitchFamily="34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; </c:separator>
            </c:dLbl>
            <c:numFmt formatCode="0.0%" sourceLinked="0"/>
            <c:txPr>
              <a:bodyPr/>
              <a:lstStyle/>
              <a:p>
                <a:pPr>
                  <a:defRPr sz="1600" b="1">
                    <a:solidFill>
                      <a:schemeClr val="bg1"/>
                    </a:solidFill>
                    <a:latin typeface="Segoe UI Light" pitchFamily="34" charset="0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1"/>
            <c:showBubbleSize val="0"/>
            <c:separator>; </c:separator>
            <c:showLeaderLines val="1"/>
          </c:dLbls>
          <c:cat>
            <c:strRef>
              <c:f>Лист1!$A$2:$A$6</c:f>
              <c:strCache>
                <c:ptCount val="5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межбюджетные трансферты</c:v>
                </c:pt>
                <c:pt idx="4">
                  <c:v>Прочие безвозмездные поступления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211.4</c:v>
                </c:pt>
                <c:pt idx="1">
                  <c:v>255.8</c:v>
                </c:pt>
                <c:pt idx="2">
                  <c:v>600.9</c:v>
                </c:pt>
                <c:pt idx="3">
                  <c:v>68</c:v>
                </c:pt>
                <c:pt idx="4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1.833673070141964E-2"/>
          <c:y val="0.66503213585270382"/>
          <c:w val="0.94024909068074558"/>
          <c:h val="0.33496786414729607"/>
        </c:manualLayout>
      </c:layout>
      <c:overlay val="0"/>
      <c:txPr>
        <a:bodyPr/>
        <a:lstStyle/>
        <a:p>
          <a:pPr>
            <a:defRPr sz="1200">
              <a:latin typeface="Segoe UI Light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effectLst>
              <a:softEdge rad="0"/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effectLst>
                <a:softEdge rad="0"/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effectLst>
                <a:softEdge rad="0"/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0"/>
              <c:layout>
                <c:manualLayout>
                  <c:x val="0"/>
                  <c:y val="0.1763692923008554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1757952820057031E-2"/>
                  <c:y val="0.2872299903185360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7.8386352133713536E-3"/>
                  <c:y val="0.2670734997698668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 kern="0" cap="small" spc="-1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2021 (факт)</c:v>
                </c:pt>
                <c:pt idx="1">
                  <c:v>2022 (план)</c:v>
                </c:pt>
                <c:pt idx="2">
                  <c:v>2022 (факт)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1120.5</c:v>
                </c:pt>
                <c:pt idx="1">
                  <c:v>1141.7</c:v>
                </c:pt>
                <c:pt idx="2">
                  <c:v>1139.0999999999999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18"/>
        <c:axId val="89067520"/>
        <c:axId val="123074752"/>
      </c:barChart>
      <c:catAx>
        <c:axId val="8906752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kern="0" cap="small" spc="-100" baseline="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23074752"/>
        <c:crosses val="autoZero"/>
        <c:auto val="1"/>
        <c:lblAlgn val="ctr"/>
        <c:lblOffset val="100"/>
        <c:noMultiLvlLbl val="0"/>
      </c:catAx>
      <c:valAx>
        <c:axId val="12307475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89067520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0"/>
              <c:layout>
                <c:manualLayout>
                  <c:x val="0"/>
                  <c:y val="0.1763692923008554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1757952820057031E-2"/>
                  <c:y val="0.2872299903185360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7.8386352133713536E-3"/>
                  <c:y val="0.2670734997698668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 kern="0" cap="small" spc="-1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2021 (факт)</c:v>
                </c:pt>
                <c:pt idx="1">
                  <c:v>2022 (план)</c:v>
                </c:pt>
                <c:pt idx="2">
                  <c:v>2022 (факт)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196.9</c:v>
                </c:pt>
                <c:pt idx="1">
                  <c:v>211.4</c:v>
                </c:pt>
                <c:pt idx="2">
                  <c:v>211.4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18"/>
        <c:axId val="89676800"/>
        <c:axId val="201004096"/>
      </c:barChart>
      <c:catAx>
        <c:axId val="8967680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kern="0" cap="small" spc="-100" baseline="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201004096"/>
        <c:crosses val="autoZero"/>
        <c:auto val="1"/>
        <c:lblAlgn val="ctr"/>
        <c:lblOffset val="100"/>
        <c:noMultiLvlLbl val="0"/>
      </c:catAx>
      <c:valAx>
        <c:axId val="20100409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89676800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1992688643060827E-2"/>
          <c:y val="6.4668740510313669E-2"/>
          <c:w val="0.90761608498526614"/>
          <c:h val="0.7733751805354960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Lbls>
            <c:dLbl>
              <c:idx val="0"/>
              <c:layout>
                <c:manualLayout>
                  <c:x val="0"/>
                  <c:y val="0.1763692923008554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1757952820057031E-2"/>
                  <c:y val="0.2872299903185360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7.8386352133713536E-3"/>
                  <c:y val="0.2670734997698668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 kern="0" cap="small" spc="-1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2021 (факт)</c:v>
                </c:pt>
                <c:pt idx="1">
                  <c:v>2022 (план)</c:v>
                </c:pt>
                <c:pt idx="2">
                  <c:v>2022 (факт)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187.8</c:v>
                </c:pt>
                <c:pt idx="1">
                  <c:v>256.5</c:v>
                </c:pt>
                <c:pt idx="2">
                  <c:v>255.8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18"/>
        <c:axId val="89068032"/>
        <c:axId val="90383488"/>
      </c:barChart>
      <c:catAx>
        <c:axId val="8906803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kern="0" cap="small" spc="-100" baseline="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90383488"/>
        <c:crosses val="autoZero"/>
        <c:auto val="1"/>
        <c:lblAlgn val="ctr"/>
        <c:lblOffset val="100"/>
        <c:noMultiLvlLbl val="0"/>
      </c:catAx>
      <c:valAx>
        <c:axId val="9038348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89068032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Lbls>
            <c:dLbl>
              <c:idx val="0"/>
              <c:layout>
                <c:manualLayout>
                  <c:x val="0"/>
                  <c:y val="0.1763692923008554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8.3985377286121643E-4"/>
                  <c:y val="0.1990454764285449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203801429470815E-2"/>
                  <c:y val="0.202404362478243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 kern="0" cap="small" spc="-1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2021 (факт)</c:v>
                </c:pt>
                <c:pt idx="1">
                  <c:v>2022 (план)</c:v>
                </c:pt>
                <c:pt idx="2">
                  <c:v>2022(факт)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503.8</c:v>
                </c:pt>
                <c:pt idx="1">
                  <c:v>602.4</c:v>
                </c:pt>
                <c:pt idx="2">
                  <c:v>600.9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18"/>
        <c:axId val="89069568"/>
        <c:axId val="90384640"/>
      </c:barChart>
      <c:catAx>
        <c:axId val="8906956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kern="0" cap="small" spc="-100" baseline="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90384640"/>
        <c:crosses val="autoZero"/>
        <c:auto val="1"/>
        <c:lblAlgn val="ctr"/>
        <c:lblOffset val="100"/>
        <c:noMultiLvlLbl val="0"/>
      </c:catAx>
      <c:valAx>
        <c:axId val="9038464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89069568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Lbls>
            <c:dLbl>
              <c:idx val="0"/>
              <c:layout>
                <c:manualLayout>
                  <c:x val="1.684784230222018E-17"/>
                  <c:y val="0.2393583252654466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1757952820057031E-2"/>
                  <c:y val="0.2872299903185360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7.8386352133713536E-3"/>
                  <c:y val="0.2670734997698668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" sourceLinked="0"/>
            <c:txPr>
              <a:bodyPr/>
              <a:lstStyle/>
              <a:p>
                <a:pPr>
                  <a:defRPr sz="1200" b="1" kern="0" cap="small" spc="-1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2021 (факт)</c:v>
                </c:pt>
                <c:pt idx="1">
                  <c:v>2022 (план)</c:v>
                </c:pt>
                <c:pt idx="2">
                  <c:v>2022 (факт)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1414</c:v>
                </c:pt>
                <c:pt idx="1">
                  <c:v>1465.6</c:v>
                </c:pt>
                <c:pt idx="2">
                  <c:v>1462.2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18"/>
        <c:axId val="97891328"/>
        <c:axId val="90389824"/>
      </c:barChart>
      <c:catAx>
        <c:axId val="9789132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kern="0" cap="small" spc="-100" baseline="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90389824"/>
        <c:crosses val="autoZero"/>
        <c:auto val="1"/>
        <c:lblAlgn val="ctr"/>
        <c:lblOffset val="100"/>
        <c:noMultiLvlLbl val="0"/>
      </c:catAx>
      <c:valAx>
        <c:axId val="9038982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97891328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Lbls>
            <c:dLbl>
              <c:idx val="0"/>
              <c:layout>
                <c:manualLayout>
                  <c:x val="0"/>
                  <c:y val="0.1763692923008554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8.3985377286121643E-4"/>
                  <c:y val="0.1990454764285449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203801429470815E-2"/>
                  <c:y val="0.202404362478243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 kern="0" cap="small" spc="-1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2020 (факт)</c:v>
                </c:pt>
                <c:pt idx="1">
                  <c:v>2021 (факт)</c:v>
                </c:pt>
                <c:pt idx="2">
                  <c:v>2022 (факт)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749.4</c:v>
                </c:pt>
                <c:pt idx="1">
                  <c:v>825.7</c:v>
                </c:pt>
                <c:pt idx="2">
                  <c:v>983.1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18"/>
        <c:axId val="89069056"/>
        <c:axId val="76924032"/>
      </c:barChart>
      <c:catAx>
        <c:axId val="8906905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kern="0" cap="small" spc="-100" baseline="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76924032"/>
        <c:crosses val="autoZero"/>
        <c:auto val="1"/>
        <c:lblAlgn val="ctr"/>
        <c:lblOffset val="100"/>
        <c:noMultiLvlLbl val="0"/>
      </c:catAx>
      <c:valAx>
        <c:axId val="7692403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89069056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3.5178839778036361E-2"/>
          <c:y val="8.7171319758122409E-2"/>
          <c:w val="0.65565354816189703"/>
          <c:h val="0.7228370245008155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dLbls>
            <c:numFmt formatCode="#,##0.0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300" b="1" baseline="0">
                    <a:solidFill>
                      <a:schemeClr val="tx1"/>
                    </a:solidFill>
                    <a:latin typeface="Segoe UI Light" pitchFamily="34" charset="0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2020 год (факт)</c:v>
                </c:pt>
                <c:pt idx="1">
                  <c:v>2021 год (факт)</c:v>
                </c:pt>
                <c:pt idx="2">
                  <c:v>2022 (план)</c:v>
                </c:pt>
                <c:pt idx="3">
                  <c:v>2022 год (факт)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 formatCode="#,##0.0">
                  <c:v>911.6</c:v>
                </c:pt>
                <c:pt idx="1">
                  <c:v>1120.2</c:v>
                </c:pt>
                <c:pt idx="2">
                  <c:v>1141.7</c:v>
                </c:pt>
                <c:pt idx="3">
                  <c:v>1139.0999999999999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неналоговые доходы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spPr>
              <a:solidFill>
                <a:srgbClr val="00B050"/>
              </a:solidFill>
            </c:spPr>
            <c:txPr>
              <a:bodyPr/>
              <a:lstStyle/>
              <a:p>
                <a:pPr>
                  <a:defRPr sz="1300" b="1">
                    <a:solidFill>
                      <a:schemeClr val="tx1"/>
                    </a:solidFill>
                    <a:latin typeface="Segoe UI Light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2020 год (факт)</c:v>
                </c:pt>
                <c:pt idx="1">
                  <c:v>2021 год (факт)</c:v>
                </c:pt>
                <c:pt idx="2">
                  <c:v>2022 (план)</c:v>
                </c:pt>
                <c:pt idx="3">
                  <c:v>2022 год (факт)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9.9</c:v>
                </c:pt>
                <c:pt idx="1">
                  <c:v>14.1</c:v>
                </c:pt>
                <c:pt idx="2">
                  <c:v>12.3</c:v>
                </c:pt>
                <c:pt idx="3">
                  <c:v>12.6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налоговые доходы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 w="0">
              <a:noFill/>
            </a:ln>
          </c:spPr>
          <c:invertIfNegative val="0"/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300" b="1">
                    <a:latin typeface="Segoe UI Light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2020 год (факт)</c:v>
                </c:pt>
                <c:pt idx="1">
                  <c:v>2021 год (факт)</c:v>
                </c:pt>
                <c:pt idx="2">
                  <c:v>2022 (план)</c:v>
                </c:pt>
                <c:pt idx="3">
                  <c:v>2022 год (факт)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 formatCode="#,##0.0">
                  <c:v>259</c:v>
                </c:pt>
                <c:pt idx="1">
                  <c:v>272.7</c:v>
                </c:pt>
                <c:pt idx="2">
                  <c:v>317.2</c:v>
                </c:pt>
                <c:pt idx="3">
                  <c:v>324.39999999999998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8"/>
        <c:overlap val="90"/>
        <c:axId val="79070208"/>
        <c:axId val="81013568"/>
      </c:barChart>
      <c:catAx>
        <c:axId val="7907020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>
                <a:latin typeface="Segoe UI Light" pitchFamily="34" charset="0"/>
                <a:cs typeface="Arial" pitchFamily="34" charset="0"/>
              </a:defRPr>
            </a:pPr>
            <a:endParaRPr lang="ru-RU"/>
          </a:p>
        </c:txPr>
        <c:crossAx val="81013568"/>
        <c:crosses val="autoZero"/>
        <c:auto val="1"/>
        <c:lblAlgn val="ctr"/>
        <c:lblOffset val="100"/>
        <c:noMultiLvlLbl val="0"/>
      </c:catAx>
      <c:valAx>
        <c:axId val="81013568"/>
        <c:scaling>
          <c:orientation val="minMax"/>
        </c:scaling>
        <c:delete val="1"/>
        <c:axPos val="l"/>
        <c:numFmt formatCode="#,##0.0" sourceLinked="1"/>
        <c:majorTickMark val="out"/>
        <c:minorTickMark val="none"/>
        <c:tickLblPos val="nextTo"/>
        <c:crossAx val="79070208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1093590305528509"/>
          <c:y val="0.15547213911962773"/>
          <c:w val="0.23857740109313891"/>
          <c:h val="0.74136916460904378"/>
        </c:manualLayout>
      </c:layout>
      <c:overlay val="0"/>
      <c:txPr>
        <a:bodyPr/>
        <a:lstStyle/>
        <a:p>
          <a:pPr>
            <a:defRPr sz="1600" b="1">
              <a:latin typeface="Segoe UI Light" pitchFamily="34" charset="0"/>
              <a:cs typeface="Arial" pitchFamily="34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9525" cap="sq">
      <a:noFill/>
      <a:prstDash val="dash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Lbls>
            <c:dLbl>
              <c:idx val="0"/>
              <c:layout>
                <c:manualLayout>
                  <c:x val="0"/>
                  <c:y val="0.1763692923008554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8.3985377286121643E-4"/>
                  <c:y val="0.1990454764285449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203801429470815E-2"/>
                  <c:y val="0.202404362478243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 kern="0" cap="small" spc="-1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2020 (факт)</c:v>
                </c:pt>
                <c:pt idx="1">
                  <c:v>2021 (факт)</c:v>
                </c:pt>
                <c:pt idx="2">
                  <c:v>2022 (факт)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64.099999999999994</c:v>
                </c:pt>
                <c:pt idx="1">
                  <c:v>173.2</c:v>
                </c:pt>
                <c:pt idx="2">
                  <c:v>78.3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18"/>
        <c:axId val="97893376"/>
        <c:axId val="76925760"/>
      </c:barChart>
      <c:catAx>
        <c:axId val="9789337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kern="0" cap="small" spc="-100" baseline="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76925760"/>
        <c:crosses val="autoZero"/>
        <c:auto val="1"/>
        <c:lblAlgn val="ctr"/>
        <c:lblOffset val="100"/>
        <c:noMultiLvlLbl val="0"/>
      </c:catAx>
      <c:valAx>
        <c:axId val="7692576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97893376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991500944339514E-3"/>
          <c:y val="1.0185016377007982E-3"/>
          <c:w val="0.97410507847136485"/>
          <c:h val="0.95582264363788638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2022</c:v>
                </c:pt>
              </c:strCache>
            </c:strRef>
          </c:tx>
          <c:spPr>
            <a:ln>
              <a:solidFill>
                <a:schemeClr val="bg1"/>
              </a:solidFill>
            </a:ln>
            <a:effectLst/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explosion val="7"/>
          <c:dLbls>
            <c:dLbl>
              <c:idx val="0"/>
              <c:layout>
                <c:manualLayout>
                  <c:x val="0.17473354456256124"/>
                  <c:y val="-0.15822594249296809"/>
                </c:manualLayout>
              </c:layout>
              <c:tx>
                <c:rich>
                  <a:bodyPr/>
                  <a:lstStyle/>
                  <a:p>
                    <a:pPr>
                      <a:defRPr sz="1800" b="1">
                        <a:solidFill>
                          <a:schemeClr val="bg1"/>
                        </a:solidFill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defRPr>
                    </a:pPr>
                    <a:r>
                      <a:rPr lang="ru-RU" sz="1600" dirty="0">
                        <a:latin typeface="Segoe UI Light" pitchFamily="34" charset="0"/>
                        <a:ea typeface="Segoe UI Symbol" pitchFamily="34" charset="0"/>
                      </a:rPr>
                      <a:t>Развитие системы образования; 828,8; 71,1%</a:t>
                    </a:r>
                    <a:endParaRPr lang="ru-RU" sz="1800" dirty="0"/>
                  </a:p>
                </c:rich>
              </c:tx>
              <c:spPr/>
              <c:showLegendKey val="1"/>
              <c:showVal val="1"/>
              <c:showCatName val="1"/>
              <c:showSerName val="0"/>
              <c:showPercent val="1"/>
              <c:showBubbleSize val="0"/>
              <c:separator>; </c:separator>
            </c:dLbl>
            <c:dLbl>
              <c:idx val="1"/>
              <c:layout>
                <c:manualLayout>
                  <c:x val="-0.19584421092112306"/>
                  <c:y val="0.1160323578281766"/>
                </c:manualLayout>
              </c:layout>
              <c:spPr/>
              <c:txPr>
                <a:bodyPr/>
                <a:lstStyle/>
                <a:p>
                  <a:pPr>
                    <a:defRPr sz="1800" b="1">
                      <a:solidFill>
                        <a:schemeClr val="bg1"/>
                      </a:solidFill>
                      <a:latin typeface="Segoe UI Light" pitchFamily="34" charset="0"/>
                      <a:ea typeface="Segoe UI Symbo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showLegendKey val="1"/>
              <c:showVal val="1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4.1643187618248458E-2"/>
                  <c:y val="-0.33273150718723693"/>
                </c:manualLayout>
              </c:layout>
              <c:showLegendKey val="1"/>
              <c:showVal val="1"/>
              <c:showCatName val="1"/>
              <c:showSerName val="0"/>
              <c:showPercent val="1"/>
              <c:showBubbleSize val="0"/>
              <c:separator>; </c:separator>
            </c:dLbl>
            <c:dLbl>
              <c:idx val="3"/>
              <c:layout>
                <c:manualLayout>
                  <c:x val="2.8705173202884987E-2"/>
                  <c:y val="-0.13227003561952516"/>
                </c:manualLayout>
              </c:layout>
              <c:showLegendKey val="1"/>
              <c:showVal val="1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5.5708196357685875E-2"/>
                  <c:y val="9.2622185935001072E-2"/>
                </c:manualLayout>
              </c:layout>
              <c:spPr>
                <a:noFill/>
              </c:spPr>
              <c:txPr>
                <a:bodyPr/>
                <a:lstStyle/>
                <a:p>
                  <a:pPr>
                    <a:defRPr sz="1400" b="1">
                      <a:solidFill>
                        <a:schemeClr val="tx1"/>
                      </a:solidFill>
                      <a:latin typeface="Segoe UI Light" pitchFamily="34" charset="0"/>
                      <a:ea typeface="Segoe UI Symbo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showLegendKey val="1"/>
              <c:showVal val="1"/>
              <c:showCatName val="1"/>
              <c:showSerName val="0"/>
              <c:showPercent val="1"/>
              <c:showBubbleSize val="0"/>
              <c:separator>; </c:separator>
            </c:dLbl>
            <c:dLbl>
              <c:idx val="5"/>
              <c:layout>
                <c:manualLayout>
                  <c:x val="7.605557566740534E-2"/>
                  <c:y val="0.3203342346536408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Защита населения и территории от </a:t>
                    </a:r>
                    <a:r>
                      <a:rPr lang="ru-RU" dirty="0" smtClean="0"/>
                      <a:t>ЧС, </a:t>
                    </a:r>
                    <a:r>
                      <a:rPr lang="ru-RU" dirty="0"/>
                      <a:t>обеспечение безопасности населения; 0,5; 0%</a:t>
                    </a:r>
                  </a:p>
                </c:rich>
              </c:tx>
              <c:showLegendKey val="1"/>
              <c:showVal val="1"/>
              <c:showCatName val="1"/>
              <c:showSerName val="0"/>
              <c:showPercent val="1"/>
              <c:showBubbleSize val="0"/>
              <c:separator>; </c:separator>
            </c:dLbl>
            <c:dLbl>
              <c:idx val="6"/>
              <c:layout>
                <c:manualLayout>
                  <c:x val="-6.6507910932173772E-2"/>
                  <c:y val="0.49139890421267229"/>
                </c:manualLayout>
              </c:layout>
              <c:showLegendKey val="1"/>
              <c:showVal val="1"/>
              <c:showCatName val="1"/>
              <c:showSerName val="0"/>
              <c:showPercent val="1"/>
              <c:showBubbleSize val="0"/>
              <c:separator>; </c:separator>
            </c:dLbl>
            <c:txPr>
              <a:bodyPr/>
              <a:lstStyle/>
              <a:p>
                <a:pPr>
                  <a:defRPr sz="1400" b="1">
                    <a:solidFill>
                      <a:schemeClr val="tx1"/>
                    </a:solidFill>
                    <a:latin typeface="Segoe UI Light" pitchFamily="34" charset="0"/>
                    <a:ea typeface="Segoe UI Symbo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1"/>
            <c:showVal val="1"/>
            <c:showCatName val="1"/>
            <c:showSerName val="0"/>
            <c:showPercent val="1"/>
            <c:showBubbleSize val="0"/>
            <c:separator>; </c:separator>
            <c:showLeaderLines val="1"/>
          </c:dLbls>
          <c:cat>
            <c:strRef>
              <c:f>Лист1!$A$2:$A$8</c:f>
              <c:strCache>
                <c:ptCount val="7"/>
                <c:pt idx="0">
                  <c:v>Развитие системы образования</c:v>
                </c:pt>
                <c:pt idx="1">
                  <c:v>Развитие культуры и туризма</c:v>
                </c:pt>
                <c:pt idx="2">
                  <c:v>Содействие занятости населения</c:v>
                </c:pt>
                <c:pt idx="3">
                  <c:v>Развитие физической культуры и спорта и реализация мероприятий в сфере молодежной политики </c:v>
                </c:pt>
                <c:pt idx="4">
                  <c:v>Совершенствование мер социальной поддержки отдельных категорий граждан</c:v>
                </c:pt>
                <c:pt idx="5">
                  <c:v>Защита населения и территории от чрезвычайных ситуаций, обеспечение безопасности населения</c:v>
                </c:pt>
                <c:pt idx="6">
                  <c:v>Доступная среда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964</c:v>
                </c:pt>
                <c:pt idx="1">
                  <c:v>226</c:v>
                </c:pt>
                <c:pt idx="2">
                  <c:v>4.5999999999999996</c:v>
                </c:pt>
                <c:pt idx="3">
                  <c:v>9.9</c:v>
                </c:pt>
                <c:pt idx="4">
                  <c:v>8.6</c:v>
                </c:pt>
                <c:pt idx="5">
                  <c:v>0.6</c:v>
                </c:pt>
                <c:pt idx="6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86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0870352543282553"/>
          <c:y val="1.0185016377007982E-3"/>
          <c:w val="0.97410507847136485"/>
          <c:h val="0.95582264363788638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2022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explosion val="7"/>
          <c:dLbls>
            <c:dLbl>
              <c:idx val="0"/>
              <c:layout>
                <c:manualLayout>
                  <c:x val="0.28526178250211381"/>
                  <c:y val="9.1207288858692601E-2"/>
                </c:manualLayout>
              </c:layout>
              <c:tx>
                <c:rich>
                  <a:bodyPr/>
                  <a:lstStyle/>
                  <a:p>
                    <a:r>
                      <a:rPr lang="ru-RU" sz="1400" b="1" dirty="0">
                        <a:solidFill>
                          <a:schemeClr val="bg1"/>
                        </a:solidFill>
                        <a:latin typeface="Segoe UI Light" pitchFamily="34" charset="0"/>
                      </a:rPr>
                      <a:t>Муниципальное управление, управление общественными финансами и имуществом; 182,6; 75,5%</a:t>
                    </a:r>
                    <a:endParaRPr lang="ru-RU" sz="1400" b="1" dirty="0">
                      <a:solidFill>
                        <a:schemeClr val="bg1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0"/>
              <c:showPercent val="1"/>
              <c:showBubbleSize val="0"/>
              <c:separator>; </c:separator>
            </c:dLbl>
            <c:dLbl>
              <c:idx val="1"/>
              <c:layout>
                <c:manualLayout>
                  <c:x val="9.0335799624163812E-2"/>
                  <c:y val="-1.382047543365744E-2"/>
                </c:manualLayout>
              </c:layout>
              <c:showLegendKey val="1"/>
              <c:showVal val="1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4.7130984606625195E-2"/>
                  <c:y val="-0.11921016599604062"/>
                </c:manualLayout>
              </c:layout>
              <c:showLegendKey val="1"/>
              <c:showVal val="1"/>
              <c:showCatName val="1"/>
              <c:showSerName val="0"/>
              <c:showPercent val="1"/>
              <c:showBubbleSize val="0"/>
              <c:separator>; </c:separator>
            </c:dLbl>
            <c:dLbl>
              <c:idx val="3"/>
              <c:layout>
                <c:manualLayout>
                  <c:x val="3.5865044054599164E-2"/>
                  <c:y val="-0.20083461069981134"/>
                </c:manualLayout>
              </c:layout>
              <c:showLegendKey val="1"/>
              <c:showVal val="1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4.3799379948643788E-2"/>
                  <c:y val="-0.22646617515570305"/>
                </c:manualLayout>
              </c:layout>
              <c:tx>
                <c:rich>
                  <a:bodyPr/>
                  <a:lstStyle/>
                  <a:p>
                    <a:pPr>
                      <a:defRPr sz="1200" b="1">
                        <a:solidFill>
                          <a:schemeClr val="tx1"/>
                        </a:solidFill>
                        <a:latin typeface="Segoe UI Light" pitchFamily="34" charset="0"/>
                        <a:cs typeface="Arial" pitchFamily="34" charset="0"/>
                      </a:defRPr>
                    </a:pPr>
                    <a:r>
                      <a:rPr lang="ru-RU" sz="1200" dirty="0">
                        <a:latin typeface="Segoe UI Light" pitchFamily="34" charset="0"/>
                      </a:rPr>
                      <a:t>Развитие сельского хозяйства и </a:t>
                    </a:r>
                    <a:r>
                      <a:rPr lang="ru-RU" sz="1200" dirty="0" smtClean="0">
                        <a:latin typeface="Segoe UI Light" pitchFamily="34" charset="0"/>
                      </a:rPr>
                      <a:t>продовольствия</a:t>
                    </a:r>
                    <a:r>
                      <a:rPr lang="ru-RU" sz="1200" dirty="0">
                        <a:latin typeface="Segoe UI Light" pitchFamily="34" charset="0"/>
                      </a:rPr>
                      <a:t>; 5,8; 2,4%</a:t>
                    </a:r>
                    <a:endParaRPr lang="ru-RU" dirty="0"/>
                  </a:p>
                </c:rich>
              </c:tx>
              <c:numFmt formatCode="0.0%" sourceLinked="0"/>
              <c:spPr>
                <a:noFill/>
                <a:ln>
                  <a:solidFill>
                    <a:schemeClr val="bg1">
                      <a:lumMod val="65000"/>
                    </a:schemeClr>
                  </a:solidFill>
                  <a:prstDash val="sysDash"/>
                </a:ln>
              </c:spPr>
              <c:showLegendKey val="1"/>
              <c:showVal val="1"/>
              <c:showCatName val="1"/>
              <c:showSerName val="0"/>
              <c:showPercent val="1"/>
              <c:showBubbleSize val="0"/>
              <c:separator>; </c:separator>
            </c:dLbl>
            <c:dLbl>
              <c:idx val="5"/>
              <c:layout>
                <c:manualLayout>
                  <c:x val="5.5358698360704617E-2"/>
                  <c:y val="-0.17016639472015385"/>
                </c:manualLayout>
              </c:layout>
              <c:tx>
                <c:rich>
                  <a:bodyPr/>
                  <a:lstStyle/>
                  <a:p>
                    <a:r>
                      <a:rPr lang="ru-RU" sz="1200" dirty="0" smtClean="0"/>
                      <a:t>Развитие МСП; </a:t>
                    </a:r>
                    <a:r>
                      <a:rPr lang="ru-RU" sz="1200" dirty="0"/>
                      <a:t>1,8; 0,7%</a:t>
                    </a:r>
                    <a:endParaRPr lang="ru-RU" dirty="0"/>
                  </a:p>
                </c:rich>
              </c:tx>
              <c:showLegendKey val="1"/>
              <c:showVal val="1"/>
              <c:showCatName val="1"/>
              <c:showSerName val="0"/>
              <c:showPercent val="1"/>
              <c:showBubbleSize val="0"/>
              <c:separator>; </c:separator>
            </c:dLbl>
            <c:dLbl>
              <c:idx val="6"/>
              <c:layout>
                <c:manualLayout>
                  <c:x val="5.9599632399138715E-2"/>
                  <c:y val="-0.10481409697630639"/>
                </c:manualLayout>
              </c:layout>
              <c:showLegendKey val="1"/>
              <c:showVal val="1"/>
              <c:showCatName val="1"/>
              <c:showSerName val="0"/>
              <c:showPercent val="1"/>
              <c:showBubbleSize val="0"/>
              <c:separator>; </c:separator>
            </c:dLbl>
            <c:dLbl>
              <c:idx val="7"/>
              <c:layout>
                <c:manualLayout>
                  <c:x val="5.6822747947774838E-2"/>
                  <c:y val="5.3022302382650134E-3"/>
                </c:manualLayout>
              </c:layout>
              <c:showLegendKey val="1"/>
              <c:showVal val="1"/>
              <c:showCatName val="1"/>
              <c:showSerName val="0"/>
              <c:showPercent val="1"/>
              <c:showBubbleSize val="0"/>
              <c:separator>; </c:separator>
            </c:dLbl>
            <c:dLbl>
              <c:idx val="8"/>
              <c:layout>
                <c:manualLayout>
                  <c:x val="-3.7100674218883585E-2"/>
                  <c:y val="0.17279311148201229"/>
                </c:manualLayout>
              </c:layout>
              <c:showLegendKey val="1"/>
              <c:showVal val="1"/>
              <c:showCatName val="1"/>
              <c:showSerName val="0"/>
              <c:showPercent val="1"/>
              <c:showBubbleSize val="0"/>
              <c:separator>; </c:separator>
            </c:dLbl>
            <c:numFmt formatCode="0.0%" sourceLinked="0"/>
            <c:spPr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c:spPr>
            <c:txPr>
              <a:bodyPr/>
              <a:lstStyle/>
              <a:p>
                <a:pPr>
                  <a:defRPr sz="1200" b="1">
                    <a:solidFill>
                      <a:schemeClr val="tx1"/>
                    </a:solidFill>
                    <a:latin typeface="Segoe UI Light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1"/>
            <c:showVal val="1"/>
            <c:showCatName val="1"/>
            <c:showSerName val="0"/>
            <c:showPercent val="1"/>
            <c:showBubbleSize val="0"/>
            <c:separator>; </c:separator>
            <c:showLeaderLines val="1"/>
          </c:dLbls>
          <c:cat>
            <c:strRef>
              <c:f>Лист1!$A$2:$A$10</c:f>
              <c:strCache>
                <c:ptCount val="9"/>
                <c:pt idx="0">
                  <c:v>Муниципальное управление, управление общественными финансами и имуществом</c:v>
                </c:pt>
                <c:pt idx="1">
                  <c:v>Развитие жилищного строительства</c:v>
                </c:pt>
                <c:pt idx="2">
                  <c:v>Об охране окружающей среды</c:v>
                </c:pt>
                <c:pt idx="3">
                  <c:v>Развитие автомобильных дорог и транспортного обслуживания населения</c:v>
                </c:pt>
                <c:pt idx="4">
                  <c:v>Развитие сельского хозяйства и регулирование рынков сельскохозяйственной продукции, сырья и продовольствия</c:v>
                </c:pt>
                <c:pt idx="5">
                  <c:v>Развитие малого и среднего предпринимательства</c:v>
                </c:pt>
                <c:pt idx="6">
                  <c:v>Устойчивое развитие сельских территорий</c:v>
                </c:pt>
                <c:pt idx="7">
                  <c:v>Энергосбережение и повышение энергетической эффективности </c:v>
                </c:pt>
                <c:pt idx="8">
                  <c:v>Развитие муниципальной службы Тарского муниципального района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182.6</c:v>
                </c:pt>
                <c:pt idx="1">
                  <c:v>18.3</c:v>
                </c:pt>
                <c:pt idx="2">
                  <c:v>16.399999999999999</c:v>
                </c:pt>
                <c:pt idx="3">
                  <c:v>13.6</c:v>
                </c:pt>
                <c:pt idx="4">
                  <c:v>5.8</c:v>
                </c:pt>
                <c:pt idx="5">
                  <c:v>1.8</c:v>
                </c:pt>
                <c:pt idx="6">
                  <c:v>1.7</c:v>
                </c:pt>
                <c:pt idx="7">
                  <c:v>1.6</c:v>
                </c:pt>
                <c:pt idx="8">
                  <c:v>0.1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16"/>
      </c:pieChart>
      <c:spPr>
        <a:scene3d>
          <a:camera prst="orthographicFront"/>
          <a:lightRig rig="threePt" dir="t"/>
        </a:scene3d>
        <a:sp3d>
          <a:bevelB/>
        </a:sp3d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90"/>
      <c:rotY val="93"/>
      <c:depthPercent val="9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2771935460815748E-2"/>
          <c:y val="7.2188628786263045E-2"/>
          <c:w val="0.84676605288725881"/>
          <c:h val="0.82749225152471328"/>
        </c:manualLayout>
      </c:layout>
      <c:pie3DChart>
        <c:varyColors val="1"/>
        <c:ser>
          <c:idx val="0"/>
          <c:order val="0"/>
          <c:explosion val="25"/>
          <c:cat>
            <c:strRef>
              <c:f>расх!$B$7:$C$18</c:f>
              <c:strCache>
                <c:ptCount val="12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6">
                  <c:v>Охрана окружающей среды</c:v>
                </c:pt>
                <c:pt idx="7">
                  <c:v>Образование</c:v>
                </c:pt>
                <c:pt idx="8">
                  <c:v>Культура, кинематография</c:v>
                </c:pt>
                <c:pt idx="9">
                  <c:v>Социальная политика</c:v>
                </c:pt>
                <c:pt idx="10">
                  <c:v>Физическая культура и спорт</c:v>
                </c:pt>
                <c:pt idx="11">
                  <c:v>Межбюджетные трансферты</c:v>
                </c:pt>
              </c:strCache>
            </c:strRef>
          </c:cat>
          <c:val>
            <c:numRef>
              <c:f>расх!$D$7:$D$18</c:f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spPr>
    <a:scene3d>
      <a:camera prst="orthographicFront"/>
      <a:lightRig rig="threePt" dir="t"/>
    </a:scene3d>
  </c:spPr>
  <c:externalData r:id="rId2">
    <c:autoUpdate val="0"/>
  </c:externalData>
  <c:userShapes r:id="rId3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90"/>
      <c:rotY val="92"/>
      <c:depthPercent val="9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2205626273162777E-3"/>
          <c:y val="0.15375792833073176"/>
          <c:w val="0.80773940324838045"/>
          <c:h val="0.79411244993299357"/>
        </c:manualLayout>
      </c:layout>
      <c:pie3DChart>
        <c:varyColors val="1"/>
        <c:ser>
          <c:idx val="1"/>
          <c:order val="1"/>
          <c:spPr>
            <a:effectLst>
              <a:innerShdw blurRad="63500" dist="215900" dir="8100000">
                <a:prstClr val="black">
                  <a:alpha val="50000"/>
                </a:prstClr>
              </a:innerShdw>
            </a:effectLst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explosion val="7"/>
          <c:dPt>
            <c:idx val="1"/>
            <c:bubble3D val="0"/>
          </c:dPt>
          <c:dLbls>
            <c:dLbl>
              <c:idx val="0"/>
              <c:layout>
                <c:manualLayout>
                  <c:x val="4.5168442001600292E-2"/>
                  <c:y val="-0.22874534523411738"/>
                </c:manualLayout>
              </c:layout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8.3695766249602552E-2"/>
                  <c:y val="-0.1891137351889359"/>
                </c:manualLayout>
              </c:layout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5.839468995921674E-2"/>
                  <c:y val="-8.1460403501775358E-2"/>
                </c:manualLayout>
              </c:layout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7.2661463283246089E-2"/>
                  <c:y val="5.5474716712932616E-2"/>
                </c:manualLayout>
              </c:layout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9.3726724770502381E-2"/>
                  <c:y val="0.11225036720431845"/>
                </c:manualLayout>
              </c:layout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-0.1748536568678728"/>
                  <c:y val="0.12787545396317734"/>
                </c:manualLayout>
              </c:layout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0.21892472128090001"/>
                  <c:y val="6.9068217204661414E-2"/>
                </c:manualLayout>
              </c:layout>
              <c:spPr/>
              <c:txPr>
                <a:bodyPr/>
                <a:lstStyle/>
                <a:p>
                  <a:pPr>
                    <a:defRPr sz="1400" b="1">
                      <a:solidFill>
                        <a:schemeClr val="bg1"/>
                      </a:solidFill>
                      <a:latin typeface="Segoe UI Light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</c:dLbl>
            <c:dLbl>
              <c:idx val="8"/>
              <c:layout>
                <c:manualLayout>
                  <c:x val="-0.14002194322840855"/>
                  <c:y val="0.15297828260410165"/>
                </c:manualLayout>
              </c:layout>
              <c:spPr/>
              <c:txPr>
                <a:bodyPr/>
                <a:lstStyle/>
                <a:p>
                  <a:pPr>
                    <a:defRPr sz="1400" b="1">
                      <a:solidFill>
                        <a:schemeClr val="bg1"/>
                      </a:solidFill>
                      <a:latin typeface="Segoe UI Light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</c:dLbl>
            <c:dLbl>
              <c:idx val="9"/>
              <c:layout>
                <c:manualLayout>
                  <c:x val="4.622626081962098E-2"/>
                  <c:y val="-0.24287091229001906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/>
                      <a:t>Социальная политика; </a:t>
                    </a:r>
                    <a:r>
                      <a:rPr lang="ru-RU" sz="1400" i="0" dirty="0">
                        <a:effectLst/>
                      </a:rPr>
                      <a:t>28,6; 2%</a:t>
                    </a:r>
                  </a:p>
                </c:rich>
              </c:tx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</c:dLbl>
            <c:dLbl>
              <c:idx val="10"/>
              <c:layout>
                <c:manualLayout>
                  <c:x val="4.8753698772067561E-2"/>
                  <c:y val="-0.17985450314814216"/>
                </c:manualLayout>
              </c:layout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</c:dLbl>
            <c:dLbl>
              <c:idx val="11"/>
              <c:layout>
                <c:manualLayout>
                  <c:x val="4.2433158377645101E-2"/>
                  <c:y val="-0.1751627473709412"/>
                </c:manualLayout>
              </c:layout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400" b="1">
                    <a:latin typeface="Segoe UI Light" pitchFamily="34" charset="0"/>
                    <a:cs typeface="Arial" pitchFamily="34" charset="0"/>
                  </a:defRPr>
                </a:pPr>
                <a:endParaRPr lang="ru-RU"/>
              </a:p>
            </c:txPr>
            <c:dLblPos val="bestFit"/>
            <c:showLegendKey val="1"/>
            <c:showVal val="1"/>
            <c:showCatName val="1"/>
            <c:showSerName val="0"/>
            <c:showPercent val="1"/>
            <c:showBubbleSize val="0"/>
            <c:showLeaderLines val="1"/>
          </c:dLbls>
          <c:cat>
            <c:strRef>
              <c:f>'[Диаграмма в Microsoft PowerPoint]расх'!$B$7:$C$18</c:f>
              <c:strCache>
                <c:ptCount val="12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6">
                  <c:v>Охрана окружающей среды</c:v>
                </c:pt>
                <c:pt idx="7">
                  <c:v>Образование</c:v>
                </c:pt>
                <c:pt idx="8">
                  <c:v>Культура, кинематография</c:v>
                </c:pt>
                <c:pt idx="9">
                  <c:v>Социальная политика</c:v>
                </c:pt>
                <c:pt idx="10">
                  <c:v>Физическая культура и спорт</c:v>
                </c:pt>
                <c:pt idx="11">
                  <c:v>Межбюджетные трансферты</c:v>
                </c:pt>
              </c:strCache>
            </c:strRef>
          </c:cat>
          <c:val>
            <c:numRef>
              <c:f>'[Диаграмма в Microsoft PowerPoint]расх'!$F$7:$F$18</c:f>
              <c:numCache>
                <c:formatCode>#,##0.0</c:formatCode>
                <c:ptCount val="12"/>
                <c:pt idx="0">
                  <c:v>83.6</c:v>
                </c:pt>
                <c:pt idx="1">
                  <c:v>0.5</c:v>
                </c:pt>
                <c:pt idx="2">
                  <c:v>0.2</c:v>
                </c:pt>
                <c:pt idx="3">
                  <c:v>27.7</c:v>
                </c:pt>
                <c:pt idx="4">
                  <c:v>22.7</c:v>
                </c:pt>
                <c:pt idx="6">
                  <c:v>7.2</c:v>
                </c:pt>
                <c:pt idx="7">
                  <c:v>992</c:v>
                </c:pt>
                <c:pt idx="8">
                  <c:v>202.8</c:v>
                </c:pt>
                <c:pt idx="9">
                  <c:v>28.6</c:v>
                </c:pt>
                <c:pt idx="10">
                  <c:v>2.1</c:v>
                </c:pt>
                <c:pt idx="11">
                  <c:v>94.9</c:v>
                </c:pt>
              </c:numCache>
            </c:numRef>
          </c:val>
        </c:ser>
        <c:ser>
          <c:idx val="0"/>
          <c:order val="0"/>
          <c:explosion val="25"/>
          <c:cat>
            <c:strRef>
              <c:f>'[Диаграмма в Microsoft PowerPoint]расх'!$B$7:$C$18</c:f>
              <c:strCache>
                <c:ptCount val="12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6">
                  <c:v>Охрана окружающей среды</c:v>
                </c:pt>
                <c:pt idx="7">
                  <c:v>Образование</c:v>
                </c:pt>
                <c:pt idx="8">
                  <c:v>Культура, кинематография</c:v>
                </c:pt>
                <c:pt idx="9">
                  <c:v>Социальная политика</c:v>
                </c:pt>
                <c:pt idx="10">
                  <c:v>Физическая культура и спорт</c:v>
                </c:pt>
                <c:pt idx="11">
                  <c:v>Межбюджетные трансферты</c:v>
                </c:pt>
              </c:strCache>
            </c:strRef>
          </c:cat>
          <c:val>
            <c:numRef>
              <c:f>'[Диаграмма в Microsoft PowerPoint]расх'!$D$7:$D$18</c:f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2">
    <c:autoUpdate val="0"/>
  </c:externalData>
  <c:userShapes r:id="rId3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040337398408723"/>
          <c:y val="0"/>
          <c:w val="0.84328557510703939"/>
          <c:h val="0.96506629762658658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dPt>
            <c:idx val="6"/>
            <c:bubble3D val="0"/>
            <c:spPr>
              <a:noFill/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205,3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mtClean="0"/>
                      <a:t>543,3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smtClean="0"/>
                      <a:t>101,1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1189465705360903"/>
                  <c:y val="2.2307261745563724E-2"/>
                </c:manualLayout>
              </c:layout>
              <c:spPr>
                <a:noFill/>
              </c:spPr>
              <c:txPr>
                <a:bodyPr/>
                <a:lstStyle/>
                <a:p>
                  <a:pPr>
                    <a:defRPr sz="1400" b="1"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9.2286257599284841E-2"/>
                  <c:y val="-0.1078187245164418"/>
                </c:manualLayout>
              </c:layout>
              <c:tx>
                <c:rich>
                  <a:bodyPr/>
                  <a:lstStyle/>
                  <a:p>
                    <a:pPr>
                      <a:defRPr sz="1400" b="1"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ru-RU" dirty="0" smtClean="0"/>
                      <a:t>35,4</a:t>
                    </a:r>
                    <a:endParaRPr lang="en-US" dirty="0"/>
                  </a:p>
                </c:rich>
              </c:tx>
              <c:spPr>
                <a:noFill/>
              </c:sp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2.050805724428552E-3"/>
                  <c:y val="7.4354611689707749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107,6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elete val="1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 b="1"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Лист1!$A$2:$A$8</c:f>
              <c:strCache>
                <c:ptCount val="7"/>
                <c:pt idx="0">
                  <c:v>Дошкольное образование</c:v>
                </c:pt>
                <c:pt idx="1">
                  <c:v>Общее образование</c:v>
                </c:pt>
                <c:pt idx="2">
                  <c:v>Дополнительное образование детей</c:v>
                </c:pt>
                <c:pt idx="3">
                  <c:v>Профессиональная подготовка, переподготовка и повышение квалификации</c:v>
                </c:pt>
                <c:pt idx="4">
                  <c:v>Молодежная политика</c:v>
                </c:pt>
                <c:pt idx="5">
                  <c:v>Другие вопросы в области образования</c:v>
                </c:pt>
                <c:pt idx="6">
                  <c:v>НЕВИДИМКА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186.5</c:v>
                </c:pt>
                <c:pt idx="1">
                  <c:v>407.6</c:v>
                </c:pt>
                <c:pt idx="2">
                  <c:v>49</c:v>
                </c:pt>
                <c:pt idx="3">
                  <c:v>0.2</c:v>
                </c:pt>
                <c:pt idx="4">
                  <c:v>8.3000000000000007</c:v>
                </c:pt>
                <c:pt idx="5">
                  <c:v>65.8</c:v>
                </c:pt>
                <c:pt idx="6">
                  <c:v>717.4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70"/>
        <c:holeSize val="47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040337398408723"/>
          <c:y val="0"/>
          <c:w val="0.84328557510703939"/>
          <c:h val="0.96506629762658658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Pt>
            <c:idx val="2"/>
            <c:bubble3D val="0"/>
            <c:spPr>
              <a:noFill/>
            </c:spPr>
          </c:dPt>
          <c:dPt>
            <c:idx val="6"/>
            <c:bubble3D val="0"/>
            <c:spPr>
              <a:noFill/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154</a:t>
                    </a:r>
                    <a:r>
                      <a:rPr lang="en-US" smtClean="0"/>
                      <a:t>,3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48,5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delete val="1"/>
            </c:dLbl>
            <c:dLbl>
              <c:idx val="3"/>
              <c:layout>
                <c:manualLayout>
                  <c:x val="9.6387869048141936E-2"/>
                  <c:y val="-1.1153630872781862E-2"/>
                </c:manualLayout>
              </c:layout>
              <c:spPr>
                <a:noFill/>
              </c:spPr>
              <c:txPr>
                <a:bodyPr/>
                <a:lstStyle/>
                <a:p>
                  <a:pPr>
                    <a:defRPr sz="1400" b="1"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8.4083034701570622E-2"/>
                  <c:y val="-8.1793293067066994E-2"/>
                </c:manualLayout>
              </c:layout>
              <c:spPr>
                <a:noFill/>
              </c:spPr>
              <c:txPr>
                <a:bodyPr/>
                <a:lstStyle/>
                <a:p>
                  <a:pPr>
                    <a:defRPr sz="1400" b="1"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2.050805724428552E-3"/>
                  <c:y val="7.435461168970774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elete val="1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 b="1"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Культура</c:v>
                </c:pt>
                <c:pt idx="1">
                  <c:v>Другие вопросы в области культуры, кинематографии</c:v>
                </c:pt>
                <c:pt idx="2">
                  <c:v>НЕВИДИМКА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154.30000000000001</c:v>
                </c:pt>
                <c:pt idx="1">
                  <c:v>48.5</c:v>
                </c:pt>
                <c:pt idx="2">
                  <c:v>202.8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70"/>
        <c:holeSize val="47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040337398408723"/>
          <c:y val="0"/>
          <c:w val="0.84328557510703939"/>
          <c:h val="0.96506629762658658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dPt>
            <c:idx val="3"/>
            <c:bubble3D val="0"/>
            <c:spPr>
              <a:noFill/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Pt>
            <c:idx val="5"/>
            <c:bubble3D val="0"/>
            <c:spPr>
              <a:noFill/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Pt>
            <c:idx val="6"/>
            <c:bubble3D val="0"/>
            <c:spPr>
              <a:noFill/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Lbls>
            <c:dLbl>
              <c:idx val="0"/>
              <c:layout>
                <c:manualLayout>
                  <c:x val="-7.9981423252713527E-2"/>
                  <c:y val="-7.4357539151879764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0,8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delete val="1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 b="1"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Жилищное хозяйство</c:v>
                </c:pt>
                <c:pt idx="1">
                  <c:v>Коммунальное хозяйство</c:v>
                </c:pt>
                <c:pt idx="2">
                  <c:v>Благоустройство</c:v>
                </c:pt>
                <c:pt idx="3">
                  <c:v>НЕВИДИМКА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0.6</c:v>
                </c:pt>
                <c:pt idx="1">
                  <c:v>12.8</c:v>
                </c:pt>
                <c:pt idx="2">
                  <c:v>9.1999999999999993</c:v>
                </c:pt>
                <c:pt idx="3">
                  <c:v>22.6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70"/>
        <c:holeSize val="47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040337398408723"/>
          <c:y val="0"/>
          <c:w val="0.84328557510703939"/>
          <c:h val="0.96506629762658658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dPt>
            <c:idx val="4"/>
            <c:bubble3D val="0"/>
            <c:spPr>
              <a:noFill/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Pt>
            <c:idx val="6"/>
            <c:bubble3D val="0"/>
            <c:spPr>
              <a:noFill/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Lbls>
            <c:dLbl>
              <c:idx val="3"/>
              <c:layout>
                <c:manualLayout>
                  <c:x val="8.2032228977142081E-3"/>
                  <c:y val="3.717876957593885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delete val="1"/>
            </c:dLbl>
            <c:dLbl>
              <c:idx val="5"/>
              <c:layout>
                <c:manualLayout>
                  <c:x val="2.050805724428552E-3"/>
                  <c:y val="7.435461168970774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elete val="1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 b="1"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Пенсионное обеспечение</c:v>
                </c:pt>
                <c:pt idx="1">
                  <c:v>Социальное обеспечение населения</c:v>
                </c:pt>
                <c:pt idx="2">
                  <c:v>Охрана семьи и детства</c:v>
                </c:pt>
                <c:pt idx="3">
                  <c:v>Другие вопросы в области социальной политики</c:v>
                </c:pt>
                <c:pt idx="4">
                  <c:v>НЕВИДИМКА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7.6</c:v>
                </c:pt>
                <c:pt idx="1">
                  <c:v>4</c:v>
                </c:pt>
                <c:pt idx="2">
                  <c:v>13.4</c:v>
                </c:pt>
                <c:pt idx="3">
                  <c:v>3.5</c:v>
                </c:pt>
                <c:pt idx="4">
                  <c:v>28.5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70"/>
        <c:holeSize val="47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040337398408723"/>
          <c:y val="0"/>
          <c:w val="0.84328557510703939"/>
          <c:h val="0.96506629762658658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dPt>
            <c:idx val="4"/>
            <c:bubble3D val="0"/>
            <c:spPr>
              <a:noFill/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Pt>
            <c:idx val="6"/>
            <c:bubble3D val="0"/>
            <c:spPr>
              <a:noFill/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Lbls>
            <c:dLbl>
              <c:idx val="3"/>
              <c:layout>
                <c:manualLayout>
                  <c:x val="8.2032228977142081E-3"/>
                  <c:y val="3.717876957593885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delete val="1"/>
            </c:dLbl>
            <c:dLbl>
              <c:idx val="5"/>
              <c:layout>
                <c:manualLayout>
                  <c:x val="2.050805724428552E-3"/>
                  <c:y val="7.435461168970774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elete val="1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 b="1"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Общеэкономические вопросы</c:v>
                </c:pt>
                <c:pt idx="1">
                  <c:v>Сельское хозяйство и рыболовство</c:v>
                </c:pt>
                <c:pt idx="2">
                  <c:v>Транспорт</c:v>
                </c:pt>
                <c:pt idx="3">
                  <c:v>Дорожное хозяйство</c:v>
                </c:pt>
                <c:pt idx="4">
                  <c:v>НЕВИДИМКА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4.5999999999999996</c:v>
                </c:pt>
                <c:pt idx="1">
                  <c:v>5.8</c:v>
                </c:pt>
                <c:pt idx="2">
                  <c:v>11</c:v>
                </c:pt>
                <c:pt idx="3">
                  <c:v>2.7</c:v>
                </c:pt>
                <c:pt idx="4">
                  <c:v>24.1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70"/>
        <c:holeSize val="47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379158725953525"/>
          <c:y val="0.17352656700799721"/>
          <c:w val="0.65248866578927123"/>
          <c:h val="0.65152870731290402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2022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dPt>
            <c:idx val="4"/>
            <c:bubble3D val="0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Pt>
            <c:idx val="5"/>
            <c:bubble3D val="0"/>
            <c:spPr>
              <a:solidFill>
                <a:srgbClr val="00B0F0"/>
              </a:solidFill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Pt>
            <c:idx val="6"/>
            <c:bubble3D val="0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Pt>
            <c:idx val="7"/>
            <c:bubble3D val="0"/>
            <c:spPr>
              <a:noFill/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Pt>
            <c:idx val="8"/>
            <c:bubble3D val="0"/>
            <c:explosion val="2"/>
            <c:spPr>
              <a:noFill/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cat>
            <c:strRef>
              <c:f>Лист1!$A$2:$A$10</c:f>
              <c:strCache>
                <c:ptCount val="8"/>
                <c:pt idx="0">
                  <c:v>налог на доходы физических лиц</c:v>
                </c:pt>
                <c:pt idx="1">
                  <c:v>акцизы 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  <c:pt idx="4">
                  <c:v>доходы от использования имущества</c:v>
                </c:pt>
                <c:pt idx="5">
                  <c:v>доходы от продажи материальных и нематериальных активов</c:v>
                </c:pt>
                <c:pt idx="6">
                  <c:v>Штрафы, санкции, возмещение ущерба</c:v>
                </c:pt>
                <c:pt idx="7">
                  <c:v>прочие неналоговые доходы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300.39999999999998</c:v>
                </c:pt>
                <c:pt idx="1">
                  <c:v>3.8</c:v>
                </c:pt>
                <c:pt idx="2">
                  <c:v>15.5</c:v>
                </c:pt>
                <c:pt idx="3">
                  <c:v>4.7</c:v>
                </c:pt>
                <c:pt idx="4">
                  <c:v>7</c:v>
                </c:pt>
                <c:pt idx="5">
                  <c:v>1.5</c:v>
                </c:pt>
                <c:pt idx="6">
                  <c:v>3.8</c:v>
                </c:pt>
                <c:pt idx="7">
                  <c:v>0.4</c:v>
                </c:pt>
                <c:pt idx="8">
                  <c:v>337.1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70"/>
        <c:holeSize val="59"/>
      </c:doughnutChart>
    </c:plotArea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90"/>
      <c:rotY val="93"/>
      <c:depthPercent val="9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2771935460815748E-2"/>
          <c:y val="7.2188628786263045E-2"/>
          <c:w val="0.84676605288725881"/>
          <c:h val="0.82749225152471328"/>
        </c:manualLayout>
      </c:layout>
      <c:pie3DChart>
        <c:varyColors val="1"/>
        <c:ser>
          <c:idx val="0"/>
          <c:order val="0"/>
          <c:explosion val="25"/>
          <c:cat>
            <c:strRef>
              <c:f>расх!$B$7:$C$18</c:f>
              <c:strCache>
                <c:ptCount val="12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6">
                  <c:v>Охрана окружающей среды</c:v>
                </c:pt>
                <c:pt idx="7">
                  <c:v>Образование</c:v>
                </c:pt>
                <c:pt idx="8">
                  <c:v>Культура, кинематография</c:v>
                </c:pt>
                <c:pt idx="9">
                  <c:v>Социальная политика</c:v>
                </c:pt>
                <c:pt idx="10">
                  <c:v>Физическая культура и спорт</c:v>
                </c:pt>
                <c:pt idx="11">
                  <c:v>Межбюджетные трансферты</c:v>
                </c:pt>
              </c:strCache>
            </c:strRef>
          </c:cat>
          <c:val>
            <c:numRef>
              <c:f>расх!$D$7:$D$18</c:f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spPr>
    <a:scene3d>
      <a:camera prst="orthographicFront"/>
      <a:lightRig rig="threePt" dir="t"/>
    </a:scene3d>
  </c:spPr>
  <c:externalData r:id="rId2">
    <c:autoUpdate val="0"/>
  </c:externalData>
  <c:userShapes r:id="rId3"/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90"/>
      <c:rotY val="92"/>
      <c:depthPercent val="9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2205626273162777E-3"/>
          <c:y val="0.15375792833073176"/>
          <c:w val="0.80773940324838045"/>
          <c:h val="0.79411244993299357"/>
        </c:manualLayout>
      </c:layout>
      <c:pie3DChart>
        <c:varyColors val="1"/>
        <c:ser>
          <c:idx val="1"/>
          <c:order val="1"/>
          <c:spPr>
            <a:effectLst>
              <a:innerShdw blurRad="63500" dist="215900" dir="8100000">
                <a:prstClr val="black">
                  <a:alpha val="50000"/>
                </a:prstClr>
              </a:innerShdw>
            </a:effectLst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explosion val="7"/>
          <c:dPt>
            <c:idx val="1"/>
            <c:bubble3D val="0"/>
          </c:dPt>
          <c:dLbls>
            <c:dLbl>
              <c:idx val="0"/>
              <c:layout>
                <c:manualLayout>
                  <c:x val="4.5168442001600292E-2"/>
                  <c:y val="-0.22874534523411738"/>
                </c:manualLayout>
              </c:layout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8.3695766249602552E-2"/>
                  <c:y val="-0.1891137351889359"/>
                </c:manualLayout>
              </c:layout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5.839468995921674E-2"/>
                  <c:y val="-8.1460403501775358E-2"/>
                </c:manualLayout>
              </c:layout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7.2661463283246089E-2"/>
                  <c:y val="5.5474716712932616E-2"/>
                </c:manualLayout>
              </c:layout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9.3726724770502381E-2"/>
                  <c:y val="0.11225036720431845"/>
                </c:manualLayout>
              </c:layout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-0.1748536568678728"/>
                  <c:y val="0.12787545396317734"/>
                </c:manualLayout>
              </c:layout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0.21892472128090001"/>
                  <c:y val="6.9068217204661414E-2"/>
                </c:manualLayout>
              </c:layout>
              <c:spPr/>
              <c:txPr>
                <a:bodyPr/>
                <a:lstStyle/>
                <a:p>
                  <a:pPr>
                    <a:defRPr sz="1400" b="1">
                      <a:solidFill>
                        <a:schemeClr val="bg1"/>
                      </a:solidFill>
                      <a:latin typeface="Segoe UI Light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</c:dLbl>
            <c:dLbl>
              <c:idx val="8"/>
              <c:layout>
                <c:manualLayout>
                  <c:x val="-0.14002194322840855"/>
                  <c:y val="0.15297828260410165"/>
                </c:manualLayout>
              </c:layout>
              <c:spPr/>
              <c:txPr>
                <a:bodyPr/>
                <a:lstStyle/>
                <a:p>
                  <a:pPr>
                    <a:defRPr sz="1400" b="1">
                      <a:solidFill>
                        <a:schemeClr val="bg1"/>
                      </a:solidFill>
                      <a:latin typeface="Segoe UI Light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</c:dLbl>
            <c:dLbl>
              <c:idx val="9"/>
              <c:layout>
                <c:manualLayout>
                  <c:x val="4.622626081962098E-2"/>
                  <c:y val="-0.24287091229001906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/>
                      <a:t>Социальная политика; </a:t>
                    </a:r>
                    <a:r>
                      <a:rPr lang="ru-RU" sz="1400" i="0" dirty="0">
                        <a:effectLst/>
                      </a:rPr>
                      <a:t>28,6; 2%</a:t>
                    </a:r>
                  </a:p>
                </c:rich>
              </c:tx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</c:dLbl>
            <c:dLbl>
              <c:idx val="10"/>
              <c:layout>
                <c:manualLayout>
                  <c:x val="4.8753698772067561E-2"/>
                  <c:y val="-0.17985450314814216"/>
                </c:manualLayout>
              </c:layout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</c:dLbl>
            <c:dLbl>
              <c:idx val="11"/>
              <c:layout>
                <c:manualLayout>
                  <c:x val="4.2433158377645101E-2"/>
                  <c:y val="-0.1751627473709412"/>
                </c:manualLayout>
              </c:layout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400" b="1">
                    <a:latin typeface="Segoe UI Light" pitchFamily="34" charset="0"/>
                    <a:cs typeface="Arial" pitchFamily="34" charset="0"/>
                  </a:defRPr>
                </a:pPr>
                <a:endParaRPr lang="ru-RU"/>
              </a:p>
            </c:txPr>
            <c:dLblPos val="bestFit"/>
            <c:showLegendKey val="1"/>
            <c:showVal val="1"/>
            <c:showCatName val="1"/>
            <c:showSerName val="0"/>
            <c:showPercent val="1"/>
            <c:showBubbleSize val="0"/>
            <c:showLeaderLines val="1"/>
          </c:dLbls>
          <c:cat>
            <c:strRef>
              <c:f>'[Диаграмма в Microsoft PowerPoint]расх'!$B$7:$C$18</c:f>
              <c:strCache>
                <c:ptCount val="12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6">
                  <c:v>Охрана окружающей среды</c:v>
                </c:pt>
                <c:pt idx="7">
                  <c:v>Образование</c:v>
                </c:pt>
                <c:pt idx="8">
                  <c:v>Культура, кинематография</c:v>
                </c:pt>
                <c:pt idx="9">
                  <c:v>Социальная политика</c:v>
                </c:pt>
                <c:pt idx="10">
                  <c:v>Физическая культура и спорт</c:v>
                </c:pt>
                <c:pt idx="11">
                  <c:v>Межбюджетные трансферты</c:v>
                </c:pt>
              </c:strCache>
            </c:strRef>
          </c:cat>
          <c:val>
            <c:numRef>
              <c:f>'[Диаграмма в Microsoft PowerPoint]расх'!$F$7:$F$18</c:f>
              <c:numCache>
                <c:formatCode>#,##0.0</c:formatCode>
                <c:ptCount val="12"/>
                <c:pt idx="0">
                  <c:v>83.6</c:v>
                </c:pt>
                <c:pt idx="1">
                  <c:v>0.5</c:v>
                </c:pt>
                <c:pt idx="2">
                  <c:v>0.2</c:v>
                </c:pt>
                <c:pt idx="3">
                  <c:v>27.7</c:v>
                </c:pt>
                <c:pt idx="4">
                  <c:v>22.7</c:v>
                </c:pt>
                <c:pt idx="6">
                  <c:v>7.2</c:v>
                </c:pt>
                <c:pt idx="7">
                  <c:v>992</c:v>
                </c:pt>
                <c:pt idx="8">
                  <c:v>202.8</c:v>
                </c:pt>
                <c:pt idx="9">
                  <c:v>28.6</c:v>
                </c:pt>
                <c:pt idx="10">
                  <c:v>2.1</c:v>
                </c:pt>
                <c:pt idx="11">
                  <c:v>94.9</c:v>
                </c:pt>
              </c:numCache>
            </c:numRef>
          </c:val>
        </c:ser>
        <c:ser>
          <c:idx val="0"/>
          <c:order val="0"/>
          <c:explosion val="25"/>
          <c:cat>
            <c:strRef>
              <c:f>'[Диаграмма в Microsoft PowerPoint]расх'!$B$7:$C$18</c:f>
              <c:strCache>
                <c:ptCount val="12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6">
                  <c:v>Охрана окружающей среды</c:v>
                </c:pt>
                <c:pt idx="7">
                  <c:v>Образование</c:v>
                </c:pt>
                <c:pt idx="8">
                  <c:v>Культура, кинематография</c:v>
                </c:pt>
                <c:pt idx="9">
                  <c:v>Социальная политика</c:v>
                </c:pt>
                <c:pt idx="10">
                  <c:v>Физическая культура и спорт</c:v>
                </c:pt>
                <c:pt idx="11">
                  <c:v>Межбюджетные трансферты</c:v>
                </c:pt>
              </c:strCache>
            </c:strRef>
          </c:cat>
          <c:val>
            <c:numRef>
              <c:f>'[Диаграмма в Microsoft PowerPoint]расх'!$D$7:$D$18</c:f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2">
    <c:autoUpdate val="0"/>
  </c:externalData>
  <c:userShapes r:id="rId3"/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884995726547432"/>
          <c:y val="4.4021048314893119E-2"/>
          <c:w val="0.80149757837688007"/>
          <c:h val="0.6170213113575616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Собственные доходы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invertIfNegative val="0"/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1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Лист1!$A$2:$A$21</c:f>
              <c:strCache>
                <c:ptCount val="20"/>
                <c:pt idx="0">
                  <c:v>Атирское СП</c:v>
                </c:pt>
                <c:pt idx="1">
                  <c:v>Больше-Туралинское СП</c:v>
                </c:pt>
                <c:pt idx="2">
                  <c:v>Васисское СП</c:v>
                </c:pt>
                <c:pt idx="3">
                  <c:v>Вставское СП</c:v>
                </c:pt>
                <c:pt idx="4">
                  <c:v>Егоровское СП</c:v>
                </c:pt>
                <c:pt idx="5">
                  <c:v>Екатерининское СП</c:v>
                </c:pt>
                <c:pt idx="6">
                  <c:v>Ермаковское СП</c:v>
                </c:pt>
                <c:pt idx="7">
                  <c:v>Заливинское СП</c:v>
                </c:pt>
                <c:pt idx="8">
                  <c:v>Литковское СП</c:v>
                </c:pt>
                <c:pt idx="9">
                  <c:v>Ложниковское СП</c:v>
                </c:pt>
                <c:pt idx="10">
                  <c:v>Мартюшевское СП</c:v>
                </c:pt>
                <c:pt idx="11">
                  <c:v>Междуреченское СП</c:v>
                </c:pt>
                <c:pt idx="12">
                  <c:v>Нагорно-Ивановское СП</c:v>
                </c:pt>
                <c:pt idx="13">
                  <c:v>Орловское СП</c:v>
                </c:pt>
                <c:pt idx="14">
                  <c:v>Полоргудовское СП</c:v>
                </c:pt>
                <c:pt idx="15">
                  <c:v>Самсоновское СП</c:v>
                </c:pt>
                <c:pt idx="16">
                  <c:v>Соускановское СП</c:v>
                </c:pt>
                <c:pt idx="17">
                  <c:v>Усть-Тарское СП</c:v>
                </c:pt>
                <c:pt idx="18">
                  <c:v>Чекрушанское СП</c:v>
                </c:pt>
                <c:pt idx="19">
                  <c:v>Черняевское СП</c:v>
                </c:pt>
              </c:strCache>
            </c:strRef>
          </c:cat>
          <c:val>
            <c:numRef>
              <c:f>Лист1!$B$2:$B$21</c:f>
              <c:numCache>
                <c:formatCode>General</c:formatCode>
                <c:ptCount val="20"/>
                <c:pt idx="0">
                  <c:v>2.5</c:v>
                </c:pt>
                <c:pt idx="1">
                  <c:v>1.1000000000000001</c:v>
                </c:pt>
                <c:pt idx="2">
                  <c:v>0.9</c:v>
                </c:pt>
                <c:pt idx="3">
                  <c:v>0.7</c:v>
                </c:pt>
                <c:pt idx="4">
                  <c:v>0.7</c:v>
                </c:pt>
                <c:pt idx="5">
                  <c:v>2.9</c:v>
                </c:pt>
                <c:pt idx="6">
                  <c:v>0.8</c:v>
                </c:pt>
                <c:pt idx="7">
                  <c:v>2.1</c:v>
                </c:pt>
                <c:pt idx="8">
                  <c:v>1</c:v>
                </c:pt>
                <c:pt idx="9">
                  <c:v>1.3</c:v>
                </c:pt>
                <c:pt idx="10">
                  <c:v>1.5</c:v>
                </c:pt>
                <c:pt idx="11">
                  <c:v>1.9</c:v>
                </c:pt>
                <c:pt idx="12">
                  <c:v>1.8</c:v>
                </c:pt>
                <c:pt idx="13">
                  <c:v>1.1000000000000001</c:v>
                </c:pt>
                <c:pt idx="14">
                  <c:v>1.8</c:v>
                </c:pt>
                <c:pt idx="15">
                  <c:v>1.5</c:v>
                </c:pt>
                <c:pt idx="16">
                  <c:v>0.9</c:v>
                </c:pt>
                <c:pt idx="17">
                  <c:v>0.7</c:v>
                </c:pt>
                <c:pt idx="18">
                  <c:v>1.5</c:v>
                </c:pt>
                <c:pt idx="19">
                  <c:v>0.8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invertIfNegative val="0"/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100">
                    <a:solidFill>
                      <a:schemeClr val="tx1"/>
                    </a:solidFill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Лист1!$A$2:$A$21</c:f>
              <c:strCache>
                <c:ptCount val="20"/>
                <c:pt idx="0">
                  <c:v>Атирское СП</c:v>
                </c:pt>
                <c:pt idx="1">
                  <c:v>Больше-Туралинское СП</c:v>
                </c:pt>
                <c:pt idx="2">
                  <c:v>Васисское СП</c:v>
                </c:pt>
                <c:pt idx="3">
                  <c:v>Вставское СП</c:v>
                </c:pt>
                <c:pt idx="4">
                  <c:v>Егоровское СП</c:v>
                </c:pt>
                <c:pt idx="5">
                  <c:v>Екатерининское СП</c:v>
                </c:pt>
                <c:pt idx="6">
                  <c:v>Ермаковское СП</c:v>
                </c:pt>
                <c:pt idx="7">
                  <c:v>Заливинское СП</c:v>
                </c:pt>
                <c:pt idx="8">
                  <c:v>Литковское СП</c:v>
                </c:pt>
                <c:pt idx="9">
                  <c:v>Ложниковское СП</c:v>
                </c:pt>
                <c:pt idx="10">
                  <c:v>Мартюшевское СП</c:v>
                </c:pt>
                <c:pt idx="11">
                  <c:v>Междуреченское СП</c:v>
                </c:pt>
                <c:pt idx="12">
                  <c:v>Нагорно-Ивановское СП</c:v>
                </c:pt>
                <c:pt idx="13">
                  <c:v>Орловское СП</c:v>
                </c:pt>
                <c:pt idx="14">
                  <c:v>Полоргудовское СП</c:v>
                </c:pt>
                <c:pt idx="15">
                  <c:v>Самсоновское СП</c:v>
                </c:pt>
                <c:pt idx="16">
                  <c:v>Соускановское СП</c:v>
                </c:pt>
                <c:pt idx="17">
                  <c:v>Усть-Тарское СП</c:v>
                </c:pt>
                <c:pt idx="18">
                  <c:v>Чекрушанское СП</c:v>
                </c:pt>
                <c:pt idx="19">
                  <c:v>Черняевское СП</c:v>
                </c:pt>
              </c:strCache>
            </c:strRef>
          </c:cat>
          <c:val>
            <c:numRef>
              <c:f>Лист1!$C$2:$C$21</c:f>
              <c:numCache>
                <c:formatCode>General</c:formatCode>
                <c:ptCount val="20"/>
                <c:pt idx="0">
                  <c:v>7.6</c:v>
                </c:pt>
                <c:pt idx="1">
                  <c:v>3.2</c:v>
                </c:pt>
                <c:pt idx="2">
                  <c:v>2.8</c:v>
                </c:pt>
                <c:pt idx="3">
                  <c:v>8.5</c:v>
                </c:pt>
                <c:pt idx="4">
                  <c:v>3.5</c:v>
                </c:pt>
                <c:pt idx="5">
                  <c:v>6.5</c:v>
                </c:pt>
                <c:pt idx="6">
                  <c:v>7.7</c:v>
                </c:pt>
                <c:pt idx="7">
                  <c:v>7.4</c:v>
                </c:pt>
                <c:pt idx="8">
                  <c:v>2.1</c:v>
                </c:pt>
                <c:pt idx="9">
                  <c:v>6</c:v>
                </c:pt>
                <c:pt idx="10">
                  <c:v>7.7</c:v>
                </c:pt>
                <c:pt idx="11">
                  <c:v>5.5</c:v>
                </c:pt>
                <c:pt idx="12">
                  <c:v>9.6</c:v>
                </c:pt>
                <c:pt idx="13">
                  <c:v>3.4</c:v>
                </c:pt>
                <c:pt idx="14">
                  <c:v>6.2</c:v>
                </c:pt>
                <c:pt idx="15">
                  <c:v>4.8</c:v>
                </c:pt>
                <c:pt idx="16">
                  <c:v>2.4</c:v>
                </c:pt>
                <c:pt idx="17">
                  <c:v>2.5</c:v>
                </c:pt>
                <c:pt idx="18">
                  <c:v>9</c:v>
                </c:pt>
                <c:pt idx="19">
                  <c:v>3.5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1"/>
        <c:overlap val="100"/>
        <c:axId val="135574528"/>
        <c:axId val="123017984"/>
      </c:barChart>
      <c:catAx>
        <c:axId val="135574528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23017984"/>
        <c:crosses val="autoZero"/>
        <c:auto val="1"/>
        <c:lblAlgn val="ctr"/>
        <c:lblOffset val="100"/>
        <c:noMultiLvlLbl val="0"/>
      </c:catAx>
      <c:valAx>
        <c:axId val="123017984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1355745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4.8501074138077076E-2"/>
          <c:y val="0.89835851572047554"/>
          <c:w val="0.83100901329995236"/>
          <c:h val="8.2535764000078435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 b="1">
          <a:latin typeface="Segoe UI Light" pitchFamily="34" charset="0"/>
        </a:defRPr>
      </a:pPr>
      <a:endParaRPr lang="ru-RU"/>
    </a:p>
  </c:txPr>
  <c:externalData r:id="rId1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2481632953874206E-2"/>
          <c:y val="4.4021048314893119E-2"/>
          <c:w val="0.78141042634426761"/>
          <c:h val="0.7813216832116692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Дотации на выравнивание БО</c:v>
                </c:pt>
                <c:pt idx="1">
                  <c:v>Резервный фонд МР</c:v>
                </c:pt>
                <c:pt idx="2">
                  <c:v>иные МБТ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71.400000000000006</c:v>
                </c:pt>
                <c:pt idx="1">
                  <c:v>5.8</c:v>
                </c:pt>
                <c:pt idx="2">
                  <c:v>15.4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invertIfNegative val="0"/>
          <c:dLbls>
            <c:dLbl>
              <c:idx val="0"/>
              <c:layout>
                <c:manualLayout>
                  <c:x val="-8.7311530842007646E-3"/>
                  <c:y val="-5.33029009848578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-1.631313840945777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4923237352065392E-3"/>
                  <c:y val="-1.051721377363299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Дотации на выравнивание БО</c:v>
                </c:pt>
                <c:pt idx="1">
                  <c:v>Резервный фонд МР</c:v>
                </c:pt>
                <c:pt idx="2">
                  <c:v>иные МБТ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74.3</c:v>
                </c:pt>
                <c:pt idx="1">
                  <c:v>5.5</c:v>
                </c:pt>
                <c:pt idx="2">
                  <c:v>15.1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1"/>
        <c:overlap val="-3"/>
        <c:axId val="135541760"/>
        <c:axId val="78951488"/>
      </c:barChart>
      <c:catAx>
        <c:axId val="135541760"/>
        <c:scaling>
          <c:orientation val="minMax"/>
        </c:scaling>
        <c:delete val="0"/>
        <c:axPos val="b"/>
        <c:majorTickMark val="none"/>
        <c:minorTickMark val="none"/>
        <c:tickLblPos val="nextTo"/>
        <c:crossAx val="78951488"/>
        <c:crosses val="autoZero"/>
        <c:auto val="1"/>
        <c:lblAlgn val="ctr"/>
        <c:lblOffset val="100"/>
        <c:noMultiLvlLbl val="0"/>
      </c:catAx>
      <c:valAx>
        <c:axId val="78951488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13554176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 b="1">
          <a:latin typeface="Segoe UI Light" pitchFamily="34" charset="0"/>
        </a:defRPr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effectLst>
              <a:softEdge rad="0"/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effectLst>
                <a:softEdge rad="0"/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effectLst>
                <a:softEdge rad="0"/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0"/>
              <c:layout>
                <c:manualLayout>
                  <c:x val="0"/>
                  <c:y val="0.1763692923008554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1757952820057031E-2"/>
                  <c:y val="0.2872299903185360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7.8386352133713536E-3"/>
                  <c:y val="0.2670734997698668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 kern="0" cap="small" spc="-1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2021 (факт)</c:v>
                </c:pt>
                <c:pt idx="1">
                  <c:v>2022 (план)</c:v>
                </c:pt>
                <c:pt idx="2">
                  <c:v>2022 (факт)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286.8</c:v>
                </c:pt>
                <c:pt idx="1">
                  <c:v>329.5</c:v>
                </c:pt>
                <c:pt idx="2">
                  <c:v>337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18"/>
        <c:axId val="81204224"/>
        <c:axId val="86502208"/>
      </c:barChart>
      <c:catAx>
        <c:axId val="8120422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kern="0" cap="small" spc="-100" baseline="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86502208"/>
        <c:crosses val="autoZero"/>
        <c:auto val="1"/>
        <c:lblAlgn val="ctr"/>
        <c:lblOffset val="100"/>
        <c:noMultiLvlLbl val="0"/>
      </c:catAx>
      <c:valAx>
        <c:axId val="8650220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81204224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0"/>
              <c:layout>
                <c:manualLayout>
                  <c:x val="0"/>
                  <c:y val="0.1763692923008554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1757952820057031E-2"/>
                  <c:y val="0.2872299903185360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7.8386352133713536E-3"/>
                  <c:y val="0.2670734997698668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 kern="0" cap="small" spc="-1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2021 (факт)</c:v>
                </c:pt>
                <c:pt idx="1">
                  <c:v>2022 (план)</c:v>
                </c:pt>
                <c:pt idx="2">
                  <c:v>2022 (факт)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248.2</c:v>
                </c:pt>
                <c:pt idx="1">
                  <c:v>293.89999999999998</c:v>
                </c:pt>
                <c:pt idx="2">
                  <c:v>300.39999999999998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18"/>
        <c:axId val="84548096"/>
        <c:axId val="86503936"/>
      </c:barChart>
      <c:catAx>
        <c:axId val="8454809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kern="0" cap="small" spc="-100" baseline="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86503936"/>
        <c:crosses val="autoZero"/>
        <c:auto val="1"/>
        <c:lblAlgn val="ctr"/>
        <c:lblOffset val="100"/>
        <c:noMultiLvlLbl val="0"/>
      </c:catAx>
      <c:valAx>
        <c:axId val="8650393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84548096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1992688643060827E-2"/>
          <c:y val="6.4668740510313669E-2"/>
          <c:w val="0.90761608498526614"/>
          <c:h val="0.7733751805354960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Lbls>
            <c:dLbl>
              <c:idx val="0"/>
              <c:layout>
                <c:manualLayout>
                  <c:x val="0"/>
                  <c:y val="0.1763692923008554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1757952820057031E-2"/>
                  <c:y val="0.2872299903185360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7.8386352133713536E-3"/>
                  <c:y val="0.2670734997698668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 kern="0" cap="small" spc="-1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2021 (факт)</c:v>
                </c:pt>
                <c:pt idx="1">
                  <c:v>2022 (план)</c:v>
                </c:pt>
                <c:pt idx="2">
                  <c:v>2022 (факт)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3.2</c:v>
                </c:pt>
                <c:pt idx="1">
                  <c:v>3.3</c:v>
                </c:pt>
                <c:pt idx="2">
                  <c:v>3.8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18"/>
        <c:axId val="84548608"/>
        <c:axId val="86506240"/>
      </c:barChart>
      <c:catAx>
        <c:axId val="8454860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kern="0" cap="small" spc="-100" baseline="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86506240"/>
        <c:crosses val="autoZero"/>
        <c:auto val="1"/>
        <c:lblAlgn val="ctr"/>
        <c:lblOffset val="100"/>
        <c:noMultiLvlLbl val="0"/>
      </c:catAx>
      <c:valAx>
        <c:axId val="8650624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84548608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Lbls>
            <c:dLbl>
              <c:idx val="0"/>
              <c:layout>
                <c:manualLayout>
                  <c:x val="0"/>
                  <c:y val="0.1763692923008554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8.3985377286121643E-4"/>
                  <c:y val="0.1990454764285449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203801429470815E-2"/>
                  <c:y val="0.202404362478243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 kern="0" cap="small" spc="-1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2021 (факт)</c:v>
                </c:pt>
                <c:pt idx="1">
                  <c:v>2022 (план)</c:v>
                </c:pt>
                <c:pt idx="2">
                  <c:v>2022 (факт)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17.100000000000001</c:v>
                </c:pt>
                <c:pt idx="1">
                  <c:v>15.3</c:v>
                </c:pt>
                <c:pt idx="2">
                  <c:v>15.5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18"/>
        <c:axId val="81204736"/>
        <c:axId val="122356864"/>
      </c:barChart>
      <c:catAx>
        <c:axId val="8120473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kern="0" cap="small" spc="-100" baseline="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22356864"/>
        <c:crosses val="autoZero"/>
        <c:auto val="1"/>
        <c:lblAlgn val="ctr"/>
        <c:lblOffset val="100"/>
        <c:noMultiLvlLbl val="0"/>
      </c:catAx>
      <c:valAx>
        <c:axId val="12235686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81204736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Lbls>
            <c:dLbl>
              <c:idx val="0"/>
              <c:layout>
                <c:manualLayout>
                  <c:x val="-3.306510916776443E-7"/>
                  <c:y val="0.1293374810206273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1757952820057031E-2"/>
                  <c:y val="0.2872299903185360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7.8386352133713536E-3"/>
                  <c:y val="0.2670734997698668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 kern="0" cap="small" spc="-1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2021 (факт)</c:v>
                </c:pt>
                <c:pt idx="1">
                  <c:v>2022 (план)</c:v>
                </c:pt>
                <c:pt idx="2">
                  <c:v>2022 (факт)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10.6</c:v>
                </c:pt>
                <c:pt idx="1">
                  <c:v>13.5</c:v>
                </c:pt>
                <c:pt idx="2">
                  <c:v>13.5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18"/>
        <c:axId val="87925760"/>
        <c:axId val="122362624"/>
      </c:barChart>
      <c:catAx>
        <c:axId val="8792576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kern="0" cap="small" spc="-100" baseline="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22362624"/>
        <c:crosses val="autoZero"/>
        <c:auto val="1"/>
        <c:lblAlgn val="ctr"/>
        <c:lblOffset val="100"/>
        <c:noMultiLvlLbl val="0"/>
      </c:catAx>
      <c:valAx>
        <c:axId val="12236262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87925760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Lbls>
            <c:dLbl>
              <c:idx val="0"/>
              <c:layout>
                <c:manualLayout>
                  <c:x val="0"/>
                  <c:y val="0.1763692923008554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1757952820057031E-2"/>
                  <c:y val="0.2872299903185360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7.8386352133713536E-3"/>
                  <c:y val="0.2670734997698668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 kern="0" cap="small" spc="-1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2021 (факт)</c:v>
                </c:pt>
                <c:pt idx="1">
                  <c:v>2022 (план)</c:v>
                </c:pt>
                <c:pt idx="2">
                  <c:v>2022 (факт)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1.96</c:v>
                </c:pt>
                <c:pt idx="1">
                  <c:v>1.74</c:v>
                </c:pt>
                <c:pt idx="2">
                  <c:v>1.74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18"/>
        <c:axId val="87926784"/>
        <c:axId val="122405440"/>
      </c:barChart>
      <c:catAx>
        <c:axId val="8792678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kern="0" cap="small" spc="-100" baseline="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22405440"/>
        <c:crosses val="autoZero"/>
        <c:auto val="1"/>
        <c:lblAlgn val="ctr"/>
        <c:lblOffset val="100"/>
        <c:noMultiLvlLbl val="0"/>
      </c:catAx>
      <c:valAx>
        <c:axId val="12240544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87926784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_rels/drawing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drawing18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0.86546</cdr:x>
      <cdr:y>0</cdr:y>
    </cdr:from>
    <cdr:to>
      <cdr:x>0.97563</cdr:x>
      <cdr:y>0.06796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730550" y="0"/>
          <a:ext cx="856777" cy="34362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400" b="1" dirty="0" err="1">
              <a:latin typeface="Segoe UI Light" pitchFamily="34" charset="0"/>
              <a:cs typeface="Arial" pitchFamily="34" charset="0"/>
            </a:rPr>
            <a:t>млн.руб</a:t>
          </a:r>
          <a:r>
            <a:rPr lang="ru-RU" sz="1100" b="1" dirty="0">
              <a:latin typeface="Arial" pitchFamily="34" charset="0"/>
              <a:cs typeface="Arial" pitchFamily="34" charset="0"/>
            </a:rPr>
            <a:t>.</a:t>
          </a:r>
        </a:p>
      </cdr:txBody>
    </cdr:sp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0.05495</cdr:y>
    </cdr:to>
    <cdr:sp macro="" textlink="">
      <cdr:nvSpPr>
        <cdr:cNvPr id="2" name="TextBox 61"/>
        <cdr:cNvSpPr txBox="1"/>
      </cdr:nvSpPr>
      <cdr:spPr>
        <a:xfrm xmlns:a="http://schemas.openxmlformats.org/drawingml/2006/main">
          <a:off x="0" y="0"/>
          <a:ext cx="4392488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b="1" cap="small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1 139,1(+18,8 или 1,7%)</a:t>
          </a:r>
          <a:endParaRPr lang="ru-RU" sz="1200" b="1" cap="small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0.08614</cdr:x>
      <cdr:y>0.06154</cdr:y>
    </cdr:from>
    <cdr:to>
      <cdr:x>0.08614</cdr:x>
      <cdr:y>0.10769</cdr:y>
    </cdr:to>
    <cdr:cxnSp macro="">
      <cdr:nvCxnSpPr>
        <cdr:cNvPr id="3" name="Прямая со стрелкой 2"/>
        <cdr:cNvCxnSpPr/>
      </cdr:nvCxnSpPr>
      <cdr:spPr>
        <a:xfrm xmlns:a="http://schemas.openxmlformats.org/drawingml/2006/main">
          <a:off x="285070" y="288032"/>
          <a:ext cx="0" cy="216024"/>
        </a:xfrm>
        <a:prstGeom xmlns:a="http://schemas.openxmlformats.org/drawingml/2006/main" prst="straightConnector1">
          <a:avLst/>
        </a:prstGeom>
        <a:ln xmlns:a="http://schemas.openxmlformats.org/drawingml/2006/main" w="15875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0.91297</cdr:x>
      <cdr:y>0.06154</cdr:y>
    </cdr:from>
    <cdr:to>
      <cdr:x>0.91297</cdr:x>
      <cdr:y>0.09928</cdr:y>
    </cdr:to>
    <cdr:cxnSp macro="">
      <cdr:nvCxnSpPr>
        <cdr:cNvPr id="4" name="Прямая со стрелкой 3"/>
        <cdr:cNvCxnSpPr/>
      </cdr:nvCxnSpPr>
      <cdr:spPr>
        <a:xfrm xmlns:a="http://schemas.openxmlformats.org/drawingml/2006/main">
          <a:off x="3021374" y="288032"/>
          <a:ext cx="0" cy="176643"/>
        </a:xfrm>
        <a:prstGeom xmlns:a="http://schemas.openxmlformats.org/drawingml/2006/main" prst="straightConnector1">
          <a:avLst/>
        </a:prstGeom>
        <a:ln xmlns:a="http://schemas.openxmlformats.org/drawingml/2006/main" w="15875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0.08614</cdr:x>
      <cdr:y>0.06154</cdr:y>
    </cdr:from>
    <cdr:to>
      <cdr:x>0.91297</cdr:x>
      <cdr:y>0.06154</cdr:y>
    </cdr:to>
    <cdr:cxnSp macro="">
      <cdr:nvCxnSpPr>
        <cdr:cNvPr id="5" name="Прямая соединительная линия 4"/>
        <cdr:cNvCxnSpPr/>
      </cdr:nvCxnSpPr>
      <cdr:spPr>
        <a:xfrm xmlns:a="http://schemas.openxmlformats.org/drawingml/2006/main" flipV="1">
          <a:off x="285070" y="288032"/>
          <a:ext cx="2736304" cy="1"/>
        </a:xfrm>
        <a:prstGeom xmlns:a="http://schemas.openxmlformats.org/drawingml/2006/main" prst="line">
          <a:avLst/>
        </a:prstGeom>
        <a:ln xmlns:a="http://schemas.openxmlformats.org/drawingml/2006/main" w="15875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11.xml><?xml version="1.0" encoding="utf-8"?>
<c:userShapes xmlns:c="http://schemas.openxmlformats.org/drawingml/2006/chart">
  <cdr:relSizeAnchor xmlns:cdr="http://schemas.openxmlformats.org/drawingml/2006/chartDrawing">
    <cdr:from>
      <cdr:x>0</cdr:x>
      <cdr:y>0.0227</cdr:y>
    </cdr:from>
    <cdr:to>
      <cdr:x>1</cdr:x>
      <cdr:y>0.13489</cdr:y>
    </cdr:to>
    <cdr:sp macro="" textlink="">
      <cdr:nvSpPr>
        <cdr:cNvPr id="2" name="TextBox 61"/>
        <cdr:cNvSpPr txBox="1"/>
      </cdr:nvSpPr>
      <cdr:spPr>
        <a:xfrm xmlns:a="http://schemas.openxmlformats.org/drawingml/2006/main">
          <a:off x="0" y="56049"/>
          <a:ext cx="3024336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b="1" cap="small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+14,5 </a:t>
          </a:r>
          <a:r>
            <a:rPr lang="ru-RU" sz="1200" b="1" cap="small" dirty="0" err="1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млн.руб</a:t>
          </a:r>
          <a:r>
            <a:rPr lang="ru-RU" sz="1200" b="1" cap="small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,. (+7,4%)</a:t>
          </a:r>
          <a:endParaRPr lang="ru-RU" sz="1200" b="1" cap="small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0.19527</cdr:x>
      <cdr:y>0.13333</cdr:y>
    </cdr:from>
    <cdr:to>
      <cdr:x>0.19527</cdr:x>
      <cdr:y>0.53686</cdr:y>
    </cdr:to>
    <cdr:cxnSp macro="">
      <cdr:nvCxnSpPr>
        <cdr:cNvPr id="3" name="Прямая со стрелкой 2"/>
        <cdr:cNvCxnSpPr/>
      </cdr:nvCxnSpPr>
      <cdr:spPr>
        <a:xfrm xmlns:a="http://schemas.openxmlformats.org/drawingml/2006/main">
          <a:off x="590575" y="329206"/>
          <a:ext cx="0" cy="996347"/>
        </a:xfrm>
        <a:prstGeom xmlns:a="http://schemas.openxmlformats.org/drawingml/2006/main" prst="straightConnector1">
          <a:avLst/>
        </a:prstGeom>
        <a:ln xmlns:a="http://schemas.openxmlformats.org/drawingml/2006/main" w="15875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0.81432</cdr:x>
      <cdr:y>0.12857</cdr:y>
    </cdr:from>
    <cdr:to>
      <cdr:x>0.81432</cdr:x>
      <cdr:y>0.18689</cdr:y>
    </cdr:to>
    <cdr:cxnSp macro="">
      <cdr:nvCxnSpPr>
        <cdr:cNvPr id="4" name="Прямая со стрелкой 3"/>
        <cdr:cNvCxnSpPr/>
      </cdr:nvCxnSpPr>
      <cdr:spPr>
        <a:xfrm xmlns:a="http://schemas.openxmlformats.org/drawingml/2006/main">
          <a:off x="2462783" y="317441"/>
          <a:ext cx="0" cy="144016"/>
        </a:xfrm>
        <a:prstGeom xmlns:a="http://schemas.openxmlformats.org/drawingml/2006/main" prst="straightConnector1">
          <a:avLst/>
        </a:prstGeom>
        <a:ln xmlns:a="http://schemas.openxmlformats.org/drawingml/2006/main" w="15875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0.19527</cdr:x>
      <cdr:y>0.12857</cdr:y>
    </cdr:from>
    <cdr:to>
      <cdr:x>0.81431</cdr:x>
      <cdr:y>0.12857</cdr:y>
    </cdr:to>
    <cdr:cxnSp macro="">
      <cdr:nvCxnSpPr>
        <cdr:cNvPr id="5" name="Прямая соединительная линия 4"/>
        <cdr:cNvCxnSpPr/>
      </cdr:nvCxnSpPr>
      <cdr:spPr>
        <a:xfrm xmlns:a="http://schemas.openxmlformats.org/drawingml/2006/main">
          <a:off x="590575" y="317441"/>
          <a:ext cx="1872184" cy="0"/>
        </a:xfrm>
        <a:prstGeom xmlns:a="http://schemas.openxmlformats.org/drawingml/2006/main" prst="line">
          <a:avLst/>
        </a:prstGeom>
        <a:ln xmlns:a="http://schemas.openxmlformats.org/drawingml/2006/main" w="15875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12.xml><?xml version="1.0" encoding="utf-8"?>
<c:userShapes xmlns:c="http://schemas.openxmlformats.org/drawingml/2006/chart">
  <cdr:relSizeAnchor xmlns:cdr="http://schemas.openxmlformats.org/drawingml/2006/chartDrawing">
    <cdr:from>
      <cdr:x>0</cdr:x>
      <cdr:y>0.00109</cdr:y>
    </cdr:from>
    <cdr:to>
      <cdr:x>1</cdr:x>
      <cdr:y>0.12932</cdr:y>
    </cdr:to>
    <cdr:sp macro="" textlink="">
      <cdr:nvSpPr>
        <cdr:cNvPr id="2" name="TextBox 61"/>
        <cdr:cNvSpPr txBox="1"/>
      </cdr:nvSpPr>
      <cdr:spPr>
        <a:xfrm xmlns:a="http://schemas.openxmlformats.org/drawingml/2006/main">
          <a:off x="0" y="2361"/>
          <a:ext cx="3024336" cy="277008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b="1" cap="small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+68,0 </a:t>
          </a:r>
          <a:r>
            <a:rPr lang="ru-RU" sz="1200" b="1" cap="small" dirty="0" err="1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тыс.руб</a:t>
          </a:r>
          <a:r>
            <a:rPr lang="ru-RU" sz="1200" b="1" cap="small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,. (+36,2%)</a:t>
          </a:r>
          <a:endParaRPr lang="ru-RU" sz="1200" b="1" cap="small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0.17963</cdr:x>
      <cdr:y>0.13333</cdr:y>
    </cdr:from>
    <cdr:to>
      <cdr:x>0.18625</cdr:x>
      <cdr:y>0.34207</cdr:y>
    </cdr:to>
    <cdr:cxnSp macro="">
      <cdr:nvCxnSpPr>
        <cdr:cNvPr id="3" name="Прямая со стрелкой 2"/>
        <cdr:cNvCxnSpPr/>
      </cdr:nvCxnSpPr>
      <cdr:spPr>
        <a:xfrm xmlns:a="http://schemas.openxmlformats.org/drawingml/2006/main" flipH="1">
          <a:off x="543261" y="288025"/>
          <a:ext cx="20024" cy="450919"/>
        </a:xfrm>
        <a:prstGeom xmlns:a="http://schemas.openxmlformats.org/drawingml/2006/main" prst="straightConnector1">
          <a:avLst/>
        </a:prstGeom>
        <a:ln xmlns:a="http://schemas.openxmlformats.org/drawingml/2006/main" w="15875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0.82143</cdr:x>
      <cdr:y>0.13333</cdr:y>
    </cdr:from>
    <cdr:to>
      <cdr:x>0.82249</cdr:x>
      <cdr:y>0.1754</cdr:y>
    </cdr:to>
    <cdr:cxnSp macro="">
      <cdr:nvCxnSpPr>
        <cdr:cNvPr id="4" name="Прямая со стрелкой 3"/>
        <cdr:cNvCxnSpPr/>
      </cdr:nvCxnSpPr>
      <cdr:spPr>
        <a:xfrm xmlns:a="http://schemas.openxmlformats.org/drawingml/2006/main">
          <a:off x="2484280" y="288025"/>
          <a:ext cx="3197" cy="90879"/>
        </a:xfrm>
        <a:prstGeom xmlns:a="http://schemas.openxmlformats.org/drawingml/2006/main" prst="straightConnector1">
          <a:avLst/>
        </a:prstGeom>
        <a:ln xmlns:a="http://schemas.openxmlformats.org/drawingml/2006/main" w="15875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0.19048</cdr:x>
      <cdr:y>0.13333</cdr:y>
    </cdr:from>
    <cdr:to>
      <cdr:x>0.82143</cdr:x>
      <cdr:y>0.13333</cdr:y>
    </cdr:to>
    <cdr:cxnSp macro="">
      <cdr:nvCxnSpPr>
        <cdr:cNvPr id="5" name="Прямая соединительная линия 4"/>
        <cdr:cNvCxnSpPr/>
      </cdr:nvCxnSpPr>
      <cdr:spPr>
        <a:xfrm xmlns:a="http://schemas.openxmlformats.org/drawingml/2006/main">
          <a:off x="576076" y="288025"/>
          <a:ext cx="1908200" cy="7"/>
        </a:xfrm>
        <a:prstGeom xmlns:a="http://schemas.openxmlformats.org/drawingml/2006/main" prst="line">
          <a:avLst/>
        </a:prstGeom>
        <a:ln xmlns:a="http://schemas.openxmlformats.org/drawingml/2006/main" w="15875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13.xml><?xml version="1.0" encoding="utf-8"?>
<c:userShapes xmlns:c="http://schemas.openxmlformats.org/drawingml/2006/chart">
  <cdr:relSizeAnchor xmlns:cdr="http://schemas.openxmlformats.org/drawingml/2006/chartDrawing">
    <cdr:from>
      <cdr:x>0.20025</cdr:x>
      <cdr:y>0.00595</cdr:y>
    </cdr:from>
    <cdr:to>
      <cdr:x>0.81929</cdr:x>
      <cdr:y>0.00595</cdr:y>
    </cdr:to>
    <cdr:cxnSp macro="">
      <cdr:nvCxnSpPr>
        <cdr:cNvPr id="2" name="Прямая соединительная линия 1"/>
        <cdr:cNvCxnSpPr/>
      </cdr:nvCxnSpPr>
      <cdr:spPr>
        <a:xfrm xmlns:a="http://schemas.openxmlformats.org/drawingml/2006/main">
          <a:off x="605610" y="12864"/>
          <a:ext cx="1872208" cy="0"/>
        </a:xfrm>
        <a:prstGeom xmlns:a="http://schemas.openxmlformats.org/drawingml/2006/main" prst="line">
          <a:avLst/>
        </a:prstGeom>
        <a:ln xmlns:a="http://schemas.openxmlformats.org/drawingml/2006/main" w="15875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0.81929</cdr:x>
      <cdr:y>0</cdr:y>
    </cdr:from>
    <cdr:to>
      <cdr:x>0.81929</cdr:x>
      <cdr:y>0.23708</cdr:y>
    </cdr:to>
    <cdr:cxnSp macro="">
      <cdr:nvCxnSpPr>
        <cdr:cNvPr id="3" name="Прямая со стрелкой 2"/>
        <cdr:cNvCxnSpPr/>
      </cdr:nvCxnSpPr>
      <cdr:spPr>
        <a:xfrm xmlns:a="http://schemas.openxmlformats.org/drawingml/2006/main">
          <a:off x="2477808" y="0"/>
          <a:ext cx="10" cy="512149"/>
        </a:xfrm>
        <a:prstGeom xmlns:a="http://schemas.openxmlformats.org/drawingml/2006/main" prst="straightConnector1">
          <a:avLst/>
        </a:prstGeom>
        <a:ln xmlns:a="http://schemas.openxmlformats.org/drawingml/2006/main" w="15875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0.20025</cdr:x>
      <cdr:y>0</cdr:y>
    </cdr:from>
    <cdr:to>
      <cdr:x>0.20025</cdr:x>
      <cdr:y>0.63708</cdr:y>
    </cdr:to>
    <cdr:cxnSp macro="">
      <cdr:nvCxnSpPr>
        <cdr:cNvPr id="4" name="Прямая со стрелкой 3"/>
        <cdr:cNvCxnSpPr/>
      </cdr:nvCxnSpPr>
      <cdr:spPr>
        <a:xfrm xmlns:a="http://schemas.openxmlformats.org/drawingml/2006/main">
          <a:off x="605610" y="0"/>
          <a:ext cx="0" cy="1376245"/>
        </a:xfrm>
        <a:prstGeom xmlns:a="http://schemas.openxmlformats.org/drawingml/2006/main" prst="straightConnector1">
          <a:avLst/>
        </a:prstGeom>
        <a:ln xmlns:a="http://schemas.openxmlformats.org/drawingml/2006/main" w="15875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14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0.13739</cdr:y>
    </cdr:to>
    <cdr:sp macro="" textlink="">
      <cdr:nvSpPr>
        <cdr:cNvPr id="2" name="TextBox 61"/>
        <cdr:cNvSpPr txBox="1"/>
      </cdr:nvSpPr>
      <cdr:spPr>
        <a:xfrm xmlns:a="http://schemas.openxmlformats.org/drawingml/2006/main">
          <a:off x="0" y="0"/>
          <a:ext cx="6909806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b="1" cap="small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+27,5 </a:t>
          </a:r>
          <a:r>
            <a:rPr lang="ru-RU" sz="1200" b="1" cap="small" dirty="0" err="1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млн.руб</a:t>
          </a:r>
          <a:r>
            <a:rPr lang="ru-RU" sz="1200" b="1" cap="small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,. (+1,9%)</a:t>
          </a:r>
          <a:endParaRPr lang="ru-RU" sz="1200" b="1" cap="small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0.18715</cdr:x>
      <cdr:y>0.10714</cdr:y>
    </cdr:from>
    <cdr:to>
      <cdr:x>0.18715</cdr:x>
      <cdr:y>0.5</cdr:y>
    </cdr:to>
    <cdr:cxnSp macro="">
      <cdr:nvCxnSpPr>
        <cdr:cNvPr id="3" name="Прямая со стрелкой 2"/>
        <cdr:cNvCxnSpPr/>
      </cdr:nvCxnSpPr>
      <cdr:spPr>
        <a:xfrm xmlns:a="http://schemas.openxmlformats.org/drawingml/2006/main">
          <a:off x="1293170" y="216018"/>
          <a:ext cx="12" cy="792094"/>
        </a:xfrm>
        <a:prstGeom xmlns:a="http://schemas.openxmlformats.org/drawingml/2006/main" prst="straightConnector1">
          <a:avLst/>
        </a:prstGeom>
        <a:ln xmlns:a="http://schemas.openxmlformats.org/drawingml/2006/main" w="15875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0.82284</cdr:x>
      <cdr:y>0.10714</cdr:y>
    </cdr:from>
    <cdr:to>
      <cdr:x>0.82284</cdr:x>
      <cdr:y>0.25</cdr:y>
    </cdr:to>
    <cdr:cxnSp macro="">
      <cdr:nvCxnSpPr>
        <cdr:cNvPr id="4" name="Прямая со стрелкой 3"/>
        <cdr:cNvCxnSpPr/>
      </cdr:nvCxnSpPr>
      <cdr:spPr>
        <a:xfrm xmlns:a="http://schemas.openxmlformats.org/drawingml/2006/main">
          <a:off x="5685665" y="216018"/>
          <a:ext cx="5" cy="288038"/>
        </a:xfrm>
        <a:prstGeom xmlns:a="http://schemas.openxmlformats.org/drawingml/2006/main" prst="straightConnector1">
          <a:avLst/>
        </a:prstGeom>
        <a:ln xmlns:a="http://schemas.openxmlformats.org/drawingml/2006/main" w="15875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0.18715</cdr:x>
      <cdr:y>0.10714</cdr:y>
    </cdr:from>
    <cdr:to>
      <cdr:x>0.82284</cdr:x>
      <cdr:y>0.10714</cdr:y>
    </cdr:to>
    <cdr:cxnSp macro="">
      <cdr:nvCxnSpPr>
        <cdr:cNvPr id="5" name="Прямая соединительная линия 4"/>
        <cdr:cNvCxnSpPr/>
      </cdr:nvCxnSpPr>
      <cdr:spPr>
        <a:xfrm xmlns:a="http://schemas.openxmlformats.org/drawingml/2006/main">
          <a:off x="1293182" y="216024"/>
          <a:ext cx="4392495" cy="0"/>
        </a:xfrm>
        <a:prstGeom xmlns:a="http://schemas.openxmlformats.org/drawingml/2006/main" prst="line">
          <a:avLst/>
        </a:prstGeom>
        <a:ln xmlns:a="http://schemas.openxmlformats.org/drawingml/2006/main" w="15875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15.xml><?xml version="1.0" encoding="utf-8"?>
<c:userShapes xmlns:c="http://schemas.openxmlformats.org/drawingml/2006/chart">
  <cdr:relSizeAnchor xmlns:cdr="http://schemas.openxmlformats.org/drawingml/2006/chartDrawing">
    <cdr:from>
      <cdr:x>0.47064</cdr:x>
      <cdr:y>0.1</cdr:y>
    </cdr:from>
    <cdr:to>
      <cdr:x>0.80952</cdr:x>
      <cdr:y>0.10254</cdr:y>
    </cdr:to>
    <cdr:cxnSp macro="">
      <cdr:nvCxnSpPr>
        <cdr:cNvPr id="2" name="Прямая соединительная линия 1"/>
        <cdr:cNvCxnSpPr/>
      </cdr:nvCxnSpPr>
      <cdr:spPr>
        <a:xfrm xmlns:a="http://schemas.openxmlformats.org/drawingml/2006/main" flipV="1">
          <a:off x="1423379" y="216024"/>
          <a:ext cx="1024881" cy="5483"/>
        </a:xfrm>
        <a:prstGeom xmlns:a="http://schemas.openxmlformats.org/drawingml/2006/main" prst="line">
          <a:avLst/>
        </a:prstGeom>
        <a:ln xmlns:a="http://schemas.openxmlformats.org/drawingml/2006/main" w="15875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0.47064</cdr:x>
      <cdr:y>0.10254</cdr:y>
    </cdr:from>
    <cdr:to>
      <cdr:x>0.47064</cdr:x>
      <cdr:y>0.43333</cdr:y>
    </cdr:to>
    <cdr:cxnSp macro="">
      <cdr:nvCxnSpPr>
        <cdr:cNvPr id="3" name="Прямая со стрелкой 2"/>
        <cdr:cNvCxnSpPr/>
      </cdr:nvCxnSpPr>
      <cdr:spPr>
        <a:xfrm xmlns:a="http://schemas.openxmlformats.org/drawingml/2006/main">
          <a:off x="1423379" y="221507"/>
          <a:ext cx="0" cy="714597"/>
        </a:xfrm>
        <a:prstGeom xmlns:a="http://schemas.openxmlformats.org/drawingml/2006/main" prst="straightConnector1">
          <a:avLst/>
        </a:prstGeom>
        <a:ln xmlns:a="http://schemas.openxmlformats.org/drawingml/2006/main" w="15875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0.80398</cdr:x>
      <cdr:y>0.10254</cdr:y>
    </cdr:from>
    <cdr:to>
      <cdr:x>0.80398</cdr:x>
      <cdr:y>0.33333</cdr:y>
    </cdr:to>
    <cdr:cxnSp macro="">
      <cdr:nvCxnSpPr>
        <cdr:cNvPr id="6" name="Прямая со стрелкой 5"/>
        <cdr:cNvCxnSpPr/>
      </cdr:nvCxnSpPr>
      <cdr:spPr>
        <a:xfrm xmlns:a="http://schemas.openxmlformats.org/drawingml/2006/main">
          <a:off x="2431491" y="221507"/>
          <a:ext cx="0" cy="498573"/>
        </a:xfrm>
        <a:prstGeom xmlns:a="http://schemas.openxmlformats.org/drawingml/2006/main" prst="straightConnector1">
          <a:avLst/>
        </a:prstGeom>
        <a:ln xmlns:a="http://schemas.openxmlformats.org/drawingml/2006/main" w="15875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16.xml><?xml version="1.0" encoding="utf-8"?>
<c:userShapes xmlns:c="http://schemas.openxmlformats.org/drawingml/2006/chart">
  <cdr:relSizeAnchor xmlns:cdr="http://schemas.openxmlformats.org/drawingml/2006/chartDrawing">
    <cdr:from>
      <cdr:x>0.4881</cdr:x>
      <cdr:y>0.1</cdr:y>
    </cdr:from>
    <cdr:to>
      <cdr:x>0.80952</cdr:x>
      <cdr:y>0.10719</cdr:y>
    </cdr:to>
    <cdr:cxnSp macro="">
      <cdr:nvCxnSpPr>
        <cdr:cNvPr id="2" name="Прямая соединительная линия 1"/>
        <cdr:cNvCxnSpPr/>
      </cdr:nvCxnSpPr>
      <cdr:spPr>
        <a:xfrm xmlns:a="http://schemas.openxmlformats.org/drawingml/2006/main" flipV="1">
          <a:off x="1476164" y="224890"/>
          <a:ext cx="972096" cy="16166"/>
        </a:xfrm>
        <a:prstGeom xmlns:a="http://schemas.openxmlformats.org/drawingml/2006/main" prst="line">
          <a:avLst/>
        </a:prstGeom>
        <a:ln xmlns:a="http://schemas.openxmlformats.org/drawingml/2006/main" w="15875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0.4881</cdr:x>
      <cdr:y>0.10081</cdr:y>
    </cdr:from>
    <cdr:to>
      <cdr:x>0.4881</cdr:x>
      <cdr:y>0.20081</cdr:y>
    </cdr:to>
    <cdr:cxnSp macro="">
      <cdr:nvCxnSpPr>
        <cdr:cNvPr id="3" name="Прямая со стрелкой 2"/>
        <cdr:cNvCxnSpPr/>
      </cdr:nvCxnSpPr>
      <cdr:spPr>
        <a:xfrm xmlns:a="http://schemas.openxmlformats.org/drawingml/2006/main">
          <a:off x="1476164" y="226700"/>
          <a:ext cx="0" cy="224897"/>
        </a:xfrm>
        <a:prstGeom xmlns:a="http://schemas.openxmlformats.org/drawingml/2006/main" prst="straightConnector1">
          <a:avLst/>
        </a:prstGeom>
        <a:ln xmlns:a="http://schemas.openxmlformats.org/drawingml/2006/main" w="15875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0.82143</cdr:x>
      <cdr:y>0.10134</cdr:y>
    </cdr:from>
    <cdr:to>
      <cdr:x>0.82143</cdr:x>
      <cdr:y>0.521</cdr:y>
    </cdr:to>
    <cdr:cxnSp macro="">
      <cdr:nvCxnSpPr>
        <cdr:cNvPr id="6" name="Прямая со стрелкой 5"/>
        <cdr:cNvCxnSpPr/>
      </cdr:nvCxnSpPr>
      <cdr:spPr>
        <a:xfrm xmlns:a="http://schemas.openxmlformats.org/drawingml/2006/main" flipH="1">
          <a:off x="2484276" y="227903"/>
          <a:ext cx="4" cy="943774"/>
        </a:xfrm>
        <a:prstGeom xmlns:a="http://schemas.openxmlformats.org/drawingml/2006/main" prst="straightConnector1">
          <a:avLst/>
        </a:prstGeom>
        <a:ln xmlns:a="http://schemas.openxmlformats.org/drawingml/2006/main" w="15875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</cdr:x>
      <cdr:y>0</cdr:y>
    </cdr:from>
    <cdr:to>
      <cdr:x>1</cdr:x>
      <cdr:y>0.12317</cdr:y>
    </cdr:to>
    <cdr:sp macro="" textlink="">
      <cdr:nvSpPr>
        <cdr:cNvPr id="5" name="TextBox 61"/>
        <cdr:cNvSpPr txBox="1"/>
      </cdr:nvSpPr>
      <cdr:spPr>
        <a:xfrm xmlns:a="http://schemas.openxmlformats.org/drawingml/2006/main">
          <a:off x="-5256076" y="-4273547"/>
          <a:ext cx="3024336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b="1" cap="small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rPr>
            <a:t>-94,9 </a:t>
          </a:r>
          <a:r>
            <a:rPr lang="ru-RU" sz="1200" b="1" cap="small" dirty="0" err="1" smtClean="0">
              <a:solidFill>
                <a:srgbClr val="FF0000"/>
              </a:solidFill>
              <a:latin typeface="Arial" pitchFamily="34" charset="0"/>
              <a:cs typeface="Arial" pitchFamily="34" charset="0"/>
            </a:rPr>
            <a:t>млн.руб</a:t>
          </a:r>
          <a:r>
            <a:rPr lang="ru-RU" sz="1200" b="1" cap="small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rPr>
            <a:t>,. (-54,8%)</a:t>
          </a:r>
          <a:endParaRPr lang="ru-RU" sz="1200" b="1" cap="small" dirty="0">
            <a:solidFill>
              <a:srgbClr val="FF0000"/>
            </a:solidFill>
            <a:latin typeface="Arial" pitchFamily="34" charset="0"/>
            <a:cs typeface="Arial" pitchFamily="34" charset="0"/>
          </a:endParaRPr>
        </a:p>
      </cdr:txBody>
    </cdr:sp>
  </cdr:relSizeAnchor>
</c:userShapes>
</file>

<file path=ppt/drawings/drawing17.xml><?xml version="1.0" encoding="utf-8"?>
<c:userShapes xmlns:c="http://schemas.openxmlformats.org/drawingml/2006/chart">
  <cdr:relSizeAnchor xmlns:cdr="http://schemas.openxmlformats.org/drawingml/2006/chartDrawing">
    <cdr:from>
      <cdr:x>0.23678</cdr:x>
      <cdr:y>0.01316</cdr:y>
    </cdr:from>
    <cdr:to>
      <cdr:x>0.3542</cdr:x>
      <cdr:y>0.07829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2376264" y="63370"/>
          <a:ext cx="1178296" cy="313643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0.40182</cdr:x>
      <cdr:y>0.34211</cdr:y>
    </cdr:from>
    <cdr:to>
      <cdr:x>0.56179</cdr:x>
      <cdr:y>0.67413</cdr:y>
    </cdr:to>
    <cdr:sp macro="" textlink="">
      <cdr:nvSpPr>
        <cdr:cNvPr id="4" name="Овал 3" descr="242,2     16,6%" title="242,2     16,6%"/>
        <cdr:cNvSpPr/>
      </cdr:nvSpPr>
      <cdr:spPr>
        <a:xfrm xmlns:a="http://schemas.openxmlformats.org/drawingml/2006/main">
          <a:off x="4032448" y="1647546"/>
          <a:ext cx="1605386" cy="1598974"/>
        </a:xfrm>
        <a:prstGeom xmlns:a="http://schemas.openxmlformats.org/drawingml/2006/main" prst="ellipse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2400" b="1" dirty="0" smtClean="0">
              <a:solidFill>
                <a:schemeClr val="tx1"/>
              </a:solidFill>
              <a:latin typeface="Segoe UI Light" pitchFamily="34" charset="0"/>
            </a:rPr>
            <a:t>1 213,9   </a:t>
          </a:r>
        </a:p>
        <a:p xmlns:a="http://schemas.openxmlformats.org/drawingml/2006/main">
          <a:pPr algn="ctr"/>
          <a:endParaRPr lang="ru-RU" sz="2400" b="1" dirty="0">
            <a:solidFill>
              <a:schemeClr val="tx1"/>
            </a:solidFill>
            <a:latin typeface="Segoe UI Light" pitchFamily="34" charset="0"/>
          </a:endParaRPr>
        </a:p>
        <a:p xmlns:a="http://schemas.openxmlformats.org/drawingml/2006/main">
          <a:pPr algn="ctr"/>
          <a:r>
            <a:rPr lang="ru-RU" sz="2400" b="1" dirty="0" smtClean="0">
              <a:solidFill>
                <a:schemeClr val="tx1"/>
              </a:solidFill>
              <a:latin typeface="Segoe UI Light" pitchFamily="34" charset="0"/>
            </a:rPr>
            <a:t>83,0%</a:t>
          </a:r>
          <a:endParaRPr lang="ru-RU" sz="2400" b="1" dirty="0">
            <a:solidFill>
              <a:schemeClr val="tx1"/>
            </a:solidFill>
            <a:latin typeface="Segoe UI Light" pitchFamily="34" charset="0"/>
          </a:endParaRPr>
        </a:p>
      </cdr:txBody>
    </cdr:sp>
  </cdr:relSizeAnchor>
</c:userShapes>
</file>

<file path=ppt/drawings/drawing18.xml><?xml version="1.0" encoding="utf-8"?>
<c:userShapes xmlns:c="http://schemas.openxmlformats.org/drawingml/2006/chart">
  <cdr:relSizeAnchor xmlns:cdr="http://schemas.openxmlformats.org/drawingml/2006/chartDrawing">
    <cdr:from>
      <cdr:x>0.30033</cdr:x>
      <cdr:y>0.01316</cdr:y>
    </cdr:from>
    <cdr:to>
      <cdr:x>0.41774</cdr:x>
      <cdr:y>0.07828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3384376" y="63370"/>
          <a:ext cx="1323063" cy="313611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0.43452</cdr:x>
      <cdr:y>0.3122</cdr:y>
    </cdr:from>
    <cdr:to>
      <cdr:x>0.57511</cdr:x>
      <cdr:y>0.63367</cdr:y>
    </cdr:to>
    <cdr:sp macro="" textlink="">
      <cdr:nvSpPr>
        <cdr:cNvPr id="4" name="Овал 3" descr="242,2     16,6%" title="242,2     16,6%"/>
        <cdr:cNvSpPr/>
      </cdr:nvSpPr>
      <cdr:spPr>
        <a:xfrm xmlns:a="http://schemas.openxmlformats.org/drawingml/2006/main">
          <a:off x="4896544" y="1503530"/>
          <a:ext cx="1584224" cy="1548170"/>
        </a:xfrm>
        <a:prstGeom xmlns:a="http://schemas.openxmlformats.org/drawingml/2006/main" prst="ellipse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chemeClr val="tx1"/>
              </a:solidFill>
              <a:latin typeface="Segoe UI Light" pitchFamily="34" charset="0"/>
            </a:rPr>
            <a:t>242,2   16,6%</a:t>
          </a:r>
          <a:endParaRPr lang="ru-RU" sz="2400" b="1" dirty="0">
            <a:solidFill>
              <a:schemeClr val="tx1"/>
            </a:solidFill>
            <a:latin typeface="Segoe UI Light" pitchFamily="34" charset="0"/>
          </a:endParaRPr>
        </a:p>
      </cdr:txBody>
    </cdr:sp>
  </cdr:relSizeAnchor>
</c:userShapes>
</file>

<file path=ppt/drawings/drawing19.xml><?xml version="1.0" encoding="utf-8"?>
<c:userShapes xmlns:c="http://schemas.openxmlformats.org/drawingml/2006/chart">
  <cdr:relSizeAnchor xmlns:cdr="http://schemas.openxmlformats.org/drawingml/2006/chartDrawing">
    <cdr:from>
      <cdr:x>0.24841</cdr:x>
      <cdr:y>0.09248</cdr:y>
    </cdr:from>
    <cdr:to>
      <cdr:x>0.32803</cdr:x>
      <cdr:y>0.12231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808312" y="558062"/>
          <a:ext cx="900100" cy="18002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200" b="1" cap="small" dirty="0" err="1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млн.руб</a:t>
          </a:r>
          <a:r>
            <a:rPr lang="ru-RU" sz="1200" b="1" cap="small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.</a:t>
          </a:r>
          <a:endParaRPr lang="ru-RU" sz="9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0.05489</cdr:x>
      <cdr:y>0.12101</cdr:y>
    </cdr:from>
    <cdr:to>
      <cdr:x>0.95453</cdr:x>
      <cdr:y>0.49612</cdr:y>
    </cdr:to>
    <cdr:sp macro="" textlink="">
      <cdr:nvSpPr>
        <cdr:cNvPr id="8" name="Прямоугольник с двумя вырезанными противолежащими углами 7"/>
        <cdr:cNvSpPr/>
      </cdr:nvSpPr>
      <cdr:spPr>
        <a:xfrm xmlns:a="http://schemas.openxmlformats.org/drawingml/2006/main">
          <a:off x="452487" y="720081"/>
          <a:ext cx="7416824" cy="2232248"/>
        </a:xfrm>
        <a:prstGeom xmlns:a="http://schemas.openxmlformats.org/drawingml/2006/main" prst="snip2DiagRect">
          <a:avLst>
            <a:gd name="adj1" fmla="val 0"/>
            <a:gd name="adj2" fmla="val 17318"/>
          </a:avLst>
        </a:prstGeom>
        <a:noFill xmlns:a="http://schemas.openxmlformats.org/drawingml/2006/main"/>
        <a:ln xmlns:a="http://schemas.openxmlformats.org/drawingml/2006/main" w="9525">
          <a:solidFill>
            <a:schemeClr val="bg1">
              <a:lumMod val="50000"/>
            </a:schemeClr>
          </a:solidFill>
          <a:prstDash val="sysDash"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dirty="0">
            <a:solidFill>
              <a:prstClr val="white"/>
            </a:solidFill>
          </a:endParaRPr>
        </a:p>
      </cdr:txBody>
    </cdr:sp>
  </cdr:relSizeAnchor>
  <cdr:relSizeAnchor xmlns:cdr="http://schemas.openxmlformats.org/drawingml/2006/chartDrawing">
    <cdr:from>
      <cdr:x>0.37244</cdr:x>
      <cdr:y>0.37975</cdr:y>
    </cdr:from>
    <cdr:to>
      <cdr:x>0.64168</cdr:x>
      <cdr:y>0.50897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070443" y="2116148"/>
          <a:ext cx="2219655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3200" b="1" dirty="0" smtClean="0">
              <a:latin typeface="Segoe UI Light" pitchFamily="34" charset="0"/>
              <a:cs typeface="Arial" pitchFamily="34" charset="0"/>
            </a:rPr>
            <a:t>337,1</a:t>
          </a:r>
        </a:p>
      </cdr:txBody>
    </cdr:sp>
  </cdr:relSizeAnchor>
  <cdr:relSizeAnchor xmlns:cdr="http://schemas.openxmlformats.org/drawingml/2006/chartDrawing">
    <cdr:from>
      <cdr:x>0.77208</cdr:x>
      <cdr:y>0.24201</cdr:y>
    </cdr:from>
    <cdr:to>
      <cdr:x>0.85069</cdr:x>
      <cdr:y>0.27831</cdr:y>
    </cdr:to>
    <cdr:sp macro="" textlink="">
      <cdr:nvSpPr>
        <cdr:cNvPr id="5" name="Выноска 1 4"/>
        <cdr:cNvSpPr/>
      </cdr:nvSpPr>
      <cdr:spPr>
        <a:xfrm xmlns:a="http://schemas.openxmlformats.org/drawingml/2006/main">
          <a:off x="6365181" y="1440160"/>
          <a:ext cx="648072" cy="216024"/>
        </a:xfrm>
        <a:prstGeom xmlns:a="http://schemas.openxmlformats.org/drawingml/2006/main" prst="borderCallout1">
          <a:avLst>
            <a:gd name="adj1" fmla="val 8168"/>
            <a:gd name="adj2" fmla="val -102"/>
            <a:gd name="adj3" fmla="val 487284"/>
            <a:gd name="adj4" fmla="val -57104"/>
          </a:avLst>
        </a:prstGeom>
        <a:solidFill xmlns:a="http://schemas.openxmlformats.org/drawingml/2006/main">
          <a:schemeClr val="accent3">
            <a:lumMod val="75000"/>
          </a:schemeClr>
        </a:solidFill>
        <a:ln xmlns:a="http://schemas.openxmlformats.org/drawingml/2006/main" w="6350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400" b="1" dirty="0" smtClean="0">
              <a:latin typeface="Segoe UI Light" pitchFamily="34" charset="0"/>
              <a:cs typeface="Arial" pitchFamily="34" charset="0"/>
            </a:rPr>
            <a:t>4,6%</a:t>
          </a:r>
          <a:endParaRPr lang="ru-RU" sz="1400" b="1" dirty="0">
            <a:latin typeface="Segoe UI Light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0.77208</cdr:x>
      <cdr:y>0.29041</cdr:y>
    </cdr:from>
    <cdr:to>
      <cdr:x>0.85069</cdr:x>
      <cdr:y>0.32672</cdr:y>
    </cdr:to>
    <cdr:sp macro="" textlink="">
      <cdr:nvSpPr>
        <cdr:cNvPr id="6" name="Выноска 1 5"/>
        <cdr:cNvSpPr/>
      </cdr:nvSpPr>
      <cdr:spPr>
        <a:xfrm xmlns:a="http://schemas.openxmlformats.org/drawingml/2006/main">
          <a:off x="6365181" y="1728192"/>
          <a:ext cx="648072" cy="216024"/>
        </a:xfrm>
        <a:prstGeom xmlns:a="http://schemas.openxmlformats.org/drawingml/2006/main" prst="borderCallout1">
          <a:avLst>
            <a:gd name="adj1" fmla="val 8168"/>
            <a:gd name="adj2" fmla="val -102"/>
            <a:gd name="adj3" fmla="val 438309"/>
            <a:gd name="adj4" fmla="val -52442"/>
          </a:avLst>
        </a:prstGeom>
        <a:solidFill xmlns:a="http://schemas.openxmlformats.org/drawingml/2006/main">
          <a:schemeClr val="accent4">
            <a:lumMod val="75000"/>
          </a:schemeClr>
        </a:solidFill>
        <a:ln xmlns:a="http://schemas.openxmlformats.org/drawingml/2006/main" w="6350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400" b="1" dirty="0" smtClean="0">
              <a:latin typeface="Segoe UI Light" pitchFamily="34" charset="0"/>
              <a:cs typeface="Arial" pitchFamily="34" charset="0"/>
            </a:rPr>
            <a:t>1,4%</a:t>
          </a:r>
          <a:endParaRPr lang="ru-RU" sz="1400" b="1" dirty="0">
            <a:latin typeface="Segoe UI Light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0.77208</cdr:x>
      <cdr:y>0.19361</cdr:y>
    </cdr:from>
    <cdr:to>
      <cdr:x>0.85069</cdr:x>
      <cdr:y>0.2333</cdr:y>
    </cdr:to>
    <cdr:sp macro="" textlink="">
      <cdr:nvSpPr>
        <cdr:cNvPr id="9" name="Выноска 1 8"/>
        <cdr:cNvSpPr/>
      </cdr:nvSpPr>
      <cdr:spPr>
        <a:xfrm xmlns:a="http://schemas.openxmlformats.org/drawingml/2006/main">
          <a:off x="6365181" y="1152128"/>
          <a:ext cx="648072" cy="236170"/>
        </a:xfrm>
        <a:prstGeom xmlns:a="http://schemas.openxmlformats.org/drawingml/2006/main" prst="borderCallout1">
          <a:avLst>
            <a:gd name="adj1" fmla="val 8168"/>
            <a:gd name="adj2" fmla="val -102"/>
            <a:gd name="adj3" fmla="val 493325"/>
            <a:gd name="adj4" fmla="val -66510"/>
          </a:avLst>
        </a:prstGeom>
        <a:solidFill xmlns:a="http://schemas.openxmlformats.org/drawingml/2006/main">
          <a:schemeClr val="accent2">
            <a:lumMod val="75000"/>
          </a:schemeClr>
        </a:solidFill>
        <a:ln xmlns:a="http://schemas.openxmlformats.org/drawingml/2006/main" w="6350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400" b="1" dirty="0" smtClean="0">
              <a:latin typeface="Segoe UI Light" pitchFamily="34" charset="0"/>
              <a:cs typeface="Arial" pitchFamily="34" charset="0"/>
            </a:rPr>
            <a:t>1,1%</a:t>
          </a:r>
          <a:endParaRPr lang="ru-RU" sz="1400" b="1" dirty="0">
            <a:latin typeface="Segoe UI Light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0.77208</cdr:x>
      <cdr:y>0.33882</cdr:y>
    </cdr:from>
    <cdr:to>
      <cdr:x>0.85069</cdr:x>
      <cdr:y>0.38722</cdr:y>
    </cdr:to>
    <cdr:sp macro="" textlink="">
      <cdr:nvSpPr>
        <cdr:cNvPr id="11" name="Выноска 1 10"/>
        <cdr:cNvSpPr/>
      </cdr:nvSpPr>
      <cdr:spPr>
        <a:xfrm xmlns:a="http://schemas.openxmlformats.org/drawingml/2006/main">
          <a:off x="6365181" y="2016224"/>
          <a:ext cx="648072" cy="288032"/>
        </a:xfrm>
        <a:prstGeom xmlns:a="http://schemas.openxmlformats.org/drawingml/2006/main" prst="borderCallout1">
          <a:avLst>
            <a:gd name="adj1" fmla="val 8168"/>
            <a:gd name="adj2" fmla="val -102"/>
            <a:gd name="adj3" fmla="val 265280"/>
            <a:gd name="adj4" fmla="val -50889"/>
          </a:avLst>
        </a:prstGeom>
        <a:solidFill xmlns:a="http://schemas.openxmlformats.org/drawingml/2006/main">
          <a:srgbClr val="7030A0"/>
        </a:solidFill>
        <a:ln xmlns:a="http://schemas.openxmlformats.org/drawingml/2006/main" w="6350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400" b="1" dirty="0" smtClean="0">
              <a:latin typeface="Segoe UI Light" pitchFamily="34" charset="0"/>
              <a:cs typeface="Arial" pitchFamily="34" charset="0"/>
            </a:rPr>
            <a:t>2,1%</a:t>
          </a:r>
          <a:endParaRPr lang="ru-RU" sz="1400" b="1" dirty="0">
            <a:latin typeface="Segoe UI Light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0.77208</cdr:x>
      <cdr:y>0.39932</cdr:y>
    </cdr:from>
    <cdr:to>
      <cdr:x>0.85069</cdr:x>
      <cdr:y>0.43562</cdr:y>
    </cdr:to>
    <cdr:sp macro="" textlink="">
      <cdr:nvSpPr>
        <cdr:cNvPr id="12" name="Выноска 1 11"/>
        <cdr:cNvSpPr/>
      </cdr:nvSpPr>
      <cdr:spPr>
        <a:xfrm xmlns:a="http://schemas.openxmlformats.org/drawingml/2006/main">
          <a:off x="6365181" y="2376264"/>
          <a:ext cx="648072" cy="216023"/>
        </a:xfrm>
        <a:prstGeom xmlns:a="http://schemas.openxmlformats.org/drawingml/2006/main" prst="borderCallout1">
          <a:avLst>
            <a:gd name="adj1" fmla="val 8168"/>
            <a:gd name="adj2" fmla="val -102"/>
            <a:gd name="adj3" fmla="val 222591"/>
            <a:gd name="adj4" fmla="val -47529"/>
          </a:avLst>
        </a:prstGeom>
        <a:solidFill xmlns:a="http://schemas.openxmlformats.org/drawingml/2006/main">
          <a:srgbClr val="00B0F0"/>
        </a:solidFill>
        <a:ln xmlns:a="http://schemas.openxmlformats.org/drawingml/2006/main" w="6350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400" b="1" dirty="0" smtClean="0">
              <a:latin typeface="Segoe UI Light" pitchFamily="34" charset="0"/>
              <a:cs typeface="Arial" pitchFamily="34" charset="0"/>
            </a:rPr>
            <a:t>0,4%</a:t>
          </a:r>
          <a:endParaRPr lang="ru-RU" sz="1400" b="1" dirty="0">
            <a:latin typeface="Segoe UI Light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0.77208</cdr:x>
      <cdr:y>0.12902</cdr:y>
    </cdr:from>
    <cdr:to>
      <cdr:x>0.85167</cdr:x>
      <cdr:y>0.18015</cdr:y>
    </cdr:to>
    <cdr:sp macro="" textlink="">
      <cdr:nvSpPr>
        <cdr:cNvPr id="10" name="Выноска 1 9"/>
        <cdr:cNvSpPr/>
      </cdr:nvSpPr>
      <cdr:spPr>
        <a:xfrm xmlns:a="http://schemas.openxmlformats.org/drawingml/2006/main">
          <a:off x="6365181" y="767783"/>
          <a:ext cx="656110" cy="304235"/>
        </a:xfrm>
        <a:prstGeom xmlns:a="http://schemas.openxmlformats.org/drawingml/2006/main" prst="borderCallout1">
          <a:avLst>
            <a:gd name="adj1" fmla="val 8168"/>
            <a:gd name="adj2" fmla="val -102"/>
            <a:gd name="adj3" fmla="val 371475"/>
            <a:gd name="adj4" fmla="val -102074"/>
          </a:avLst>
        </a:prstGeom>
        <a:solidFill xmlns:a="http://schemas.openxmlformats.org/drawingml/2006/main">
          <a:schemeClr val="accent1">
            <a:lumMod val="75000"/>
          </a:schemeClr>
        </a:solidFill>
        <a:ln xmlns:a="http://schemas.openxmlformats.org/drawingml/2006/main" w="6350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400" b="1" dirty="0" smtClean="0">
              <a:latin typeface="Segoe UI Light" pitchFamily="34" charset="0"/>
              <a:cs typeface="Arial" pitchFamily="34" charset="0"/>
            </a:rPr>
            <a:t>89,1%</a:t>
          </a:r>
          <a:endParaRPr lang="ru-RU" sz="1400" b="1" dirty="0">
            <a:latin typeface="Segoe UI Light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0.77208</cdr:x>
      <cdr:y>0.44772</cdr:y>
    </cdr:from>
    <cdr:to>
      <cdr:x>0.85069</cdr:x>
      <cdr:y>0.48402</cdr:y>
    </cdr:to>
    <cdr:sp macro="" textlink="">
      <cdr:nvSpPr>
        <cdr:cNvPr id="13" name="Выноска 1 12"/>
        <cdr:cNvSpPr/>
      </cdr:nvSpPr>
      <cdr:spPr>
        <a:xfrm xmlns:a="http://schemas.openxmlformats.org/drawingml/2006/main" flipH="1">
          <a:off x="6365181" y="2664296"/>
          <a:ext cx="648072" cy="216024"/>
        </a:xfrm>
        <a:prstGeom xmlns:a="http://schemas.openxmlformats.org/drawingml/2006/main" prst="borderCallout1">
          <a:avLst>
            <a:gd name="adj1" fmla="val 61919"/>
            <a:gd name="adj2" fmla="val 103850"/>
            <a:gd name="adj3" fmla="val 114879"/>
            <a:gd name="adj4" fmla="val 146620"/>
          </a:avLst>
        </a:prstGeom>
        <a:solidFill xmlns:a="http://schemas.openxmlformats.org/drawingml/2006/main">
          <a:srgbClr val="FFFF00"/>
        </a:solidFill>
        <a:ln xmlns:a="http://schemas.openxmlformats.org/drawingml/2006/main" w="6350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400" b="1" dirty="0" smtClean="0">
              <a:solidFill>
                <a:schemeClr val="tx1"/>
              </a:solidFill>
              <a:latin typeface="Segoe UI Light" pitchFamily="34" charset="0"/>
              <a:cs typeface="Arial" pitchFamily="34" charset="0"/>
            </a:rPr>
            <a:t>1,1%</a:t>
          </a:r>
          <a:endParaRPr lang="ru-RU" sz="1400" b="1" dirty="0">
            <a:solidFill>
              <a:schemeClr val="tx1"/>
            </a:solidFill>
            <a:latin typeface="Segoe UI Light" pitchFamily="34" charset="0"/>
            <a:cs typeface="Arial" pitchFamily="34" charset="0"/>
          </a:endParaRPr>
        </a:p>
      </cdr:txBody>
    </cdr:sp>
  </cdr:relSizeAnchor>
</c:userShapes>
</file>

<file path=ppt/drawings/drawing20.xml><?xml version="1.0" encoding="utf-8"?>
<c:userShapes xmlns:c="http://schemas.openxmlformats.org/drawingml/2006/chart">
  <cdr:relSizeAnchor xmlns:cdr="http://schemas.openxmlformats.org/drawingml/2006/chartDrawing">
    <cdr:from>
      <cdr:x>0.31321</cdr:x>
      <cdr:y>0.42944</cdr:y>
    </cdr:from>
    <cdr:to>
      <cdr:x>0.48673</cdr:x>
      <cdr:y>0.69057</cdr:y>
    </cdr:to>
    <cdr:sp macro="" textlink="">
      <cdr:nvSpPr>
        <cdr:cNvPr id="2" name="Овал 1" descr="242,2     16,6%" title="242,2     16,6%"/>
        <cdr:cNvSpPr/>
      </cdr:nvSpPr>
      <cdr:spPr>
        <a:xfrm xmlns:a="http://schemas.openxmlformats.org/drawingml/2006/main">
          <a:off x="2897836" y="2629599"/>
          <a:ext cx="1605417" cy="1598976"/>
        </a:xfrm>
        <a:prstGeom xmlns:a="http://schemas.openxmlformats.org/drawingml/2006/main" prst="ellipse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2400" b="1" dirty="0" smtClean="0">
              <a:solidFill>
                <a:schemeClr val="tx1"/>
              </a:solidFill>
              <a:latin typeface="Segoe UI Light" pitchFamily="34" charset="0"/>
            </a:rPr>
            <a:t>Всего </a:t>
          </a:r>
        </a:p>
        <a:p xmlns:a="http://schemas.openxmlformats.org/drawingml/2006/main">
          <a:pPr algn="ctr"/>
          <a:endParaRPr lang="ru-RU" sz="2400" b="1" dirty="0" smtClean="0">
            <a:solidFill>
              <a:schemeClr val="tx1"/>
            </a:solidFill>
            <a:latin typeface="Segoe UI Light" pitchFamily="34" charset="0"/>
          </a:endParaRPr>
        </a:p>
        <a:p xmlns:a="http://schemas.openxmlformats.org/drawingml/2006/main">
          <a:pPr algn="ctr"/>
          <a:r>
            <a:rPr lang="ru-RU" sz="2400" b="1" dirty="0" smtClean="0">
              <a:solidFill>
                <a:schemeClr val="tx1"/>
              </a:solidFill>
              <a:latin typeface="Segoe UI Light" pitchFamily="34" charset="0"/>
            </a:rPr>
            <a:t>1 462,2</a:t>
          </a:r>
          <a:endParaRPr lang="ru-RU" sz="2400" b="1" dirty="0">
            <a:solidFill>
              <a:schemeClr val="tx1"/>
            </a:solidFill>
            <a:latin typeface="Segoe UI Light" pitchFamily="34" charset="0"/>
          </a:endParaRPr>
        </a:p>
      </cdr:txBody>
    </cdr:sp>
  </cdr:relSizeAnchor>
</c:userShapes>
</file>

<file path=ppt/drawings/drawing21.xml><?xml version="1.0" encoding="utf-8"?>
<c:userShapes xmlns:c="http://schemas.openxmlformats.org/drawingml/2006/chart">
  <cdr:relSizeAnchor xmlns:cdr="http://schemas.openxmlformats.org/drawingml/2006/chartDrawing">
    <cdr:from>
      <cdr:x>0.13953</cdr:x>
      <cdr:y>0.27404</cdr:y>
    </cdr:from>
    <cdr:to>
      <cdr:x>0.87782</cdr:x>
      <cdr:y>0.52632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864096" y="936104"/>
          <a:ext cx="4571999" cy="8617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>
          <a:sp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3200" b="1" dirty="0" smtClean="0">
              <a:latin typeface="Arial" pitchFamily="34" charset="0"/>
              <a:cs typeface="Arial" pitchFamily="34" charset="0"/>
            </a:rPr>
            <a:t>  202,8</a:t>
          </a:r>
          <a:endParaRPr lang="ru-RU" sz="3200" b="1" dirty="0">
            <a:latin typeface="Arial" pitchFamily="34" charset="0"/>
            <a:cs typeface="Arial" pitchFamily="34" charset="0"/>
          </a:endParaRPr>
        </a:p>
        <a:p xmlns:a="http://schemas.openxmlformats.org/drawingml/2006/main">
          <a:pPr algn="ctr"/>
          <a:r>
            <a:rPr lang="ru-RU" sz="1600" b="1" dirty="0" smtClean="0">
              <a:latin typeface="Arial" pitchFamily="34" charset="0"/>
              <a:cs typeface="Arial" pitchFamily="34" charset="0"/>
            </a:rPr>
            <a:t>   (факт)</a:t>
          </a:r>
          <a:endParaRPr lang="ru-RU" sz="1600" b="1" dirty="0">
            <a:latin typeface="Arial" pitchFamily="34" charset="0"/>
            <a:cs typeface="Arial" pitchFamily="34" charset="0"/>
          </a:endParaRPr>
        </a:p>
      </cdr:txBody>
    </cdr:sp>
  </cdr:relSizeAnchor>
</c:userShapes>
</file>

<file path=ppt/drawings/drawing22.xml><?xml version="1.0" encoding="utf-8"?>
<c:userShapes xmlns:c="http://schemas.openxmlformats.org/drawingml/2006/chart">
  <cdr:relSizeAnchor xmlns:cdr="http://schemas.openxmlformats.org/drawingml/2006/chartDrawing">
    <cdr:from>
      <cdr:x>0.15116</cdr:x>
      <cdr:y>0.25296</cdr:y>
    </cdr:from>
    <cdr:to>
      <cdr:x>0.88945</cdr:x>
      <cdr:y>0.50524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936104" y="864096"/>
          <a:ext cx="4571999" cy="8617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>
          <a:sp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3200" b="1" dirty="0" smtClean="0">
              <a:latin typeface="Arial" pitchFamily="34" charset="0"/>
              <a:cs typeface="Arial" pitchFamily="34" charset="0"/>
            </a:rPr>
            <a:t>22,7</a:t>
          </a:r>
          <a:endParaRPr lang="ru-RU" sz="3200" b="1" dirty="0">
            <a:latin typeface="Arial" pitchFamily="34" charset="0"/>
            <a:cs typeface="Arial" pitchFamily="34" charset="0"/>
          </a:endParaRPr>
        </a:p>
        <a:p xmlns:a="http://schemas.openxmlformats.org/drawingml/2006/main">
          <a:pPr algn="ctr"/>
          <a:r>
            <a:rPr lang="ru-RU" sz="1600" b="1" dirty="0" smtClean="0">
              <a:latin typeface="Arial" pitchFamily="34" charset="0"/>
              <a:cs typeface="Arial" pitchFamily="34" charset="0"/>
            </a:rPr>
            <a:t>(факт)</a:t>
          </a:r>
          <a:endParaRPr lang="ru-RU" sz="1600" b="1" dirty="0">
            <a:latin typeface="Arial" pitchFamily="34" charset="0"/>
            <a:cs typeface="Arial" pitchFamily="34" charset="0"/>
          </a:endParaRPr>
        </a:p>
      </cdr:txBody>
    </cdr:sp>
  </cdr:relSizeAnchor>
</c:userShapes>
</file>

<file path=ppt/drawings/drawing23.xml><?xml version="1.0" encoding="utf-8"?>
<c:userShapes xmlns:c="http://schemas.openxmlformats.org/drawingml/2006/chart">
  <cdr:relSizeAnchor xmlns:cdr="http://schemas.openxmlformats.org/drawingml/2006/chartDrawing">
    <cdr:from>
      <cdr:x>0.15116</cdr:x>
      <cdr:y>0.29257</cdr:y>
    </cdr:from>
    <cdr:to>
      <cdr:x>0.88945</cdr:x>
      <cdr:y>0.54485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936104" y="999388"/>
          <a:ext cx="4571999" cy="8617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3200" b="1" dirty="0" smtClean="0">
              <a:latin typeface="Arial" pitchFamily="34" charset="0"/>
              <a:cs typeface="Arial" pitchFamily="34" charset="0"/>
            </a:rPr>
            <a:t>28,6</a:t>
          </a:r>
          <a:endParaRPr lang="ru-RU" sz="3200" b="1" dirty="0">
            <a:latin typeface="Arial" pitchFamily="34" charset="0"/>
            <a:cs typeface="Arial" pitchFamily="34" charset="0"/>
          </a:endParaRPr>
        </a:p>
        <a:p xmlns:a="http://schemas.openxmlformats.org/drawingml/2006/main">
          <a:pPr algn="ctr"/>
          <a:r>
            <a:rPr lang="ru-RU" sz="1600" b="1" dirty="0" smtClean="0">
              <a:latin typeface="Arial" pitchFamily="34" charset="0"/>
              <a:cs typeface="Arial" pitchFamily="34" charset="0"/>
            </a:rPr>
            <a:t>(факт)</a:t>
          </a:r>
          <a:endParaRPr lang="ru-RU" sz="1600" b="1" dirty="0">
            <a:latin typeface="Arial" pitchFamily="34" charset="0"/>
            <a:cs typeface="Arial" pitchFamily="34" charset="0"/>
          </a:endParaRPr>
        </a:p>
      </cdr:txBody>
    </cdr:sp>
  </cdr:relSizeAnchor>
</c:userShapes>
</file>

<file path=ppt/drawings/drawing24.xml><?xml version="1.0" encoding="utf-8"?>
<c:userShapes xmlns:c="http://schemas.openxmlformats.org/drawingml/2006/chart">
  <cdr:relSizeAnchor xmlns:cdr="http://schemas.openxmlformats.org/drawingml/2006/chartDrawing">
    <cdr:from>
      <cdr:x>0.15116</cdr:x>
      <cdr:y>0.29257</cdr:y>
    </cdr:from>
    <cdr:to>
      <cdr:x>0.88945</cdr:x>
      <cdr:y>0.54485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936104" y="999388"/>
          <a:ext cx="4571999" cy="8617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3200" b="1" smtClean="0">
              <a:latin typeface="Arial" pitchFamily="34" charset="0"/>
              <a:cs typeface="Arial" pitchFamily="34" charset="0"/>
            </a:rPr>
            <a:t>27,7</a:t>
          </a:r>
          <a:endParaRPr lang="ru-RU" sz="3200" b="1" dirty="0">
            <a:latin typeface="Arial" pitchFamily="34" charset="0"/>
            <a:cs typeface="Arial" pitchFamily="34" charset="0"/>
          </a:endParaRPr>
        </a:p>
        <a:p xmlns:a="http://schemas.openxmlformats.org/drawingml/2006/main">
          <a:pPr algn="ctr"/>
          <a:r>
            <a:rPr lang="ru-RU" sz="1600" b="1" dirty="0" smtClean="0">
              <a:latin typeface="Arial" pitchFamily="34" charset="0"/>
              <a:cs typeface="Arial" pitchFamily="34" charset="0"/>
            </a:rPr>
            <a:t>(факт)</a:t>
          </a:r>
          <a:endParaRPr lang="ru-RU" sz="1600" b="1" dirty="0">
            <a:latin typeface="Arial" pitchFamily="34" charset="0"/>
            <a:cs typeface="Arial" pitchFamily="34" charset="0"/>
          </a:endParaRPr>
        </a:p>
      </cdr:txBody>
    </cdr:sp>
  </cdr:relSizeAnchor>
</c:userShapes>
</file>

<file path=ppt/drawings/drawing25.xml><?xml version="1.0" encoding="utf-8"?>
<c:userShapes xmlns:c="http://schemas.openxmlformats.org/drawingml/2006/chart">
  <cdr:relSizeAnchor xmlns:cdr="http://schemas.openxmlformats.org/drawingml/2006/chartDrawing">
    <cdr:from>
      <cdr:x>0.24841</cdr:x>
      <cdr:y>0.09248</cdr:y>
    </cdr:from>
    <cdr:to>
      <cdr:x>0.32803</cdr:x>
      <cdr:y>0.12231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808312" y="558062"/>
          <a:ext cx="900100" cy="18002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200" b="1" cap="small" dirty="0" err="1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млн.руб</a:t>
          </a:r>
          <a:r>
            <a:rPr lang="ru-RU" sz="1200" b="1" cap="small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.</a:t>
          </a:r>
          <a:endParaRPr lang="ru-RU" sz="900" dirty="0"/>
        </a:p>
      </cdr:txBody>
    </cdr:sp>
  </cdr:relSizeAnchor>
</c:userShapes>
</file>

<file path=ppt/drawings/drawing26.xml><?xml version="1.0" encoding="utf-8"?>
<c:userShapes xmlns:c="http://schemas.openxmlformats.org/drawingml/2006/chart">
  <cdr:relSizeAnchor xmlns:cdr="http://schemas.openxmlformats.org/drawingml/2006/chartDrawing">
    <cdr:from>
      <cdr:x>0.31321</cdr:x>
      <cdr:y>0.42944</cdr:y>
    </cdr:from>
    <cdr:to>
      <cdr:x>0.48673</cdr:x>
      <cdr:y>0.69057</cdr:y>
    </cdr:to>
    <cdr:sp macro="" textlink="">
      <cdr:nvSpPr>
        <cdr:cNvPr id="2" name="Овал 1" descr="242,2     16,6%" title="242,2     16,6%"/>
        <cdr:cNvSpPr/>
      </cdr:nvSpPr>
      <cdr:spPr>
        <a:xfrm xmlns:a="http://schemas.openxmlformats.org/drawingml/2006/main">
          <a:off x="2897836" y="2629599"/>
          <a:ext cx="1605417" cy="1598976"/>
        </a:xfrm>
        <a:prstGeom xmlns:a="http://schemas.openxmlformats.org/drawingml/2006/main" prst="ellipse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2400" b="1" dirty="0" smtClean="0">
              <a:solidFill>
                <a:schemeClr val="tx1"/>
              </a:solidFill>
              <a:latin typeface="Segoe UI Light" pitchFamily="34" charset="0"/>
            </a:rPr>
            <a:t>Всего </a:t>
          </a:r>
        </a:p>
        <a:p xmlns:a="http://schemas.openxmlformats.org/drawingml/2006/main">
          <a:pPr algn="ctr"/>
          <a:endParaRPr lang="ru-RU" sz="2400" b="1" dirty="0" smtClean="0">
            <a:solidFill>
              <a:schemeClr val="tx1"/>
            </a:solidFill>
            <a:latin typeface="Segoe UI Light" pitchFamily="34" charset="0"/>
          </a:endParaRPr>
        </a:p>
        <a:p xmlns:a="http://schemas.openxmlformats.org/drawingml/2006/main">
          <a:pPr algn="ctr"/>
          <a:r>
            <a:rPr lang="ru-RU" sz="2400" b="1" dirty="0" smtClean="0">
              <a:solidFill>
                <a:schemeClr val="tx1"/>
              </a:solidFill>
              <a:latin typeface="Segoe UI Light" pitchFamily="34" charset="0"/>
            </a:rPr>
            <a:t>1 462,2</a:t>
          </a:r>
          <a:endParaRPr lang="ru-RU" sz="2400" b="1" dirty="0">
            <a:solidFill>
              <a:schemeClr val="tx1"/>
            </a:solidFill>
            <a:latin typeface="Segoe UI Light" pitchFamily="34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</cdr:x>
      <cdr:y>0.0227</cdr:y>
    </cdr:from>
    <cdr:to>
      <cdr:x>1</cdr:x>
      <cdr:y>0.13489</cdr:y>
    </cdr:to>
    <cdr:sp macro="" textlink="">
      <cdr:nvSpPr>
        <cdr:cNvPr id="2" name="TextBox 61"/>
        <cdr:cNvSpPr txBox="1"/>
      </cdr:nvSpPr>
      <cdr:spPr>
        <a:xfrm xmlns:a="http://schemas.openxmlformats.org/drawingml/2006/main">
          <a:off x="0" y="56049"/>
          <a:ext cx="3024336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b="1" cap="small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+52,1 </a:t>
          </a:r>
          <a:r>
            <a:rPr lang="ru-RU" sz="1200" b="1" cap="small" dirty="0" err="1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млн.руб</a:t>
          </a:r>
          <a:r>
            <a:rPr lang="ru-RU" sz="1200" b="1" cap="small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,. (+21,0%)</a:t>
          </a:r>
          <a:endParaRPr lang="ru-RU" sz="1200" b="1" cap="small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0.19527</cdr:x>
      <cdr:y>0.13333</cdr:y>
    </cdr:from>
    <cdr:to>
      <cdr:x>0.20622</cdr:x>
      <cdr:y>0.37357</cdr:y>
    </cdr:to>
    <cdr:cxnSp macro="">
      <cdr:nvCxnSpPr>
        <cdr:cNvPr id="3" name="Прямая со стрелкой 2"/>
        <cdr:cNvCxnSpPr/>
      </cdr:nvCxnSpPr>
      <cdr:spPr>
        <a:xfrm xmlns:a="http://schemas.openxmlformats.org/drawingml/2006/main">
          <a:off x="590562" y="329206"/>
          <a:ext cx="33115" cy="593185"/>
        </a:xfrm>
        <a:prstGeom xmlns:a="http://schemas.openxmlformats.org/drawingml/2006/main" prst="straightConnector1">
          <a:avLst/>
        </a:prstGeom>
        <a:ln xmlns:a="http://schemas.openxmlformats.org/drawingml/2006/main" w="15875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0.81432</cdr:x>
      <cdr:y>0.12857</cdr:y>
    </cdr:from>
    <cdr:to>
      <cdr:x>0.81432</cdr:x>
      <cdr:y>0.18689</cdr:y>
    </cdr:to>
    <cdr:cxnSp macro="">
      <cdr:nvCxnSpPr>
        <cdr:cNvPr id="4" name="Прямая со стрелкой 3"/>
        <cdr:cNvCxnSpPr/>
      </cdr:nvCxnSpPr>
      <cdr:spPr>
        <a:xfrm xmlns:a="http://schemas.openxmlformats.org/drawingml/2006/main">
          <a:off x="2462783" y="317441"/>
          <a:ext cx="0" cy="144016"/>
        </a:xfrm>
        <a:prstGeom xmlns:a="http://schemas.openxmlformats.org/drawingml/2006/main" prst="straightConnector1">
          <a:avLst/>
        </a:prstGeom>
        <a:ln xmlns:a="http://schemas.openxmlformats.org/drawingml/2006/main" w="15875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0.19527</cdr:x>
      <cdr:y>0.12857</cdr:y>
    </cdr:from>
    <cdr:to>
      <cdr:x>0.81431</cdr:x>
      <cdr:y>0.12857</cdr:y>
    </cdr:to>
    <cdr:cxnSp macro="">
      <cdr:nvCxnSpPr>
        <cdr:cNvPr id="5" name="Прямая соединительная линия 4"/>
        <cdr:cNvCxnSpPr/>
      </cdr:nvCxnSpPr>
      <cdr:spPr>
        <a:xfrm xmlns:a="http://schemas.openxmlformats.org/drawingml/2006/main">
          <a:off x="590575" y="317441"/>
          <a:ext cx="1872184" cy="0"/>
        </a:xfrm>
        <a:prstGeom xmlns:a="http://schemas.openxmlformats.org/drawingml/2006/main" prst="line">
          <a:avLst/>
        </a:prstGeom>
        <a:ln xmlns:a="http://schemas.openxmlformats.org/drawingml/2006/main" w="15875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</cdr:x>
      <cdr:y>0.00109</cdr:y>
    </cdr:from>
    <cdr:to>
      <cdr:x>1</cdr:x>
      <cdr:y>0.12932</cdr:y>
    </cdr:to>
    <cdr:sp macro="" textlink="">
      <cdr:nvSpPr>
        <cdr:cNvPr id="2" name="TextBox 61"/>
        <cdr:cNvSpPr txBox="1"/>
      </cdr:nvSpPr>
      <cdr:spPr>
        <a:xfrm xmlns:a="http://schemas.openxmlformats.org/drawingml/2006/main">
          <a:off x="0" y="2361"/>
          <a:ext cx="3024336" cy="277008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b="1" cap="small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+0,6 </a:t>
          </a:r>
          <a:r>
            <a:rPr lang="ru-RU" sz="1200" b="1" cap="small" dirty="0" err="1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млн.руб</a:t>
          </a:r>
          <a:r>
            <a:rPr lang="ru-RU" sz="1200" b="1" cap="small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,. (+18,8%)</a:t>
          </a:r>
          <a:endParaRPr lang="ru-RU" sz="1200" b="1" cap="small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0.17963</cdr:x>
      <cdr:y>0.13333</cdr:y>
    </cdr:from>
    <cdr:to>
      <cdr:x>0.18625</cdr:x>
      <cdr:y>0.5754</cdr:y>
    </cdr:to>
    <cdr:cxnSp macro="">
      <cdr:nvCxnSpPr>
        <cdr:cNvPr id="3" name="Прямая со стрелкой 2"/>
        <cdr:cNvCxnSpPr/>
      </cdr:nvCxnSpPr>
      <cdr:spPr>
        <a:xfrm xmlns:a="http://schemas.openxmlformats.org/drawingml/2006/main" flipH="1">
          <a:off x="543261" y="288025"/>
          <a:ext cx="20023" cy="954975"/>
        </a:xfrm>
        <a:prstGeom xmlns:a="http://schemas.openxmlformats.org/drawingml/2006/main" prst="straightConnector1">
          <a:avLst/>
        </a:prstGeom>
        <a:ln xmlns:a="http://schemas.openxmlformats.org/drawingml/2006/main" w="15875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0.82143</cdr:x>
      <cdr:y>0.13333</cdr:y>
    </cdr:from>
    <cdr:to>
      <cdr:x>0.82249</cdr:x>
      <cdr:y>0.1754</cdr:y>
    </cdr:to>
    <cdr:cxnSp macro="">
      <cdr:nvCxnSpPr>
        <cdr:cNvPr id="4" name="Прямая со стрелкой 3"/>
        <cdr:cNvCxnSpPr/>
      </cdr:nvCxnSpPr>
      <cdr:spPr>
        <a:xfrm xmlns:a="http://schemas.openxmlformats.org/drawingml/2006/main">
          <a:off x="2484280" y="288025"/>
          <a:ext cx="3197" cy="90879"/>
        </a:xfrm>
        <a:prstGeom xmlns:a="http://schemas.openxmlformats.org/drawingml/2006/main" prst="straightConnector1">
          <a:avLst/>
        </a:prstGeom>
        <a:ln xmlns:a="http://schemas.openxmlformats.org/drawingml/2006/main" w="15875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0.19048</cdr:x>
      <cdr:y>0.13333</cdr:y>
    </cdr:from>
    <cdr:to>
      <cdr:x>0.82143</cdr:x>
      <cdr:y>0.13333</cdr:y>
    </cdr:to>
    <cdr:cxnSp macro="">
      <cdr:nvCxnSpPr>
        <cdr:cNvPr id="5" name="Прямая соединительная линия 4"/>
        <cdr:cNvCxnSpPr/>
      </cdr:nvCxnSpPr>
      <cdr:spPr>
        <a:xfrm xmlns:a="http://schemas.openxmlformats.org/drawingml/2006/main">
          <a:off x="576076" y="288025"/>
          <a:ext cx="1908200" cy="7"/>
        </a:xfrm>
        <a:prstGeom xmlns:a="http://schemas.openxmlformats.org/drawingml/2006/main" prst="line">
          <a:avLst/>
        </a:prstGeom>
        <a:ln xmlns:a="http://schemas.openxmlformats.org/drawingml/2006/main" w="15875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0.20025</cdr:x>
      <cdr:y>0.00595</cdr:y>
    </cdr:from>
    <cdr:to>
      <cdr:x>0.81929</cdr:x>
      <cdr:y>0.00595</cdr:y>
    </cdr:to>
    <cdr:cxnSp macro="">
      <cdr:nvCxnSpPr>
        <cdr:cNvPr id="2" name="Прямая соединительная линия 1"/>
        <cdr:cNvCxnSpPr/>
      </cdr:nvCxnSpPr>
      <cdr:spPr>
        <a:xfrm xmlns:a="http://schemas.openxmlformats.org/drawingml/2006/main">
          <a:off x="605610" y="12864"/>
          <a:ext cx="1872208" cy="0"/>
        </a:xfrm>
        <a:prstGeom xmlns:a="http://schemas.openxmlformats.org/drawingml/2006/main" prst="line">
          <a:avLst/>
        </a:prstGeom>
        <a:ln xmlns:a="http://schemas.openxmlformats.org/drawingml/2006/main" w="15875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0.81929</cdr:x>
      <cdr:y>0</cdr:y>
    </cdr:from>
    <cdr:to>
      <cdr:x>0.81929</cdr:x>
      <cdr:y>0.53708</cdr:y>
    </cdr:to>
    <cdr:cxnSp macro="">
      <cdr:nvCxnSpPr>
        <cdr:cNvPr id="3" name="Прямая со стрелкой 2"/>
        <cdr:cNvCxnSpPr/>
      </cdr:nvCxnSpPr>
      <cdr:spPr>
        <a:xfrm xmlns:a="http://schemas.openxmlformats.org/drawingml/2006/main">
          <a:off x="2477808" y="0"/>
          <a:ext cx="10" cy="1160221"/>
        </a:xfrm>
        <a:prstGeom xmlns:a="http://schemas.openxmlformats.org/drawingml/2006/main" prst="straightConnector1">
          <a:avLst/>
        </a:prstGeom>
        <a:ln xmlns:a="http://schemas.openxmlformats.org/drawingml/2006/main" w="15875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0.20025</cdr:x>
      <cdr:y>0.00375</cdr:y>
    </cdr:from>
    <cdr:to>
      <cdr:x>0.20025</cdr:x>
      <cdr:y>0.23708</cdr:y>
    </cdr:to>
    <cdr:cxnSp macro="">
      <cdr:nvCxnSpPr>
        <cdr:cNvPr id="4" name="Прямая со стрелкой 3"/>
        <cdr:cNvCxnSpPr/>
      </cdr:nvCxnSpPr>
      <cdr:spPr>
        <a:xfrm xmlns:a="http://schemas.openxmlformats.org/drawingml/2006/main" flipH="1">
          <a:off x="605610" y="8101"/>
          <a:ext cx="13" cy="504048"/>
        </a:xfrm>
        <a:prstGeom xmlns:a="http://schemas.openxmlformats.org/drawingml/2006/main" prst="straightConnector1">
          <a:avLst/>
        </a:prstGeom>
        <a:ln xmlns:a="http://schemas.openxmlformats.org/drawingml/2006/main" w="15875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0.12823</cdr:y>
    </cdr:to>
    <cdr:sp macro="" textlink="">
      <cdr:nvSpPr>
        <cdr:cNvPr id="2" name="TextBox 61"/>
        <cdr:cNvSpPr txBox="1"/>
      </cdr:nvSpPr>
      <cdr:spPr>
        <a:xfrm xmlns:a="http://schemas.openxmlformats.org/drawingml/2006/main">
          <a:off x="0" y="-4365104"/>
          <a:ext cx="3024336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b="1" cap="small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+2,9 </a:t>
          </a:r>
          <a:r>
            <a:rPr lang="ru-RU" sz="1200" b="1" cap="small" dirty="0" err="1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млн.руб</a:t>
          </a:r>
          <a:r>
            <a:rPr lang="ru-RU" sz="1200" b="1" cap="small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,. (+27,1%)</a:t>
          </a:r>
          <a:endParaRPr lang="ru-RU" sz="1200" b="1" cap="small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0.1926</cdr:x>
      <cdr:y>0.10439</cdr:y>
    </cdr:from>
    <cdr:to>
      <cdr:x>0.1926</cdr:x>
      <cdr:y>0.3</cdr:y>
    </cdr:to>
    <cdr:cxnSp macro="">
      <cdr:nvCxnSpPr>
        <cdr:cNvPr id="3" name="Прямая со стрелкой 2"/>
        <cdr:cNvCxnSpPr/>
      </cdr:nvCxnSpPr>
      <cdr:spPr>
        <a:xfrm xmlns:a="http://schemas.openxmlformats.org/drawingml/2006/main">
          <a:off x="582479" y="225497"/>
          <a:ext cx="0" cy="422575"/>
        </a:xfrm>
        <a:prstGeom xmlns:a="http://schemas.openxmlformats.org/drawingml/2006/main" prst="straightConnector1">
          <a:avLst/>
        </a:prstGeom>
        <a:ln xmlns:a="http://schemas.openxmlformats.org/drawingml/2006/main" w="15875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0.81164</cdr:x>
      <cdr:y>0.11164</cdr:y>
    </cdr:from>
    <cdr:to>
      <cdr:x>0.81164</cdr:x>
      <cdr:y>0.16667</cdr:y>
    </cdr:to>
    <cdr:cxnSp macro="">
      <cdr:nvCxnSpPr>
        <cdr:cNvPr id="4" name="Прямая со стрелкой 3"/>
        <cdr:cNvCxnSpPr/>
      </cdr:nvCxnSpPr>
      <cdr:spPr>
        <a:xfrm xmlns:a="http://schemas.openxmlformats.org/drawingml/2006/main">
          <a:off x="2454687" y="241176"/>
          <a:ext cx="0" cy="118864"/>
        </a:xfrm>
        <a:prstGeom xmlns:a="http://schemas.openxmlformats.org/drawingml/2006/main" prst="straightConnector1">
          <a:avLst/>
        </a:prstGeom>
        <a:ln xmlns:a="http://schemas.openxmlformats.org/drawingml/2006/main" w="15875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0.1926</cdr:x>
      <cdr:y>0.11164</cdr:y>
    </cdr:from>
    <cdr:to>
      <cdr:x>0.81164</cdr:x>
      <cdr:y>0.11164</cdr:y>
    </cdr:to>
    <cdr:cxnSp macro="">
      <cdr:nvCxnSpPr>
        <cdr:cNvPr id="5" name="Прямая соединительная линия 4"/>
        <cdr:cNvCxnSpPr/>
      </cdr:nvCxnSpPr>
      <cdr:spPr>
        <a:xfrm xmlns:a="http://schemas.openxmlformats.org/drawingml/2006/main">
          <a:off x="582479" y="241176"/>
          <a:ext cx="1872184" cy="0"/>
        </a:xfrm>
        <a:prstGeom xmlns:a="http://schemas.openxmlformats.org/drawingml/2006/main" prst="line">
          <a:avLst/>
        </a:prstGeom>
        <a:ln xmlns:a="http://schemas.openxmlformats.org/drawingml/2006/main" w="15875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0.19954</cdr:x>
      <cdr:y>0.08237</cdr:y>
    </cdr:from>
    <cdr:to>
      <cdr:x>0.81858</cdr:x>
      <cdr:y>0.08237</cdr:y>
    </cdr:to>
    <cdr:cxnSp macro="">
      <cdr:nvCxnSpPr>
        <cdr:cNvPr id="2" name="Прямая соединительная линия 1"/>
        <cdr:cNvCxnSpPr/>
      </cdr:nvCxnSpPr>
      <cdr:spPr>
        <a:xfrm xmlns:a="http://schemas.openxmlformats.org/drawingml/2006/main">
          <a:off x="603480" y="203368"/>
          <a:ext cx="1872184" cy="0"/>
        </a:xfrm>
        <a:prstGeom xmlns:a="http://schemas.openxmlformats.org/drawingml/2006/main" prst="line">
          <a:avLst/>
        </a:prstGeom>
        <a:ln xmlns:a="http://schemas.openxmlformats.org/drawingml/2006/main" w="15875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0.20622</cdr:x>
      <cdr:y>0.07686</cdr:y>
    </cdr:from>
    <cdr:to>
      <cdr:x>0.20622</cdr:x>
      <cdr:y>0.14921</cdr:y>
    </cdr:to>
    <cdr:cxnSp macro="">
      <cdr:nvCxnSpPr>
        <cdr:cNvPr id="3" name="Прямая со стрелкой 2"/>
        <cdr:cNvCxnSpPr/>
      </cdr:nvCxnSpPr>
      <cdr:spPr>
        <a:xfrm xmlns:a="http://schemas.openxmlformats.org/drawingml/2006/main">
          <a:off x="623679" y="189786"/>
          <a:ext cx="0" cy="178638"/>
        </a:xfrm>
        <a:prstGeom xmlns:a="http://schemas.openxmlformats.org/drawingml/2006/main" prst="straightConnector1">
          <a:avLst/>
        </a:prstGeom>
        <a:ln xmlns:a="http://schemas.openxmlformats.org/drawingml/2006/main" w="15875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0.81858</cdr:x>
      <cdr:y>0.08237</cdr:y>
    </cdr:from>
    <cdr:to>
      <cdr:x>0.82527</cdr:x>
      <cdr:y>0.58327</cdr:y>
    </cdr:to>
    <cdr:cxnSp macro="">
      <cdr:nvCxnSpPr>
        <cdr:cNvPr id="5" name="Прямая со стрелкой 4"/>
        <cdr:cNvCxnSpPr/>
      </cdr:nvCxnSpPr>
      <cdr:spPr>
        <a:xfrm xmlns:a="http://schemas.openxmlformats.org/drawingml/2006/main">
          <a:off x="2475664" y="203368"/>
          <a:ext cx="20223" cy="1236792"/>
        </a:xfrm>
        <a:prstGeom xmlns:a="http://schemas.openxmlformats.org/drawingml/2006/main" prst="straightConnector1">
          <a:avLst/>
        </a:prstGeom>
        <a:ln xmlns:a="http://schemas.openxmlformats.org/drawingml/2006/main" w="15875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0.23003</cdr:x>
      <cdr:y>0.15484</cdr:y>
    </cdr:from>
    <cdr:to>
      <cdr:x>1</cdr:x>
      <cdr:y>0.26703</cdr:y>
    </cdr:to>
    <cdr:sp macro="" textlink="">
      <cdr:nvSpPr>
        <cdr:cNvPr id="7" name="TextBox 61"/>
        <cdr:cNvSpPr txBox="1"/>
      </cdr:nvSpPr>
      <cdr:spPr>
        <a:xfrm xmlns:a="http://schemas.openxmlformats.org/drawingml/2006/main">
          <a:off x="695687" y="382320"/>
          <a:ext cx="2328648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b="1" cap="small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-215,3 </a:t>
          </a:r>
          <a:r>
            <a:rPr lang="ru-RU" sz="1200" b="1" cap="small" dirty="0" err="1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тыс.руб</a:t>
          </a:r>
          <a:r>
            <a:rPr lang="ru-RU" sz="1200" b="1" cap="small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,. (-11,0%)</a:t>
          </a:r>
          <a:endParaRPr lang="ru-RU" sz="1200" b="1" cap="small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0.12823</cdr:y>
    </cdr:to>
    <cdr:sp macro="" textlink="">
      <cdr:nvSpPr>
        <cdr:cNvPr id="2" name="TextBox 61"/>
        <cdr:cNvSpPr txBox="1"/>
      </cdr:nvSpPr>
      <cdr:spPr>
        <a:xfrm xmlns:a="http://schemas.openxmlformats.org/drawingml/2006/main">
          <a:off x="0" y="-4365104"/>
          <a:ext cx="3024336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b="1" cap="small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+598,5 </a:t>
          </a:r>
          <a:r>
            <a:rPr lang="ru-RU" sz="1200" b="1" cap="small" dirty="0" err="1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тыс.руб</a:t>
          </a:r>
          <a:r>
            <a:rPr lang="ru-RU" sz="1200" b="1" cap="small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,. (+14,5%)</a:t>
          </a:r>
          <a:endParaRPr lang="ru-RU" sz="1200" b="1" cap="small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0.17497</cdr:x>
      <cdr:y>0.10439</cdr:y>
    </cdr:from>
    <cdr:to>
      <cdr:x>0.17857</cdr:x>
      <cdr:y>0.6</cdr:y>
    </cdr:to>
    <cdr:cxnSp macro="">
      <cdr:nvCxnSpPr>
        <cdr:cNvPr id="3" name="Прямая со стрелкой 2"/>
        <cdr:cNvCxnSpPr/>
      </cdr:nvCxnSpPr>
      <cdr:spPr>
        <a:xfrm xmlns:a="http://schemas.openxmlformats.org/drawingml/2006/main">
          <a:off x="529159" y="225497"/>
          <a:ext cx="10898" cy="1070647"/>
        </a:xfrm>
        <a:prstGeom xmlns:a="http://schemas.openxmlformats.org/drawingml/2006/main" prst="straightConnector1">
          <a:avLst/>
        </a:prstGeom>
        <a:ln xmlns:a="http://schemas.openxmlformats.org/drawingml/2006/main" w="15875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0.79401</cdr:x>
      <cdr:y>0.11164</cdr:y>
    </cdr:from>
    <cdr:to>
      <cdr:x>0.79401</cdr:x>
      <cdr:y>0.16667</cdr:y>
    </cdr:to>
    <cdr:cxnSp macro="">
      <cdr:nvCxnSpPr>
        <cdr:cNvPr id="4" name="Прямая со стрелкой 3"/>
        <cdr:cNvCxnSpPr/>
      </cdr:nvCxnSpPr>
      <cdr:spPr>
        <a:xfrm xmlns:a="http://schemas.openxmlformats.org/drawingml/2006/main">
          <a:off x="2401367" y="241176"/>
          <a:ext cx="0" cy="118864"/>
        </a:xfrm>
        <a:prstGeom xmlns:a="http://schemas.openxmlformats.org/drawingml/2006/main" prst="straightConnector1">
          <a:avLst/>
        </a:prstGeom>
        <a:ln xmlns:a="http://schemas.openxmlformats.org/drawingml/2006/main" w="15875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0.16902</cdr:x>
      <cdr:y>0.11007</cdr:y>
    </cdr:from>
    <cdr:to>
      <cdr:x>0.79997</cdr:x>
      <cdr:y>0.11007</cdr:y>
    </cdr:to>
    <cdr:cxnSp macro="">
      <cdr:nvCxnSpPr>
        <cdr:cNvPr id="5" name="Прямая соединительная линия 4"/>
        <cdr:cNvCxnSpPr/>
      </cdr:nvCxnSpPr>
      <cdr:spPr>
        <a:xfrm xmlns:a="http://schemas.openxmlformats.org/drawingml/2006/main">
          <a:off x="511161" y="237778"/>
          <a:ext cx="1908204" cy="0"/>
        </a:xfrm>
        <a:prstGeom xmlns:a="http://schemas.openxmlformats.org/drawingml/2006/main" prst="line">
          <a:avLst/>
        </a:prstGeom>
        <a:ln xmlns:a="http://schemas.openxmlformats.org/drawingml/2006/main" w="15875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0.19048</cdr:x>
      <cdr:y>0.1</cdr:y>
    </cdr:from>
    <cdr:to>
      <cdr:x>0.80952</cdr:x>
      <cdr:y>0.1</cdr:y>
    </cdr:to>
    <cdr:cxnSp macro="">
      <cdr:nvCxnSpPr>
        <cdr:cNvPr id="2" name="Прямая соединительная линия 1"/>
        <cdr:cNvCxnSpPr/>
      </cdr:nvCxnSpPr>
      <cdr:spPr>
        <a:xfrm xmlns:a="http://schemas.openxmlformats.org/drawingml/2006/main">
          <a:off x="576064" y="216024"/>
          <a:ext cx="1872208" cy="0"/>
        </a:xfrm>
        <a:prstGeom xmlns:a="http://schemas.openxmlformats.org/drawingml/2006/main" prst="line">
          <a:avLst/>
        </a:prstGeom>
        <a:ln xmlns:a="http://schemas.openxmlformats.org/drawingml/2006/main" w="15875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0.19854</cdr:x>
      <cdr:y>0.1</cdr:y>
    </cdr:from>
    <cdr:to>
      <cdr:x>0.19854</cdr:x>
      <cdr:y>0.43333</cdr:y>
    </cdr:to>
    <cdr:cxnSp macro="">
      <cdr:nvCxnSpPr>
        <cdr:cNvPr id="3" name="Прямая со стрелкой 2"/>
        <cdr:cNvCxnSpPr/>
      </cdr:nvCxnSpPr>
      <cdr:spPr>
        <a:xfrm xmlns:a="http://schemas.openxmlformats.org/drawingml/2006/main">
          <a:off x="600459" y="216024"/>
          <a:ext cx="0" cy="720080"/>
        </a:xfrm>
        <a:prstGeom xmlns:a="http://schemas.openxmlformats.org/drawingml/2006/main" prst="straightConnector1">
          <a:avLst/>
        </a:prstGeom>
        <a:ln xmlns:a="http://schemas.openxmlformats.org/drawingml/2006/main" w="15875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0.81759</cdr:x>
      <cdr:y>0.1</cdr:y>
    </cdr:from>
    <cdr:to>
      <cdr:x>0.81759</cdr:x>
      <cdr:y>0.26667</cdr:y>
    </cdr:to>
    <cdr:cxnSp macro="">
      <cdr:nvCxnSpPr>
        <cdr:cNvPr id="6" name="Прямая со стрелкой 5"/>
        <cdr:cNvCxnSpPr/>
      </cdr:nvCxnSpPr>
      <cdr:spPr>
        <a:xfrm xmlns:a="http://schemas.openxmlformats.org/drawingml/2006/main">
          <a:off x="2472667" y="216024"/>
          <a:ext cx="0" cy="360040"/>
        </a:xfrm>
        <a:prstGeom xmlns:a="http://schemas.openxmlformats.org/drawingml/2006/main" prst="straightConnector1">
          <a:avLst/>
        </a:prstGeom>
        <a:ln xmlns:a="http://schemas.openxmlformats.org/drawingml/2006/main" w="15875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E7DD9D-39D3-42AE-B21A-3FD07FE8DEB1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E94BD0-7E5A-4250-B5B7-99AADAE28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6173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94BD0-7E5A-4250-B5B7-99AADAE2829B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403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94BD0-7E5A-4250-B5B7-99AADAE2829B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4031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94BD0-7E5A-4250-B5B7-99AADAE2829B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4031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94BD0-7E5A-4250-B5B7-99AADAE2829B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4031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94BD0-7E5A-4250-B5B7-99AADAE2829B}" type="slidenum">
              <a:rPr lang="ru-RU" smtClean="0">
                <a:solidFill>
                  <a:prstClr val="black"/>
                </a:solidFill>
              </a:rPr>
              <a:pPr/>
              <a:t>20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403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8D6748-AD8A-4033-8D05-FFFCE7622B9B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19298D-1D2C-4E7E-97F6-444634CFB3B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8D6748-AD8A-4033-8D05-FFFCE7622B9B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19298D-1D2C-4E7E-97F6-444634CFB3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8D6748-AD8A-4033-8D05-FFFCE7622B9B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19298D-1D2C-4E7E-97F6-444634CFB3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541B01-6F0C-42A8-B8F8-6D888D8DE57D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66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EA463B-1604-4BDC-AA2E-AC18B65506BB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158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785AE1-C2A3-47E2-B0AC-C8137225F0AC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210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6EA88C-02BD-47E3-B64C-9E1A8CD4C8CE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670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368725-1898-4AAF-8643-9CC0FB3DD7AC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516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FAE6A9-5F60-4288-9FA8-69C0F8D69E4A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185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4F2349-039C-4A4A-A89B-B9CF5C8D9C9C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998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8A1948-AD74-46BF-A5C8-BFAACCE49F2C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029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8D6748-AD8A-4033-8D05-FFFCE7622B9B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19298D-1D2C-4E7E-97F6-444634CFB3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DFA334-2177-45A1-B99F-1DD2462599C4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552446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DD7692-6955-4EB2-9255-8D072B4FA678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632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8A719A-4291-4C70-83A6-5B24720A3046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662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541B01-6F0C-42A8-B8F8-6D888D8DE57D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39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EA463B-1604-4BDC-AA2E-AC18B65506BB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237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785AE1-C2A3-47E2-B0AC-C8137225F0AC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243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6EA88C-02BD-47E3-B64C-9E1A8CD4C8CE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240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368725-1898-4AAF-8643-9CC0FB3DD7AC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587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FAE6A9-5F60-4288-9FA8-69C0F8D69E4A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664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4F2349-039C-4A4A-A89B-B9CF5C8D9C9C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540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8D6748-AD8A-4033-8D05-FFFCE7622B9B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19298D-1D2C-4E7E-97F6-444634CFB3B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8A1948-AD74-46BF-A5C8-BFAACCE49F2C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519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DFA334-2177-45A1-B99F-1DD2462599C4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270726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DD7692-6955-4EB2-9255-8D072B4FA678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1798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8A719A-4291-4C70-83A6-5B24720A3046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890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541B01-6F0C-42A8-B8F8-6D888D8DE57D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555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EA463B-1604-4BDC-AA2E-AC18B65506BB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098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785AE1-C2A3-47E2-B0AC-C8137225F0AC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993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6EA88C-02BD-47E3-B64C-9E1A8CD4C8CE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969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368725-1898-4AAF-8643-9CC0FB3DD7AC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131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FAE6A9-5F60-4288-9FA8-69C0F8D69E4A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550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8D6748-AD8A-4033-8D05-FFFCE7622B9B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19298D-1D2C-4E7E-97F6-444634CFB3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4F2349-039C-4A4A-A89B-B9CF5C8D9C9C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749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8A1948-AD74-46BF-A5C8-BFAACCE49F2C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550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DFA334-2177-45A1-B99F-1DD2462599C4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858056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DD7692-6955-4EB2-9255-8D072B4FA678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485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8A719A-4291-4C70-83A6-5B24720A3046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594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8D6748-AD8A-4033-8D05-FFFCE7622B9B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26.04.2023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19298D-1D2C-4E7E-97F6-444634CFB3B4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327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8D6748-AD8A-4033-8D05-FFFCE7622B9B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26.04.2023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19298D-1D2C-4E7E-97F6-444634CFB3B4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2117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8D6748-AD8A-4033-8D05-FFFCE7622B9B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26.04.2023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19298D-1D2C-4E7E-97F6-444634CFB3B4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907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8D6748-AD8A-4033-8D05-FFFCE7622B9B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26.04.2023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19298D-1D2C-4E7E-97F6-444634CFB3B4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800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8D6748-AD8A-4033-8D05-FFFCE7622B9B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26.04.2023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19298D-1D2C-4E7E-97F6-444634CFB3B4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337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8D6748-AD8A-4033-8D05-FFFCE7622B9B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19298D-1D2C-4E7E-97F6-444634CFB3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8D6748-AD8A-4033-8D05-FFFCE7622B9B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26.04.2023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19298D-1D2C-4E7E-97F6-444634CFB3B4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832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8D6748-AD8A-4033-8D05-FFFCE7622B9B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26.04.2023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19298D-1D2C-4E7E-97F6-444634CFB3B4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725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8D6748-AD8A-4033-8D05-FFFCE7622B9B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26.04.2023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19298D-1D2C-4E7E-97F6-444634CFB3B4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067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8D6748-AD8A-4033-8D05-FFFCE7622B9B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26.04.2023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19298D-1D2C-4E7E-97F6-444634CFB3B4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None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27997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8D6748-AD8A-4033-8D05-FFFCE7622B9B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26.04.2023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19298D-1D2C-4E7E-97F6-444634CFB3B4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048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8D6748-AD8A-4033-8D05-FFFCE7622B9B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26.04.2023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19298D-1D2C-4E7E-97F6-444634CFB3B4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40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8D6748-AD8A-4033-8D05-FFFCE7622B9B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19298D-1D2C-4E7E-97F6-444634CFB3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8D6748-AD8A-4033-8D05-FFFCE7622B9B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19298D-1D2C-4E7E-97F6-444634CFB3B4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8D6748-AD8A-4033-8D05-FFFCE7622B9B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19298D-1D2C-4E7E-97F6-444634CFB3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8D6748-AD8A-4033-8D05-FFFCE7622B9B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19298D-1D2C-4E7E-97F6-444634CFB3B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78D6748-AD8A-4033-8D05-FFFCE7622B9B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419298D-1D2C-4E7E-97F6-444634CFB3B4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>
              <a:solidFill>
                <a:srgbClr val="E3DED1">
                  <a:shade val="50000"/>
                </a:srgbClr>
              </a:solidFill>
              <a:latin typeface="Arial" charset="0"/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>
              <a:solidFill>
                <a:srgbClr val="E3DED1">
                  <a:shade val="50000"/>
                </a:srgbClr>
              </a:solidFill>
              <a:latin typeface="Arial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6191F82-F5E5-4585-95E1-DF1D0FA2D46C}" type="slidenum">
              <a:rPr lang="ru-RU" altLang="en-US" smtClean="0">
                <a:solidFill>
                  <a:srgbClr val="E3DED1">
                    <a:shade val="50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9145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>
              <a:solidFill>
                <a:srgbClr val="E3DED1">
                  <a:shade val="50000"/>
                </a:srgbClr>
              </a:solidFill>
              <a:latin typeface="Arial" charset="0"/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>
              <a:solidFill>
                <a:srgbClr val="E3DED1">
                  <a:shade val="50000"/>
                </a:srgbClr>
              </a:solidFill>
              <a:latin typeface="Arial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6191F82-F5E5-4585-95E1-DF1D0FA2D46C}" type="slidenum">
              <a:rPr lang="ru-RU" altLang="en-US" smtClean="0">
                <a:solidFill>
                  <a:srgbClr val="E3DED1">
                    <a:shade val="50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679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>
              <a:solidFill>
                <a:srgbClr val="E3DED1">
                  <a:shade val="50000"/>
                </a:srgbClr>
              </a:solidFill>
              <a:latin typeface="Arial" charset="0"/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>
              <a:solidFill>
                <a:srgbClr val="E3DED1">
                  <a:shade val="50000"/>
                </a:srgbClr>
              </a:solidFill>
              <a:latin typeface="Arial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6191F82-F5E5-4585-95E1-DF1D0FA2D46C}" type="slidenum">
              <a:rPr lang="ru-RU" altLang="en-US" smtClean="0">
                <a:solidFill>
                  <a:srgbClr val="E3DED1">
                    <a:shade val="50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130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78D6748-AD8A-4033-8D05-FFFCE7622B9B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26.04.2023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419298D-1D2C-4E7E-97F6-444634CFB3B4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729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7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20.xml"/><Relationship Id="rId5" Type="http://schemas.openxmlformats.org/officeDocument/2006/relationships/image" Target="../media/image6.png"/><Relationship Id="rId4" Type="http://schemas.openxmlformats.org/officeDocument/2006/relationships/chart" Target="../charts/chart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24.xml"/><Relationship Id="rId4" Type="http://schemas.openxmlformats.org/officeDocument/2006/relationships/chart" Target="../charts/chart2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7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8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9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5.xml"/><Relationship Id="rId5" Type="http://schemas.openxmlformats.org/officeDocument/2006/relationships/chart" Target="../charts/chart31.xml"/><Relationship Id="rId4" Type="http://schemas.openxmlformats.org/officeDocument/2006/relationships/chart" Target="../charts/chart3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4.png"/><Relationship Id="rId7" Type="http://schemas.openxmlformats.org/officeDocument/2006/relationships/chart" Target="../charts/chart7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6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4.png"/><Relationship Id="rId7" Type="http://schemas.openxmlformats.org/officeDocument/2006/relationships/chart" Target="../charts/chart1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10.xml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4.png"/><Relationship Id="rId7" Type="http://schemas.openxmlformats.org/officeDocument/2006/relationships/chart" Target="../charts/chart17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16.xml"/><Relationship Id="rId5" Type="http://schemas.openxmlformats.org/officeDocument/2006/relationships/chart" Target="../charts/chart15.xml"/><Relationship Id="rId4" Type="http://schemas.openxmlformats.org/officeDocument/2006/relationships/chart" Target="../charts/char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29307" y="1196752"/>
            <a:ext cx="4473076" cy="251624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Отчет об исполнении бюджета Тарского муниципального района за 2022 год</a:t>
            </a:r>
            <a:endParaRPr lang="ru-RU" sz="3600" b="1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0"/>
            <a:ext cx="435219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6" descr="D:\Рисунки\Герб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672" y="78226"/>
            <a:ext cx="458224" cy="77045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67744" y="211424"/>
            <a:ext cx="6453458" cy="637254"/>
          </a:xfrm>
          <a:solidFill>
            <a:srgbClr val="000066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4000" b="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ПУБЛИЧНЫЕ СЛУШАНИЯ</a:t>
            </a:r>
            <a:endParaRPr lang="ru-RU" sz="4000" b="0" dirty="0"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7690" y="3945910"/>
            <a:ext cx="4756310" cy="2881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3011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D:\Рисунки\Гер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520" y="100027"/>
            <a:ext cx="652274" cy="109672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42110554"/>
              </p:ext>
            </p:extLst>
          </p:nvPr>
        </p:nvGraphicFramePr>
        <p:xfrm>
          <a:off x="1478618" y="1412776"/>
          <a:ext cx="6909806" cy="2016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170806" y="1063115"/>
            <a:ext cx="33843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Динамика расходов бюджета</a:t>
            </a:r>
            <a:endParaRPr lang="ru-RU" sz="1200" b="1" cap="small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9632" y="162931"/>
            <a:ext cx="7477427" cy="637254"/>
          </a:xfrm>
          <a:solidFill>
            <a:srgbClr val="000066"/>
          </a:solidFill>
        </p:spPr>
        <p:txBody>
          <a:bodyPr anchor="ctr">
            <a:no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ДИНАМИКА</a:t>
            </a:r>
            <a:r>
              <a:rPr lang="ru-RU" sz="1600" b="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РАС</a:t>
            </a:r>
            <a:r>
              <a:rPr lang="ru-RU" sz="1600" b="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ХОДОВ РАЙОННОГО БЮДЖЕТА </a:t>
            </a:r>
            <a:r>
              <a:rPr lang="ru-RU" sz="160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ЗА 2020-2021 ГОДЫ</a:t>
            </a:r>
            <a:endParaRPr lang="ru-RU" sz="1600" b="0" dirty="0"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12776" y="3858049"/>
            <a:ext cx="3695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Расходы на оплату труда с начислениями</a:t>
            </a:r>
            <a:endParaRPr lang="ru-RU" sz="1200" b="1" cap="small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3086687528"/>
              </p:ext>
            </p:extLst>
          </p:nvPr>
        </p:nvGraphicFramePr>
        <p:xfrm>
          <a:off x="1348421" y="4293096"/>
          <a:ext cx="3024336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TextBox 61"/>
          <p:cNvSpPr txBox="1"/>
          <p:nvPr/>
        </p:nvSpPr>
        <p:spPr>
          <a:xfrm>
            <a:off x="1348421" y="4223248"/>
            <a:ext cx="30243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+157,4 </a:t>
            </a:r>
            <a:r>
              <a:rPr lang="ru-RU" sz="1200" b="1" cap="small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млн.руб</a:t>
            </a:r>
            <a:r>
              <a:rPr lang="ru-RU" sz="12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,. (+19,1%)</a:t>
            </a:r>
            <a:endParaRPr lang="ru-RU" sz="1200" b="1" cap="small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1"/>
          <p:cNvSpPr txBox="1"/>
          <p:nvPr/>
        </p:nvSpPr>
        <p:spPr>
          <a:xfrm>
            <a:off x="7380312" y="1111604"/>
            <a:ext cx="900100" cy="18002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000" b="1" cap="small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млн.руб</a:t>
            </a:r>
            <a:r>
              <a:rPr lang="ru-RU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11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7566" y="4209803"/>
            <a:ext cx="8969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:p14="http://schemas.microsoft.com/office/powerpoint/2010/main" val="2608949999"/>
              </p:ext>
            </p:extLst>
          </p:nvPr>
        </p:nvGraphicFramePr>
        <p:xfrm>
          <a:off x="5256076" y="4273547"/>
          <a:ext cx="3024336" cy="22488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5076056" y="3852757"/>
            <a:ext cx="3695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Расходы на капитальные вложения</a:t>
            </a:r>
            <a:endParaRPr lang="ru-RU" sz="1200" b="1" cap="small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4180451"/>
            <a:ext cx="8969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Прямоугольник с двумя вырезанными противолежащими углами 14"/>
          <p:cNvSpPr/>
          <p:nvPr/>
        </p:nvSpPr>
        <p:spPr>
          <a:xfrm>
            <a:off x="1124628" y="3882597"/>
            <a:ext cx="3582376" cy="2741078"/>
          </a:xfrm>
          <a:prstGeom prst="snip2DiagRect">
            <a:avLst>
              <a:gd name="adj1" fmla="val 0"/>
              <a:gd name="adj2" fmla="val 12155"/>
            </a:avLst>
          </a:pr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с двумя вырезанными противолежащими углами 15"/>
          <p:cNvSpPr/>
          <p:nvPr/>
        </p:nvSpPr>
        <p:spPr>
          <a:xfrm>
            <a:off x="5076056" y="3865945"/>
            <a:ext cx="3582376" cy="2741078"/>
          </a:xfrm>
          <a:prstGeom prst="snip2DiagRect">
            <a:avLst>
              <a:gd name="adj1" fmla="val 0"/>
              <a:gd name="adj2" fmla="val 12155"/>
            </a:avLst>
          </a:pr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7" name="Прямоугольник с двумя вырезанными противолежащими углами 16"/>
          <p:cNvSpPr/>
          <p:nvPr/>
        </p:nvSpPr>
        <p:spPr>
          <a:xfrm>
            <a:off x="1124628" y="980728"/>
            <a:ext cx="7533803" cy="2597062"/>
          </a:xfrm>
          <a:prstGeom prst="snip2DiagRect">
            <a:avLst>
              <a:gd name="adj1" fmla="val 0"/>
              <a:gd name="adj2" fmla="val 12155"/>
            </a:avLst>
          </a:pr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618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D:\Рисунки\Гер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520" y="100027"/>
            <a:ext cx="652274" cy="109672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9632" y="162931"/>
            <a:ext cx="7477427" cy="637254"/>
          </a:xfrm>
          <a:solidFill>
            <a:srgbClr val="000066"/>
          </a:solidFill>
        </p:spPr>
        <p:txBody>
          <a:bodyPr anchor="ctr">
            <a:noAutofit/>
          </a:bodyPr>
          <a:lstStyle/>
          <a:p>
            <a:pPr algn="ctr"/>
            <a:r>
              <a:rPr lang="ru-RU" sz="1600" cap="all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Программный бюджет</a:t>
            </a:r>
            <a:endParaRPr lang="ru-RU" sz="1600" b="0" cap="all" dirty="0"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272079112"/>
              </p:ext>
            </p:extLst>
          </p:nvPr>
        </p:nvGraphicFramePr>
        <p:xfrm>
          <a:off x="-1332656" y="1709446"/>
          <a:ext cx="10035543" cy="48158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331640" y="904364"/>
            <a:ext cx="7344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cap="small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Муниципальная программа </a:t>
            </a:r>
            <a:r>
              <a:rPr lang="ru-RU" sz="16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"</a:t>
            </a:r>
            <a:r>
              <a:rPr lang="ru-RU" sz="1600" b="1" cap="small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Развитие социально-культурной сферы Тарского муниципального района Омской области" на 2020-2025 годы</a:t>
            </a:r>
          </a:p>
        </p:txBody>
      </p:sp>
      <p:sp>
        <p:nvSpPr>
          <p:cNvPr id="6" name="Прямоугольник с двумя вырезанными противолежащими углами 5"/>
          <p:cNvSpPr/>
          <p:nvPr/>
        </p:nvSpPr>
        <p:spPr>
          <a:xfrm>
            <a:off x="1043608" y="904364"/>
            <a:ext cx="7960708" cy="5548972"/>
          </a:xfrm>
          <a:prstGeom prst="snip2DiagRect">
            <a:avLst>
              <a:gd name="adj1" fmla="val 0"/>
              <a:gd name="adj2" fmla="val 12155"/>
            </a:avLst>
          </a:pr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913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D:\Рисунки\Гер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520" y="100027"/>
            <a:ext cx="652274" cy="109672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9632" y="162931"/>
            <a:ext cx="7477427" cy="637254"/>
          </a:xfrm>
          <a:solidFill>
            <a:srgbClr val="000066"/>
          </a:solidFill>
        </p:spPr>
        <p:txBody>
          <a:bodyPr anchor="ctr">
            <a:noAutofit/>
          </a:bodyPr>
          <a:lstStyle/>
          <a:p>
            <a:pPr algn="ctr"/>
            <a:r>
              <a:rPr lang="ru-RU" sz="1600" cap="all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Программный бюджет</a:t>
            </a:r>
            <a:endParaRPr lang="ru-RU" sz="1600" b="0" cap="all" dirty="0"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308633507"/>
              </p:ext>
            </p:extLst>
          </p:nvPr>
        </p:nvGraphicFramePr>
        <p:xfrm>
          <a:off x="-2124744" y="1709446"/>
          <a:ext cx="11268744" cy="48158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403648" y="1063115"/>
            <a:ext cx="7272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cap="small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Муниципальная программа </a:t>
            </a:r>
            <a:r>
              <a:rPr lang="ru-RU" sz="16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"</a:t>
            </a:r>
            <a:r>
              <a:rPr lang="ru-RU" sz="1600" b="1" cap="small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Развитие экономического потенциала Тарского муниципального района Омской области" на 2020-2025 годы</a:t>
            </a:r>
          </a:p>
        </p:txBody>
      </p:sp>
      <p:sp>
        <p:nvSpPr>
          <p:cNvPr id="6" name="Прямоугольник с двумя вырезанными противолежащими углами 5"/>
          <p:cNvSpPr/>
          <p:nvPr/>
        </p:nvSpPr>
        <p:spPr>
          <a:xfrm>
            <a:off x="971600" y="980728"/>
            <a:ext cx="8064896" cy="5544616"/>
          </a:xfrm>
          <a:prstGeom prst="snip2DiagRect">
            <a:avLst>
              <a:gd name="adj1" fmla="val 0"/>
              <a:gd name="adj2" fmla="val 12155"/>
            </a:avLst>
          </a:pr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910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D:\Рисунки\Гер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520" y="100027"/>
            <a:ext cx="652274" cy="109672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87624" y="188640"/>
            <a:ext cx="7477427" cy="637254"/>
          </a:xfrm>
          <a:solidFill>
            <a:srgbClr val="000066"/>
          </a:solidFill>
        </p:spPr>
        <p:txBody>
          <a:bodyPr anchor="ctr">
            <a:noAutofit/>
          </a:bodyPr>
          <a:lstStyle/>
          <a:p>
            <a:pPr algn="ctr"/>
            <a:r>
              <a:rPr lang="ru-RU" sz="1600" b="0" cap="all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Национальные проекты</a:t>
            </a:r>
            <a:endParaRPr lang="ru-RU" sz="1600" b="0" cap="all" dirty="0"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7745194"/>
              </p:ext>
            </p:extLst>
          </p:nvPr>
        </p:nvGraphicFramePr>
        <p:xfrm>
          <a:off x="1115616" y="1115204"/>
          <a:ext cx="7560840" cy="5275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/>
                <a:gridCol w="2232248"/>
                <a:gridCol w="1080120"/>
                <a:gridCol w="1080120"/>
                <a:gridCol w="1080120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Наименование национального проекта</a:t>
                      </a:r>
                      <a:endParaRPr lang="ru-RU" sz="1600" b="1" dirty="0"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Федеральный</a:t>
                      </a:r>
                      <a:r>
                        <a:rPr lang="ru-RU" sz="1600" b="1" baseline="0" dirty="0" smtClean="0"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 проект</a:t>
                      </a:r>
                      <a:endParaRPr lang="ru-RU" sz="1600" b="1" dirty="0"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2020</a:t>
                      </a:r>
                      <a:r>
                        <a:rPr lang="ru-RU" sz="1600" b="1" baseline="0" dirty="0" smtClean="0"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 год</a:t>
                      </a:r>
                      <a:endParaRPr lang="ru-RU" sz="1600" b="1" dirty="0"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2021 год</a:t>
                      </a:r>
                      <a:endParaRPr lang="ru-RU" sz="1600" b="1" dirty="0"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2022 год</a:t>
                      </a:r>
                    </a:p>
                  </a:txBody>
                  <a:tcPr anchor="ctr"/>
                </a:tc>
              </a:tr>
              <a:tr h="506697">
                <a:tc rowSpan="3">
                  <a:txBody>
                    <a:bodyPr/>
                    <a:lstStyle/>
                    <a:p>
                      <a:r>
                        <a:rPr lang="ru-RU" sz="1200" b="1" i="0" dirty="0" smtClean="0"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Национальный проект «Культура»</a:t>
                      </a:r>
                      <a:endParaRPr lang="ru-RU" sz="1200" b="1" i="0" dirty="0"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050" b="1" i="0" dirty="0" smtClean="0"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Федеральный проект </a:t>
                      </a:r>
                      <a:r>
                        <a:rPr lang="ru-RU" sz="1050" b="1" i="0" baseline="0" dirty="0" smtClean="0"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«Культурная среда»</a:t>
                      </a:r>
                      <a:endParaRPr lang="ru-RU" sz="1050" b="1" i="0" dirty="0"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66 570,0</a:t>
                      </a:r>
                      <a:endParaRPr lang="ru-RU" sz="1200" b="1" dirty="0"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161 693,1</a:t>
                      </a:r>
                      <a:endParaRPr lang="ru-RU" sz="1200" b="1" dirty="0"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5 000,0</a:t>
                      </a:r>
                      <a:endParaRPr lang="ru-RU" sz="1200" b="1" dirty="0"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504056">
                <a:tc vMerge="1">
                  <a:txBody>
                    <a:bodyPr/>
                    <a:lstStyle/>
                    <a:p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i="0" dirty="0" smtClean="0"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Федеральный проект </a:t>
                      </a:r>
                      <a:r>
                        <a:rPr lang="ru-RU" sz="1050" b="1" i="0" baseline="0" dirty="0" smtClean="0"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«Творческие люди»</a:t>
                      </a:r>
                      <a:endParaRPr lang="ru-RU" sz="1050" b="1" i="0" dirty="0"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-</a:t>
                      </a:r>
                      <a:endParaRPr lang="ru-RU" sz="1200" b="1" dirty="0"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258,9</a:t>
                      </a:r>
                      <a:endParaRPr lang="ru-RU" sz="1200" b="1" dirty="0"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206,1</a:t>
                      </a:r>
                      <a:endParaRPr lang="ru-RU" sz="1200" b="1" dirty="0"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60040">
                <a:tc vMerge="1">
                  <a:txBody>
                    <a:bodyPr/>
                    <a:lstStyle/>
                    <a:p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dirty="0" smtClean="0"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Федеральный проект </a:t>
                      </a:r>
                      <a:r>
                        <a:rPr lang="ru-RU" sz="1100" b="1" i="0" baseline="0" dirty="0" smtClean="0"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«Цифровая культура»</a:t>
                      </a:r>
                      <a:endParaRPr lang="ru-RU" sz="1100" b="1" i="0" dirty="0" smtClean="0"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1 041,3</a:t>
                      </a:r>
                      <a:endParaRPr lang="ru-RU" sz="1200" b="1" dirty="0"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-</a:t>
                      </a:r>
                      <a:endParaRPr lang="ru-RU" sz="1200" b="1" dirty="0"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anchor="ctr"/>
                </a:tc>
              </a:tr>
              <a:tr h="418337">
                <a:tc rowSpan="3">
                  <a:txBody>
                    <a:bodyPr/>
                    <a:lstStyle/>
                    <a:p>
                      <a:r>
                        <a:rPr lang="ru-RU" sz="1200" b="1" i="0" dirty="0" smtClean="0"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Национальный проект «Образование»</a:t>
                      </a:r>
                      <a:endParaRPr lang="ru-RU" sz="1200" b="1" i="0" dirty="0"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i="0" dirty="0" smtClean="0"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Федеральный проект «Современная школа</a:t>
                      </a:r>
                      <a:r>
                        <a:rPr lang="ru-RU" sz="1050" b="1" i="0" baseline="0" dirty="0" smtClean="0"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»</a:t>
                      </a:r>
                      <a:endParaRPr lang="ru-RU" sz="1050" b="1" i="0" dirty="0" smtClean="0"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10 969,4</a:t>
                      </a:r>
                      <a:endParaRPr lang="ru-RU" sz="1200" b="1" dirty="0"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8 932,9</a:t>
                      </a:r>
                      <a:endParaRPr lang="ru-RU" sz="1200" b="1" dirty="0"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4 040,4</a:t>
                      </a:r>
                      <a:endParaRPr lang="ru-RU" sz="1200" b="1" dirty="0"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418337">
                <a:tc vMerge="1">
                  <a:txBody>
                    <a:bodyPr/>
                    <a:lstStyle/>
                    <a:p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i="0" dirty="0" smtClean="0"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Федеральный проект «Успех каждого ребенка»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-</a:t>
                      </a:r>
                      <a:endParaRPr lang="ru-RU" sz="1200" b="1" dirty="0"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1 745,9</a:t>
                      </a:r>
                      <a:endParaRPr lang="ru-RU" sz="1200" b="1" dirty="0"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anchor="ctr"/>
                </a:tc>
              </a:tr>
              <a:tr h="462157">
                <a:tc vMerge="1">
                  <a:txBody>
                    <a:bodyPr/>
                    <a:lstStyle/>
                    <a:p>
                      <a:endParaRPr lang="ru-RU" sz="1400" b="1" dirty="0"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i="0" dirty="0" smtClean="0"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Федеральный проект "Патриотическое воспитание граждан Российской Федерации"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-</a:t>
                      </a:r>
                      <a:endParaRPr lang="ru-RU" sz="1200" b="1" dirty="0"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-</a:t>
                      </a:r>
                      <a:endParaRPr lang="ru-RU" sz="1200" b="1" dirty="0"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1 847,0</a:t>
                      </a:r>
                      <a:endParaRPr lang="ru-RU" sz="1200" b="1" dirty="0"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111479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dirty="0" smtClean="0"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Национальный проект "Малое и среднее предпринимательство и поддержка индивидуальной предпринимательской инициативы"</a:t>
                      </a:r>
                      <a:endParaRPr lang="ru-RU" sz="1200" b="1" i="0" dirty="0"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i="0" u="none" strike="noStrike" dirty="0" smtClean="0"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Федеральный проект "Расширение доступа субъектов МСП к финансовым ресурсам, в том числе льготному финансированию"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488,3</a:t>
                      </a:r>
                      <a:endParaRPr lang="ru-RU" sz="1200" b="1" dirty="0"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1 411,3</a:t>
                      </a:r>
                      <a:endParaRPr lang="ru-RU" sz="1200" b="1" dirty="0"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418337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ВСЕГО</a:t>
                      </a:r>
                      <a:endParaRPr lang="ru-RU" sz="1200" b="1" dirty="0"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900" b="1" dirty="0" smtClean="0"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79 067,0</a:t>
                      </a:r>
                      <a:endParaRPr lang="ru-RU" sz="1200" b="1" dirty="0"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172 630,8</a:t>
                      </a:r>
                      <a:endParaRPr lang="ru-RU" sz="1200" b="1" dirty="0"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12 504,8</a:t>
                      </a:r>
                      <a:endParaRPr lang="ru-RU" sz="1200" b="1" dirty="0"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Прямоугольник с двумя вырезанными противолежащими углами 5"/>
          <p:cNvSpPr/>
          <p:nvPr/>
        </p:nvSpPr>
        <p:spPr>
          <a:xfrm>
            <a:off x="971600" y="980728"/>
            <a:ext cx="7848872" cy="5544616"/>
          </a:xfrm>
          <a:prstGeom prst="snip2DiagRect">
            <a:avLst>
              <a:gd name="adj1" fmla="val 0"/>
              <a:gd name="adj2" fmla="val 7803"/>
            </a:avLst>
          </a:pr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618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D:\Рисунки\Герб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520" y="100027"/>
            <a:ext cx="652274" cy="109672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9632" y="162931"/>
            <a:ext cx="7477427" cy="637254"/>
          </a:xfrm>
          <a:solidFill>
            <a:srgbClr val="000066"/>
          </a:solidFill>
        </p:spPr>
        <p:txBody>
          <a:bodyPr anchor="ctr">
            <a:noAutofit/>
          </a:bodyPr>
          <a:lstStyle/>
          <a:p>
            <a:pPr algn="ctr"/>
            <a:r>
              <a:rPr lang="ru-RU" sz="1600" cap="all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Расходы районного бюджета в разрезе разделов и подразделов классификации расходов</a:t>
            </a:r>
            <a:endParaRPr lang="ru-RU" sz="1600" b="0" dirty="0"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1" name="Диаграмма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2168042"/>
              </p:ext>
            </p:extLst>
          </p:nvPr>
        </p:nvGraphicFramePr>
        <p:xfrm>
          <a:off x="-1404664" y="437675"/>
          <a:ext cx="11305256" cy="60344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Прямоугольник с двумя вырезанными противолежащими углами 5"/>
          <p:cNvSpPr/>
          <p:nvPr/>
        </p:nvSpPr>
        <p:spPr>
          <a:xfrm>
            <a:off x="1187624" y="836712"/>
            <a:ext cx="7848872" cy="5616624"/>
          </a:xfrm>
          <a:prstGeom prst="snip2DiagRect">
            <a:avLst>
              <a:gd name="adj1" fmla="val 0"/>
              <a:gd name="adj2" fmla="val 12155"/>
            </a:avLst>
          </a:pr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9634405"/>
              </p:ext>
            </p:extLst>
          </p:nvPr>
        </p:nvGraphicFramePr>
        <p:xfrm>
          <a:off x="-54028" y="367353"/>
          <a:ext cx="9252057" cy="6123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11125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87624" y="537862"/>
            <a:ext cx="7477427" cy="637254"/>
          </a:xfrm>
          <a:solidFill>
            <a:srgbClr val="000066"/>
          </a:solidFill>
        </p:spPr>
        <p:txBody>
          <a:bodyPr>
            <a:noAutofit/>
          </a:bodyPr>
          <a:lstStyle/>
          <a:p>
            <a:pPr algn="ctr"/>
            <a:r>
              <a:rPr lang="ru-RU" sz="1800" b="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РАСХОДЫ РАЙОННОГО БЮДЖЕТА </a:t>
            </a:r>
            <a:r>
              <a:rPr lang="ru-RU" sz="1800" b="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В </a:t>
            </a:r>
            <a:r>
              <a:rPr lang="ru-RU" sz="1800" b="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РАЗРЕЗЕ РАЗДЕЛОВ И ПОДРАЗДЕЛОВ КЛАССИФИКАЦИИ РАСХОДОВ</a:t>
            </a:r>
          </a:p>
        </p:txBody>
      </p:sp>
      <p:pic>
        <p:nvPicPr>
          <p:cNvPr id="45" name="Picture 6" descr="D:\Рисунки\Гер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3586" y="404664"/>
            <a:ext cx="458224" cy="77045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170097101"/>
              </p:ext>
            </p:extLst>
          </p:nvPr>
        </p:nvGraphicFramePr>
        <p:xfrm>
          <a:off x="1619672" y="1268760"/>
          <a:ext cx="6192688" cy="3415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6682106"/>
              </p:ext>
            </p:extLst>
          </p:nvPr>
        </p:nvGraphicFramePr>
        <p:xfrm>
          <a:off x="601989" y="3068960"/>
          <a:ext cx="7858441" cy="31911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8705"/>
                <a:gridCol w="3181266"/>
                <a:gridCol w="849694"/>
                <a:gridCol w="849694"/>
                <a:gridCol w="849694"/>
                <a:gridCol w="849694"/>
                <a:gridCol w="849694"/>
              </a:tblGrid>
              <a:tr h="407467">
                <a:tc rowSpan="2">
                  <a:txBody>
                    <a:bodyPr/>
                    <a:lstStyle/>
                    <a:p>
                      <a:pPr algn="l" fontAlgn="b"/>
                      <a:endParaRPr lang="ru-RU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ru-RU" sz="11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2021 год (факт)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solidFill>
                            <a:schemeClr val="tx1"/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2022 год  (</a:t>
                      </a:r>
                      <a:r>
                        <a:rPr lang="ru-RU" sz="12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план)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2022 </a:t>
                      </a:r>
                      <a:r>
                        <a:rPr lang="ru-RU" sz="1200" b="1" u="none" strike="noStrike" dirty="0">
                          <a:solidFill>
                            <a:schemeClr val="tx1"/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год  </a:t>
                      </a:r>
                      <a:r>
                        <a:rPr lang="ru-RU" sz="12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(факт)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Segoe UI Light" pitchFamily="34" charset="0"/>
                          <a:ea typeface="Segoe UI Symbol" pitchFamily="34" charset="0"/>
                          <a:cs typeface="Shonar Bangla" pitchFamily="34" charset="0"/>
                        </a:rPr>
                        <a:t>Отклонение  2022 года от 2021 года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endParaRPr lang="ru-RU" sz="1200" b="1" kern="1200" dirty="0" smtClean="0">
                        <a:solidFill>
                          <a:schemeClr val="tx1"/>
                        </a:solidFill>
                        <a:latin typeface="Segoe UI Light" pitchFamily="34" charset="0"/>
                        <a:ea typeface="Segoe UI Symbol" pitchFamily="34" charset="0"/>
                        <a:cs typeface="Shonar Bangla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74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Segoe UI Light" pitchFamily="34" charset="0"/>
                          <a:ea typeface="+mn-ea"/>
                          <a:cs typeface="Shonar Bangla" pitchFamily="34" charset="0"/>
                        </a:rPr>
                        <a:t>млн.руб.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Segoe UI Light" pitchFamily="34" charset="0"/>
                        <a:ea typeface="+mn-ea"/>
                        <a:cs typeface="Shonar Bangla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Segoe UI Light" pitchFamily="34" charset="0"/>
                          <a:ea typeface="+mn-ea"/>
                          <a:cs typeface="Shonar Bangla" pitchFamily="34" charset="0"/>
                        </a:rPr>
                        <a:t>%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Segoe UI Light" pitchFamily="34" charset="0"/>
                        <a:ea typeface="+mn-ea"/>
                        <a:cs typeface="Shonar Bangla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9968"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Дошкольное образование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179,5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205,4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205,3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+25,8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+14,4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9968"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Общее образование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451,3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543,3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542,5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+91,2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+20,2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1314"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Дополнительное образование детей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93,8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101,1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101,1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+7,3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+7,8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35337">
                <a:tc>
                  <a:txBody>
                    <a:bodyPr/>
                    <a:lstStyle/>
                    <a:p>
                      <a:pPr algn="l" fontAlgn="ctr"/>
                      <a:endParaRPr lang="ru-RU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Профессиональная подготовка, переподготовка и повышение квалификации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0,2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0,2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8759"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Молодежная политика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28,5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35,4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35,4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+6,9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+24,2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Другие вопросы в области образования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93,0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107,6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107,6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+14,6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+15,7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  <a:endParaRPr lang="ru-RU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846,3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993,0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992,0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+145,7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+17,2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 flipV="1">
            <a:off x="618672" y="3933056"/>
            <a:ext cx="234026" cy="21089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flipV="1">
            <a:off x="618672" y="4221088"/>
            <a:ext cx="234026" cy="21089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flipV="1">
            <a:off x="625358" y="4508194"/>
            <a:ext cx="234026" cy="210892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flipV="1">
            <a:off x="626306" y="5295794"/>
            <a:ext cx="234026" cy="210892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flipV="1">
            <a:off x="626306" y="4941168"/>
            <a:ext cx="234026" cy="21089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flipV="1">
            <a:off x="612811" y="5666380"/>
            <a:ext cx="234026" cy="21089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626307" y="1412776"/>
            <a:ext cx="2577542" cy="637254"/>
          </a:xfrm>
          <a:prstGeom prst="rect">
            <a:avLst/>
          </a:prstGeom>
          <a:noFill/>
        </p:spPr>
        <p:txBody>
          <a:bodyPr vert="horz" lIns="45720" rIns="45720" bIns="45720" anchor="b">
            <a:noAutofit/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 fontAlgn="base">
              <a:spcAft>
                <a:spcPct val="0"/>
              </a:spcAft>
            </a:pPr>
            <a:r>
              <a:rPr lang="ru-RU" sz="1600" dirty="0" smtClean="0">
                <a:solidFill>
                  <a:prstClr val="black"/>
                </a:solidFill>
                <a:effectLst/>
                <a:latin typeface="Arial" pitchFamily="34" charset="0"/>
                <a:cs typeface="Arial" pitchFamily="34" charset="0"/>
              </a:rPr>
              <a:t>ОБРАЗОВАНИЕ, </a:t>
            </a:r>
            <a:r>
              <a:rPr lang="ru-RU" sz="1600" dirty="0" err="1" smtClean="0">
                <a:solidFill>
                  <a:prstClr val="black"/>
                </a:solidFill>
                <a:effectLst/>
                <a:latin typeface="Arial" pitchFamily="34" charset="0"/>
                <a:cs typeface="Arial" pitchFamily="34" charset="0"/>
              </a:rPr>
              <a:t>млн.руб</a:t>
            </a:r>
            <a:r>
              <a:rPr lang="ru-RU" sz="1600" dirty="0" smtClean="0">
                <a:solidFill>
                  <a:prstClr val="black"/>
                </a:solidFill>
                <a:effectLst/>
                <a:latin typeface="Arial" pitchFamily="34" charset="0"/>
                <a:cs typeface="Arial" pitchFamily="34" charset="0"/>
              </a:rPr>
              <a:t>.</a:t>
            </a:r>
            <a:endParaRPr lang="ru-RU" sz="1600" dirty="0">
              <a:solidFill>
                <a:prstClr val="black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27784" y="2225328"/>
            <a:ext cx="4572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992,0</a:t>
            </a:r>
            <a:endParaRPr lang="ru-RU" sz="32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(факт)</a:t>
            </a:r>
            <a:endParaRPr lang="ru-RU" sz="16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370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87624" y="537862"/>
            <a:ext cx="7477427" cy="637254"/>
          </a:xfrm>
          <a:solidFill>
            <a:srgbClr val="000066"/>
          </a:solidFill>
        </p:spPr>
        <p:txBody>
          <a:bodyPr>
            <a:noAutofit/>
          </a:bodyPr>
          <a:lstStyle/>
          <a:p>
            <a:pPr algn="ctr"/>
            <a:r>
              <a:rPr lang="ru-RU" sz="1800" b="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РАСХОДЫ РАЙОННОГО БЮДЖЕТА </a:t>
            </a:r>
            <a:r>
              <a:rPr lang="ru-RU" sz="1800" b="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В </a:t>
            </a:r>
            <a:r>
              <a:rPr lang="ru-RU" sz="1800" b="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РАЗРЕЗЕ РАЗДЕЛОВ И ПОДРАЗДЕЛОВ КЛАССИФИКАЦИИ РАСХОДОВ</a:t>
            </a:r>
          </a:p>
        </p:txBody>
      </p:sp>
      <p:pic>
        <p:nvPicPr>
          <p:cNvPr id="45" name="Picture 6" descr="D:\Рисунки\Гер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3586" y="404664"/>
            <a:ext cx="458224" cy="77045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886168419"/>
              </p:ext>
            </p:extLst>
          </p:nvPr>
        </p:nvGraphicFramePr>
        <p:xfrm>
          <a:off x="1619672" y="1268760"/>
          <a:ext cx="6192688" cy="3415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1333491"/>
              </p:ext>
            </p:extLst>
          </p:nvPr>
        </p:nvGraphicFramePr>
        <p:xfrm>
          <a:off x="603560" y="3073245"/>
          <a:ext cx="7856870" cy="239628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8705"/>
                <a:gridCol w="2459615"/>
                <a:gridCol w="993710"/>
                <a:gridCol w="993710"/>
                <a:gridCol w="993710"/>
                <a:gridCol w="993710"/>
                <a:gridCol w="993710"/>
              </a:tblGrid>
              <a:tr h="407467">
                <a:tc rowSpan="2">
                  <a:txBody>
                    <a:bodyPr/>
                    <a:lstStyle/>
                    <a:p>
                      <a:pPr algn="l" fontAlgn="b"/>
                      <a:endParaRPr lang="ru-RU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ru-RU" sz="1800" b="1" u="none" strike="noStrike" dirty="0">
                          <a:effectLst/>
                          <a:latin typeface="Segoe UI Light" pitchFamily="34" charset="0"/>
                          <a:cs typeface="Arial" pitchFamily="34" charset="0"/>
                        </a:rPr>
                        <a:t> 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effectLst/>
                          <a:latin typeface="Segoe UI Light" pitchFamily="34" charset="0"/>
                          <a:cs typeface="Arial" pitchFamily="34" charset="0"/>
                        </a:rPr>
                        <a:t>2021 год (факт)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solidFill>
                            <a:schemeClr val="tx1"/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2022 год  (</a:t>
                      </a: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план)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2022 </a:t>
                      </a:r>
                      <a:r>
                        <a:rPr lang="ru-RU" sz="1600" b="1" u="none" strike="noStrike" dirty="0">
                          <a:solidFill>
                            <a:schemeClr val="tx1"/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год  </a:t>
                      </a: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(факт)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Segoe UI Light" pitchFamily="34" charset="0"/>
                          <a:ea typeface="Segoe UI Symbol" pitchFamily="34" charset="0"/>
                          <a:cs typeface="Shonar Bangla" pitchFamily="34" charset="0"/>
                        </a:rPr>
                        <a:t>Отклонение  2022 года от 2021 года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endParaRPr lang="ru-RU" sz="1600" b="1" kern="1200" dirty="0" smtClean="0">
                        <a:solidFill>
                          <a:schemeClr val="tx1"/>
                        </a:solidFill>
                        <a:latin typeface="Segoe UI Light" pitchFamily="34" charset="0"/>
                        <a:ea typeface="Segoe UI Symbol" pitchFamily="34" charset="0"/>
                        <a:cs typeface="Shonar Bangla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74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Segoe UI Light" pitchFamily="34" charset="0"/>
                          <a:ea typeface="+mn-ea"/>
                          <a:cs typeface="Shonar Bangla" pitchFamily="34" charset="0"/>
                        </a:rPr>
                        <a:t>млн.руб.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Segoe UI Light" pitchFamily="34" charset="0"/>
                        <a:ea typeface="+mn-ea"/>
                        <a:cs typeface="Shonar Bangla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Segoe UI Light" pitchFamily="34" charset="0"/>
                          <a:ea typeface="+mn-ea"/>
                          <a:cs typeface="Shonar Bangla" pitchFamily="34" charset="0"/>
                        </a:rPr>
                        <a:t>%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Segoe UI Light" pitchFamily="34" charset="0"/>
                        <a:ea typeface="+mn-ea"/>
                        <a:cs typeface="Shonar Bangla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9968"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u="none" strike="noStrike" dirty="0" smtClean="0">
                          <a:effectLst/>
                          <a:latin typeface="Segoe UI Light" pitchFamily="34" charset="0"/>
                          <a:cs typeface="Arial" pitchFamily="34" charset="0"/>
                        </a:rPr>
                        <a:t>Культура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258,3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154,3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154,3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-104,0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-40,3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9968"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u="none" strike="noStrike" dirty="0" smtClean="0">
                          <a:effectLst/>
                          <a:latin typeface="Segoe UI Light" pitchFamily="34" charset="0"/>
                          <a:cs typeface="Arial" pitchFamily="34" charset="0"/>
                        </a:rPr>
                        <a:t>Другие вопросы в области культуры, кинематографии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38,0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48,5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48,5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+10,5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+27,6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u="none" strike="noStrike" dirty="0" smtClean="0">
                          <a:effectLst/>
                          <a:latin typeface="Segoe UI Light" pitchFamily="34" charset="0"/>
                          <a:cs typeface="Arial" pitchFamily="34" charset="0"/>
                        </a:rPr>
                        <a:t>ВСЕГО</a:t>
                      </a:r>
                      <a:endParaRPr lang="ru-RU" sz="2400" b="1" i="0" u="none" strike="noStrike" dirty="0" smtClean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296,3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202,8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104,6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-93,5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-31,6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 flipV="1">
            <a:off x="618672" y="4038502"/>
            <a:ext cx="234026" cy="21089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flipV="1">
            <a:off x="626307" y="4326534"/>
            <a:ext cx="234026" cy="21089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626307" y="1412776"/>
            <a:ext cx="2577542" cy="637254"/>
          </a:xfrm>
          <a:prstGeom prst="rect">
            <a:avLst/>
          </a:prstGeom>
          <a:noFill/>
        </p:spPr>
        <p:txBody>
          <a:bodyPr vert="horz" lIns="45720" rIns="45720" bIns="45720" anchor="b">
            <a:noAutofit/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 fontAlgn="base">
              <a:spcAft>
                <a:spcPct val="0"/>
              </a:spcAft>
            </a:pPr>
            <a:r>
              <a:rPr lang="ru-RU" sz="1600" dirty="0" smtClean="0">
                <a:solidFill>
                  <a:prstClr val="black"/>
                </a:solidFill>
                <a:effectLst/>
                <a:latin typeface="Arial" pitchFamily="34" charset="0"/>
                <a:cs typeface="Arial" pitchFamily="34" charset="0"/>
              </a:rPr>
              <a:t>КУЛЬТУРА, </a:t>
            </a:r>
            <a:r>
              <a:rPr lang="ru-RU" sz="1600" dirty="0" err="1" smtClean="0">
                <a:solidFill>
                  <a:prstClr val="black"/>
                </a:solidFill>
                <a:effectLst/>
                <a:latin typeface="Arial" pitchFamily="34" charset="0"/>
                <a:cs typeface="Arial" pitchFamily="34" charset="0"/>
              </a:rPr>
              <a:t>млн.руб</a:t>
            </a:r>
            <a:r>
              <a:rPr lang="ru-RU" sz="1600" dirty="0" smtClean="0">
                <a:solidFill>
                  <a:prstClr val="black"/>
                </a:solidFill>
                <a:effectLst/>
                <a:latin typeface="Arial" pitchFamily="34" charset="0"/>
                <a:cs typeface="Arial" pitchFamily="34" charset="0"/>
              </a:rPr>
              <a:t>.</a:t>
            </a:r>
            <a:endParaRPr lang="ru-RU" sz="1600" dirty="0">
              <a:solidFill>
                <a:prstClr val="black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9770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87624" y="537862"/>
            <a:ext cx="7477427" cy="637254"/>
          </a:xfrm>
          <a:solidFill>
            <a:srgbClr val="000066"/>
          </a:solidFill>
        </p:spPr>
        <p:txBody>
          <a:bodyPr>
            <a:noAutofit/>
          </a:bodyPr>
          <a:lstStyle/>
          <a:p>
            <a:pPr algn="ctr"/>
            <a:r>
              <a:rPr lang="ru-RU" sz="1800" b="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РАСХОДЫ РАЙОННОГО БЮДЖЕТА </a:t>
            </a:r>
            <a:r>
              <a:rPr lang="ru-RU" sz="1800" b="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В </a:t>
            </a:r>
            <a:r>
              <a:rPr lang="ru-RU" sz="1800" b="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РАЗРЕЗЕ РАЗДЕЛОВ И ПОДРАЗДЕЛОВ КЛАССИФИКАЦИИ РАСХОДОВ</a:t>
            </a:r>
          </a:p>
        </p:txBody>
      </p:sp>
      <p:pic>
        <p:nvPicPr>
          <p:cNvPr id="45" name="Picture 6" descr="D:\Рисунки\Гер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3586" y="404664"/>
            <a:ext cx="458224" cy="77045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491417979"/>
              </p:ext>
            </p:extLst>
          </p:nvPr>
        </p:nvGraphicFramePr>
        <p:xfrm>
          <a:off x="1619672" y="1268760"/>
          <a:ext cx="6192688" cy="3415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9356322"/>
              </p:ext>
            </p:extLst>
          </p:nvPr>
        </p:nvGraphicFramePr>
        <p:xfrm>
          <a:off x="605476" y="3005855"/>
          <a:ext cx="8014096" cy="22761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4759"/>
                <a:gridCol w="2888817"/>
                <a:gridCol w="936104"/>
                <a:gridCol w="936104"/>
                <a:gridCol w="936104"/>
                <a:gridCol w="936104"/>
                <a:gridCol w="936104"/>
              </a:tblGrid>
              <a:tr h="407514">
                <a:tc rowSpan="2">
                  <a:txBody>
                    <a:bodyPr/>
                    <a:lstStyle/>
                    <a:p>
                      <a:pPr algn="l" fontAlgn="b"/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>
                          <a:effectLst/>
                          <a:latin typeface="Segoe UI Light" pitchFamily="34" charset="0"/>
                          <a:cs typeface="Arial" pitchFamily="34" charset="0"/>
                        </a:rPr>
                        <a:t> 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  <a:latin typeface="Segoe UI Light" pitchFamily="34" charset="0"/>
                          <a:cs typeface="Arial" pitchFamily="34" charset="0"/>
                        </a:rPr>
                        <a:t>2021 год (факт)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solidFill>
                            <a:schemeClr val="tx1"/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2022 год  (</a:t>
                      </a: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план)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2022 </a:t>
                      </a:r>
                      <a:r>
                        <a:rPr lang="ru-RU" sz="1600" b="1" u="none" strike="noStrike" dirty="0">
                          <a:solidFill>
                            <a:schemeClr val="tx1"/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год  </a:t>
                      </a: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(факт)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Segoe UI Light" pitchFamily="34" charset="0"/>
                          <a:ea typeface="Segoe UI Symbol" pitchFamily="34" charset="0"/>
                          <a:cs typeface="Shonar Bangla" pitchFamily="34" charset="0"/>
                        </a:rPr>
                        <a:t>Отклонение  2022 года от 2021 года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endParaRPr lang="ru-RU" sz="1600" b="1" kern="1200" dirty="0" smtClean="0">
                        <a:solidFill>
                          <a:schemeClr val="tx1"/>
                        </a:solidFill>
                        <a:latin typeface="Segoe UI Light" pitchFamily="34" charset="0"/>
                        <a:ea typeface="Segoe UI Symbol" pitchFamily="34" charset="0"/>
                        <a:cs typeface="Shonar Bangla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75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Segoe UI Light" pitchFamily="34" charset="0"/>
                          <a:ea typeface="+mn-ea"/>
                          <a:cs typeface="Shonar Bangla" pitchFamily="34" charset="0"/>
                        </a:rPr>
                        <a:t>млн.руб.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Segoe UI Light" pitchFamily="34" charset="0"/>
                        <a:ea typeface="+mn-ea"/>
                        <a:cs typeface="Shonar Bangla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Segoe UI Light" pitchFamily="34" charset="0"/>
                          <a:ea typeface="+mn-ea"/>
                          <a:cs typeface="Shonar Bangla" pitchFamily="34" charset="0"/>
                        </a:rPr>
                        <a:t>%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Segoe UI Light" pitchFamily="34" charset="0"/>
                        <a:ea typeface="+mn-ea"/>
                        <a:cs typeface="Shonar Bangla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9968">
                <a:tc>
                  <a:txBody>
                    <a:bodyPr/>
                    <a:lstStyle/>
                    <a:p>
                      <a:pPr algn="l" fontAlgn="b"/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 smtClean="0">
                          <a:effectLst/>
                          <a:latin typeface="Segoe UI Light" pitchFamily="34" charset="0"/>
                          <a:cs typeface="Arial" pitchFamily="34" charset="0"/>
                        </a:rPr>
                        <a:t>Жилищное хозяйство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0,5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0,6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0,6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+0,1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+20,0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9968">
                <a:tc>
                  <a:txBody>
                    <a:bodyPr/>
                    <a:lstStyle/>
                    <a:p>
                      <a:pPr algn="l" fontAlgn="b"/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 smtClean="0">
                          <a:effectLst/>
                          <a:latin typeface="Segoe UI Light" pitchFamily="34" charset="0"/>
                          <a:cs typeface="Arial" pitchFamily="34" charset="0"/>
                        </a:rPr>
                        <a:t>Коммунальное хозяйство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43,6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12,8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12,8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-30,8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-70,6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1314">
                <a:tc>
                  <a:txBody>
                    <a:bodyPr/>
                    <a:lstStyle/>
                    <a:p>
                      <a:pPr algn="l" fontAlgn="b"/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 smtClean="0">
                          <a:effectLst/>
                          <a:latin typeface="Segoe UI Light" pitchFamily="34" charset="0"/>
                          <a:cs typeface="Arial" pitchFamily="34" charset="0"/>
                        </a:rPr>
                        <a:t>Благоустройство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0,5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9,4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9,2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+8,7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В 17,4 раза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b"/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u="none" strike="noStrike" dirty="0" smtClean="0">
                          <a:effectLst/>
                          <a:latin typeface="Segoe UI Light" pitchFamily="34" charset="0"/>
                          <a:cs typeface="Arial" pitchFamily="34" charset="0"/>
                        </a:rPr>
                        <a:t>ВСЕГО</a:t>
                      </a:r>
                      <a:endParaRPr lang="ru-RU" sz="2000" b="1" i="0" u="none" strike="noStrike" dirty="0" smtClean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47,0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22,9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22,7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-24,3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-51,7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 flipV="1">
            <a:off x="618672" y="3933056"/>
            <a:ext cx="234026" cy="21089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flipV="1">
            <a:off x="618672" y="4221088"/>
            <a:ext cx="234026" cy="21089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flipV="1">
            <a:off x="625358" y="4508194"/>
            <a:ext cx="234026" cy="210892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626307" y="1412776"/>
            <a:ext cx="2577542" cy="936104"/>
          </a:xfrm>
          <a:prstGeom prst="rect">
            <a:avLst/>
          </a:prstGeom>
          <a:noFill/>
        </p:spPr>
        <p:txBody>
          <a:bodyPr vert="horz" lIns="45720" rIns="45720" bIns="45720" anchor="b">
            <a:noAutofit/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 fontAlgn="base">
              <a:spcAft>
                <a:spcPct val="0"/>
              </a:spcAft>
            </a:pPr>
            <a:r>
              <a:rPr lang="ru-RU" sz="1600" dirty="0" smtClean="0">
                <a:solidFill>
                  <a:prstClr val="black"/>
                </a:solidFill>
                <a:effectLst/>
                <a:latin typeface="Arial" pitchFamily="34" charset="0"/>
                <a:cs typeface="Arial" pitchFamily="34" charset="0"/>
              </a:rPr>
              <a:t>ЖИЛИЩНО-КОММУНАЛЬНОЕ ХОЗЯЙСТВО, </a:t>
            </a:r>
            <a:r>
              <a:rPr lang="ru-RU" sz="1600" dirty="0" err="1" smtClean="0">
                <a:solidFill>
                  <a:prstClr val="black"/>
                </a:solidFill>
                <a:effectLst/>
                <a:latin typeface="Arial" pitchFamily="34" charset="0"/>
                <a:cs typeface="Arial" pitchFamily="34" charset="0"/>
              </a:rPr>
              <a:t>млн.руб</a:t>
            </a:r>
            <a:r>
              <a:rPr lang="ru-RU" sz="1600" dirty="0" smtClean="0">
                <a:solidFill>
                  <a:prstClr val="black"/>
                </a:solidFill>
                <a:effectLst/>
                <a:latin typeface="Arial" pitchFamily="34" charset="0"/>
                <a:cs typeface="Arial" pitchFamily="34" charset="0"/>
              </a:rPr>
              <a:t>.</a:t>
            </a:r>
            <a:endParaRPr lang="ru-RU" sz="1600" dirty="0">
              <a:solidFill>
                <a:prstClr val="black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6631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87624" y="537862"/>
            <a:ext cx="7477427" cy="637254"/>
          </a:xfrm>
          <a:solidFill>
            <a:srgbClr val="000066"/>
          </a:solidFill>
        </p:spPr>
        <p:txBody>
          <a:bodyPr>
            <a:noAutofit/>
          </a:bodyPr>
          <a:lstStyle/>
          <a:p>
            <a:pPr algn="ctr"/>
            <a:r>
              <a:rPr lang="ru-RU" sz="1800" b="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РАСХОДЫ РАЙОННОГО БЮДЖЕТА </a:t>
            </a:r>
            <a:r>
              <a:rPr lang="ru-RU" sz="1800" b="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В </a:t>
            </a:r>
            <a:r>
              <a:rPr lang="ru-RU" sz="1800" b="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РАЗРЕЗЕ РАЗДЕЛОВ И ПОДРАЗДЕЛОВ КЛАССИФИКАЦИИ РАСХОДОВ</a:t>
            </a:r>
          </a:p>
        </p:txBody>
      </p:sp>
      <p:pic>
        <p:nvPicPr>
          <p:cNvPr id="45" name="Picture 6" descr="D:\Рисунки\Гер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3586" y="404664"/>
            <a:ext cx="458224" cy="77045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918687142"/>
              </p:ext>
            </p:extLst>
          </p:nvPr>
        </p:nvGraphicFramePr>
        <p:xfrm>
          <a:off x="1403648" y="1205476"/>
          <a:ext cx="6192688" cy="3415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5401772"/>
              </p:ext>
            </p:extLst>
          </p:nvPr>
        </p:nvGraphicFramePr>
        <p:xfrm>
          <a:off x="618672" y="2947699"/>
          <a:ext cx="8136905" cy="287378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7191"/>
                <a:gridCol w="2863299"/>
                <a:gridCol w="957283"/>
                <a:gridCol w="957283"/>
                <a:gridCol w="957283"/>
                <a:gridCol w="957283"/>
                <a:gridCol w="957283"/>
              </a:tblGrid>
              <a:tr h="416613">
                <a:tc rowSpan="2">
                  <a:txBody>
                    <a:bodyPr/>
                    <a:lstStyle/>
                    <a:p>
                      <a:pPr algn="l" fontAlgn="b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>
                          <a:effectLst/>
                          <a:latin typeface="Segoe UI Light" pitchFamily="34" charset="0"/>
                          <a:cs typeface="Arial" pitchFamily="34" charset="0"/>
                        </a:rPr>
                        <a:t> 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  <a:latin typeface="Segoe UI Light" pitchFamily="34" charset="0"/>
                          <a:cs typeface="Arial" pitchFamily="34" charset="0"/>
                        </a:rPr>
                        <a:t>2021 год (факт)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solidFill>
                            <a:schemeClr val="tx1"/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2022 год  (</a:t>
                      </a:r>
                      <a:r>
                        <a:rPr lang="ru-RU" sz="18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план)</a:t>
                      </a:r>
                      <a:endParaRPr lang="ru-RU" sz="1800" b="1" i="0" u="none" strike="noStrike" dirty="0">
                        <a:solidFill>
                          <a:schemeClr val="tx1"/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2022 </a:t>
                      </a:r>
                      <a:r>
                        <a:rPr lang="ru-RU" sz="1800" b="1" u="none" strike="noStrike" dirty="0">
                          <a:solidFill>
                            <a:schemeClr val="tx1"/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год  </a:t>
                      </a:r>
                      <a:r>
                        <a:rPr lang="ru-RU" sz="18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(факт)</a:t>
                      </a:r>
                      <a:endParaRPr lang="ru-RU" sz="1800" b="1" i="0" u="none" strike="noStrike" dirty="0">
                        <a:solidFill>
                          <a:schemeClr val="tx1"/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Segoe UI Light" pitchFamily="34" charset="0"/>
                          <a:ea typeface="Segoe UI Symbol" pitchFamily="34" charset="0"/>
                          <a:cs typeface="Shonar Bangla" pitchFamily="34" charset="0"/>
                        </a:rPr>
                        <a:t>Отклонение  2022 года от 2021 года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endParaRPr lang="ru-RU" sz="1600" b="1" kern="1200" dirty="0" smtClean="0">
                        <a:solidFill>
                          <a:schemeClr val="tx1"/>
                        </a:solidFill>
                        <a:latin typeface="Segoe UI Light" pitchFamily="34" charset="0"/>
                        <a:ea typeface="Segoe UI Symbol" pitchFamily="34" charset="0"/>
                        <a:cs typeface="Shonar Bangla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74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Segoe UI Light" pitchFamily="34" charset="0"/>
                          <a:ea typeface="+mn-ea"/>
                          <a:cs typeface="Shonar Bangla" pitchFamily="34" charset="0"/>
                        </a:rPr>
                        <a:t>млн.руб.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Segoe UI Light" pitchFamily="34" charset="0"/>
                        <a:ea typeface="+mn-ea"/>
                        <a:cs typeface="Shonar Bangla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Segoe UI Light" pitchFamily="34" charset="0"/>
                          <a:ea typeface="+mn-ea"/>
                          <a:cs typeface="Shonar Bangla" pitchFamily="34" charset="0"/>
                        </a:rPr>
                        <a:t>%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Segoe UI Light" pitchFamily="34" charset="0"/>
                        <a:ea typeface="+mn-ea"/>
                        <a:cs typeface="Shonar Bangla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9968">
                <a:tc>
                  <a:txBody>
                    <a:bodyPr/>
                    <a:lstStyle/>
                    <a:p>
                      <a:pPr algn="l" fontAlgn="b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 smtClean="0">
                          <a:effectLst/>
                          <a:latin typeface="Segoe UI Light" pitchFamily="34" charset="0"/>
                          <a:cs typeface="Arial" pitchFamily="34" charset="0"/>
                        </a:rPr>
                        <a:t>Пенсионное обеспечение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6,7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7,6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7,6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 smtClean="0">
                          <a:effectLst/>
                          <a:latin typeface="Segoe UI Light" pitchFamily="34" charset="0"/>
                          <a:cs typeface="Arial" pitchFamily="34" charset="0"/>
                        </a:rPr>
                        <a:t>+0,9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+13,4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9968">
                <a:tc>
                  <a:txBody>
                    <a:bodyPr/>
                    <a:lstStyle/>
                    <a:p>
                      <a:pPr algn="l" fontAlgn="b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 smtClean="0">
                          <a:effectLst/>
                          <a:latin typeface="Segoe UI Light" pitchFamily="34" charset="0"/>
                          <a:cs typeface="Arial" pitchFamily="34" charset="0"/>
                        </a:rPr>
                        <a:t>Социальное обеспечение населения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2,4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4,0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4,0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+1,6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+66,7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1314">
                <a:tc>
                  <a:txBody>
                    <a:bodyPr/>
                    <a:lstStyle/>
                    <a:p>
                      <a:pPr algn="l" fontAlgn="b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u="none" strike="noStrike" dirty="0" smtClean="0">
                          <a:effectLst/>
                          <a:latin typeface="Segoe UI Light" pitchFamily="34" charset="0"/>
                          <a:cs typeface="Arial" pitchFamily="34" charset="0"/>
                        </a:rPr>
                        <a:t>Охрана семьи и детства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14,9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14,8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13,4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 smtClean="0">
                          <a:effectLst/>
                          <a:latin typeface="Segoe UI Light" pitchFamily="34" charset="0"/>
                          <a:cs typeface="Arial" pitchFamily="34" charset="0"/>
                        </a:rPr>
                        <a:t>-1,5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-10,1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35337">
                <a:tc>
                  <a:txBody>
                    <a:bodyPr/>
                    <a:lstStyle/>
                    <a:p>
                      <a:pPr algn="l" fontAlgn="ctr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 smtClean="0">
                          <a:effectLst/>
                          <a:latin typeface="Segoe UI Light" pitchFamily="34" charset="0"/>
                          <a:cs typeface="Arial" pitchFamily="34" charset="0"/>
                        </a:rPr>
                        <a:t>Другие вопросы в области социальной политики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3,2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3,5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3,5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 smtClean="0">
                          <a:effectLst/>
                          <a:latin typeface="Segoe UI Light" pitchFamily="34" charset="0"/>
                          <a:cs typeface="Arial" pitchFamily="34" charset="0"/>
                        </a:rPr>
                        <a:t>+0,3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+9,4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b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u="none" strike="noStrike" dirty="0" smtClean="0">
                          <a:effectLst/>
                          <a:latin typeface="Segoe UI Light" pitchFamily="34" charset="0"/>
                          <a:cs typeface="Arial" pitchFamily="34" charset="0"/>
                        </a:rPr>
                        <a:t>ВСЕГО</a:t>
                      </a:r>
                      <a:endParaRPr lang="ru-RU" sz="2000" b="1" i="0" u="none" strike="noStrike" dirty="0" smtClean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27,1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30,0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28,6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+1,5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+5,5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 flipV="1">
            <a:off x="618672" y="3933056"/>
            <a:ext cx="234026" cy="21089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flipV="1">
            <a:off x="633763" y="4279144"/>
            <a:ext cx="234026" cy="21089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flipV="1">
            <a:off x="625358" y="4713332"/>
            <a:ext cx="234026" cy="210892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flipV="1">
            <a:off x="626306" y="5162726"/>
            <a:ext cx="234026" cy="210892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626306" y="1412776"/>
            <a:ext cx="2793565" cy="637254"/>
          </a:xfrm>
          <a:prstGeom prst="rect">
            <a:avLst/>
          </a:prstGeom>
          <a:noFill/>
        </p:spPr>
        <p:txBody>
          <a:bodyPr vert="horz" lIns="45720" rIns="45720" bIns="45720" anchor="b">
            <a:noAutofit/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 fontAlgn="base">
              <a:spcAft>
                <a:spcPct val="0"/>
              </a:spcAft>
            </a:pPr>
            <a:r>
              <a:rPr lang="ru-RU" sz="1600" dirty="0" smtClean="0">
                <a:solidFill>
                  <a:prstClr val="black"/>
                </a:solidFill>
                <a:effectLst/>
                <a:latin typeface="Arial" pitchFamily="34" charset="0"/>
                <a:cs typeface="Arial" pitchFamily="34" charset="0"/>
              </a:rPr>
              <a:t>СОЦИАЛЬНАЯ ПОЛИТИКА, </a:t>
            </a:r>
            <a:r>
              <a:rPr lang="ru-RU" sz="1600" dirty="0" err="1" smtClean="0">
                <a:solidFill>
                  <a:prstClr val="black"/>
                </a:solidFill>
                <a:effectLst/>
                <a:latin typeface="Arial" pitchFamily="34" charset="0"/>
                <a:cs typeface="Arial" pitchFamily="34" charset="0"/>
              </a:rPr>
              <a:t>млн.руб</a:t>
            </a:r>
            <a:r>
              <a:rPr lang="ru-RU" sz="1800" dirty="0" smtClean="0">
                <a:solidFill>
                  <a:prstClr val="black"/>
                </a:solidFill>
                <a:effectLst/>
                <a:latin typeface="Arial" pitchFamily="34" charset="0"/>
                <a:cs typeface="Arial" pitchFamily="34" charset="0"/>
              </a:rPr>
              <a:t>.</a:t>
            </a:r>
            <a:endParaRPr lang="ru-RU" sz="1800" dirty="0">
              <a:solidFill>
                <a:prstClr val="black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1141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87624" y="537862"/>
            <a:ext cx="7477427" cy="637254"/>
          </a:xfrm>
          <a:solidFill>
            <a:srgbClr val="000066"/>
          </a:solidFill>
        </p:spPr>
        <p:txBody>
          <a:bodyPr>
            <a:noAutofit/>
          </a:bodyPr>
          <a:lstStyle/>
          <a:p>
            <a:pPr algn="ctr"/>
            <a:r>
              <a:rPr lang="ru-RU" sz="1800" b="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РАСХОДЫ РАЙОННОГО БЮДЖЕТА </a:t>
            </a:r>
            <a:r>
              <a:rPr lang="ru-RU" sz="1800" b="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В </a:t>
            </a:r>
            <a:r>
              <a:rPr lang="ru-RU" sz="1800" b="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РАЗРЕЗЕ РАЗДЕЛОВ И ПОДРАЗДЕЛОВ КЛАССИФИКАЦИИ РАСХОДОВ</a:t>
            </a:r>
          </a:p>
        </p:txBody>
      </p:sp>
      <p:pic>
        <p:nvPicPr>
          <p:cNvPr id="45" name="Picture 6" descr="D:\Рисунки\Гер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3586" y="404664"/>
            <a:ext cx="458224" cy="77045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768178833"/>
              </p:ext>
            </p:extLst>
          </p:nvPr>
        </p:nvGraphicFramePr>
        <p:xfrm>
          <a:off x="1403648" y="1205476"/>
          <a:ext cx="6192688" cy="3415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0092989"/>
              </p:ext>
            </p:extLst>
          </p:nvPr>
        </p:nvGraphicFramePr>
        <p:xfrm>
          <a:off x="605228" y="3023667"/>
          <a:ext cx="8136905" cy="293273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7191"/>
                <a:gridCol w="2863299"/>
                <a:gridCol w="957283"/>
                <a:gridCol w="957283"/>
                <a:gridCol w="957283"/>
                <a:gridCol w="957283"/>
                <a:gridCol w="957283"/>
              </a:tblGrid>
              <a:tr h="416613">
                <a:tc rowSpan="2">
                  <a:txBody>
                    <a:bodyPr/>
                    <a:lstStyle/>
                    <a:p>
                      <a:pPr algn="l" fontAlgn="b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>
                          <a:effectLst/>
                          <a:latin typeface="Segoe UI Light" pitchFamily="34" charset="0"/>
                          <a:cs typeface="Arial" pitchFamily="34" charset="0"/>
                        </a:rPr>
                        <a:t> 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  <a:latin typeface="Segoe UI Light" pitchFamily="34" charset="0"/>
                          <a:cs typeface="Arial" pitchFamily="34" charset="0"/>
                        </a:rPr>
                        <a:t>2021 год (факт)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solidFill>
                            <a:schemeClr val="tx1"/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2022 год  (</a:t>
                      </a:r>
                      <a:r>
                        <a:rPr lang="ru-RU" sz="18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план)</a:t>
                      </a:r>
                      <a:endParaRPr lang="ru-RU" sz="1800" b="1" i="0" u="none" strike="noStrike" dirty="0">
                        <a:solidFill>
                          <a:schemeClr val="tx1"/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2022 </a:t>
                      </a:r>
                      <a:r>
                        <a:rPr lang="ru-RU" sz="1800" b="1" u="none" strike="noStrike" dirty="0">
                          <a:solidFill>
                            <a:schemeClr val="tx1"/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год  </a:t>
                      </a:r>
                      <a:r>
                        <a:rPr lang="ru-RU" sz="18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(факт)</a:t>
                      </a:r>
                      <a:endParaRPr lang="ru-RU" sz="1800" b="1" i="0" u="none" strike="noStrike" dirty="0">
                        <a:solidFill>
                          <a:schemeClr val="tx1"/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Segoe UI Light" pitchFamily="34" charset="0"/>
                          <a:ea typeface="Segoe UI Symbol" pitchFamily="34" charset="0"/>
                          <a:cs typeface="Shonar Bangla" pitchFamily="34" charset="0"/>
                        </a:rPr>
                        <a:t>Отклонение  2022 года от 2021 года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endParaRPr lang="ru-RU" sz="1600" b="1" kern="1200" dirty="0" smtClean="0">
                        <a:solidFill>
                          <a:schemeClr val="tx1"/>
                        </a:solidFill>
                        <a:latin typeface="Segoe UI Light" pitchFamily="34" charset="0"/>
                        <a:ea typeface="Segoe UI Symbol" pitchFamily="34" charset="0"/>
                        <a:cs typeface="Shonar Bangla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74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Segoe UI Light" pitchFamily="34" charset="0"/>
                          <a:ea typeface="+mn-ea"/>
                          <a:cs typeface="Shonar Bangla" pitchFamily="34" charset="0"/>
                        </a:rPr>
                        <a:t>млн.руб.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Segoe UI Light" pitchFamily="34" charset="0"/>
                        <a:ea typeface="+mn-ea"/>
                        <a:cs typeface="Shonar Bangla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Segoe UI Light" pitchFamily="34" charset="0"/>
                          <a:ea typeface="+mn-ea"/>
                          <a:cs typeface="Shonar Bangla" pitchFamily="34" charset="0"/>
                        </a:rPr>
                        <a:t>%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Segoe UI Light" pitchFamily="34" charset="0"/>
                        <a:ea typeface="+mn-ea"/>
                        <a:cs typeface="Shonar Bangla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9968">
                <a:tc>
                  <a:txBody>
                    <a:bodyPr/>
                    <a:lstStyle/>
                    <a:p>
                      <a:pPr algn="l" fontAlgn="b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u="none" strike="noStrike" dirty="0" smtClean="0">
                          <a:effectLst/>
                          <a:latin typeface="Segoe UI Light" pitchFamily="34" charset="0"/>
                          <a:cs typeface="Arial" pitchFamily="34" charset="0"/>
                        </a:rPr>
                        <a:t>Общеэкономические вопросы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2,3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4,6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4,6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 smtClean="0">
                          <a:effectLst/>
                          <a:latin typeface="Segoe UI Light" pitchFamily="34" charset="0"/>
                          <a:cs typeface="Arial" pitchFamily="34" charset="0"/>
                        </a:rPr>
                        <a:t>+2,3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В 2 раза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9968">
                <a:tc>
                  <a:txBody>
                    <a:bodyPr/>
                    <a:lstStyle/>
                    <a:p>
                      <a:pPr algn="l" fontAlgn="b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u="none" strike="noStrike" dirty="0" smtClean="0">
                          <a:effectLst/>
                          <a:latin typeface="Segoe UI Light" pitchFamily="34" charset="0"/>
                          <a:cs typeface="Arial" pitchFamily="34" charset="0"/>
                        </a:rPr>
                        <a:t>Сельское хозяйство и рыболовство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4,6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5,8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5,8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+1,6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+66,7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1314">
                <a:tc>
                  <a:txBody>
                    <a:bodyPr/>
                    <a:lstStyle/>
                    <a:p>
                      <a:pPr algn="l" fontAlgn="b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u="none" strike="noStrike" dirty="0" smtClean="0">
                          <a:effectLst/>
                          <a:latin typeface="Segoe UI Light" pitchFamily="34" charset="0"/>
                          <a:cs typeface="Arial" pitchFamily="34" charset="0"/>
                        </a:rPr>
                        <a:t>Транспорт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9,2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11,0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11,0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 smtClean="0">
                          <a:effectLst/>
                          <a:latin typeface="Segoe UI Light" pitchFamily="34" charset="0"/>
                          <a:cs typeface="Arial" pitchFamily="34" charset="0"/>
                        </a:rPr>
                        <a:t>-1,5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-10,1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9390">
                <a:tc>
                  <a:txBody>
                    <a:bodyPr/>
                    <a:lstStyle/>
                    <a:p>
                      <a:pPr algn="l" fontAlgn="ctr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 dirty="0" smtClean="0">
                          <a:effectLst/>
                          <a:latin typeface="Segoe UI Light" pitchFamily="34" charset="0"/>
                          <a:cs typeface="Arial" pitchFamily="34" charset="0"/>
                        </a:rPr>
                        <a:t>Дорожное хозяйство (дорожные фонды)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4,5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3,3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2,7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 smtClean="0">
                          <a:effectLst/>
                          <a:latin typeface="Segoe UI Light" pitchFamily="34" charset="0"/>
                          <a:cs typeface="Arial" pitchFamily="34" charset="0"/>
                        </a:rPr>
                        <a:t>+0,3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+9,4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9390">
                <a:tc>
                  <a:txBody>
                    <a:bodyPr/>
                    <a:lstStyle/>
                    <a:p>
                      <a:pPr algn="l" fontAlgn="ctr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u="none" strike="noStrike" dirty="0" smtClean="0">
                          <a:effectLst/>
                          <a:latin typeface="Segoe UI Light" pitchFamily="34" charset="0"/>
                          <a:cs typeface="Arial" pitchFamily="34" charset="0"/>
                        </a:rPr>
                        <a:t>Другие вопросы в области национальной экономики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1,5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3,6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3,6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+2,1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В 2,4 раза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b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u="none" strike="noStrike" dirty="0" smtClean="0">
                          <a:effectLst/>
                          <a:latin typeface="Segoe UI Light" pitchFamily="34" charset="0"/>
                          <a:cs typeface="Arial" pitchFamily="34" charset="0"/>
                        </a:rPr>
                        <a:t>ВСЕГО</a:t>
                      </a:r>
                      <a:endParaRPr lang="ru-RU" sz="2000" b="1" i="0" u="none" strike="noStrike" dirty="0" smtClean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23,9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28,4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27,7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+1,5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egoe UI Light" pitchFamily="34" charset="0"/>
                          <a:cs typeface="Arial" pitchFamily="34" charset="0"/>
                        </a:rPr>
                        <a:t>+5,5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 flipV="1">
            <a:off x="618672" y="3933056"/>
            <a:ext cx="234026" cy="21089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flipV="1">
            <a:off x="633763" y="4279144"/>
            <a:ext cx="234026" cy="21089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flipV="1">
            <a:off x="625358" y="4713332"/>
            <a:ext cx="234026" cy="210892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flipV="1">
            <a:off x="626306" y="5162726"/>
            <a:ext cx="234026" cy="210892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626306" y="1412776"/>
            <a:ext cx="2793565" cy="637254"/>
          </a:xfrm>
          <a:prstGeom prst="rect">
            <a:avLst/>
          </a:prstGeom>
          <a:noFill/>
        </p:spPr>
        <p:txBody>
          <a:bodyPr vert="horz" lIns="45720" rIns="45720" bIns="45720" anchor="b">
            <a:noAutofit/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 fontAlgn="base">
              <a:spcAft>
                <a:spcPct val="0"/>
              </a:spcAft>
            </a:pPr>
            <a:r>
              <a:rPr lang="ru-RU" sz="1600" dirty="0" smtClean="0">
                <a:solidFill>
                  <a:prstClr val="black"/>
                </a:solidFill>
                <a:effectLst/>
                <a:latin typeface="Arial" pitchFamily="34" charset="0"/>
                <a:cs typeface="Arial" pitchFamily="34" charset="0"/>
              </a:rPr>
              <a:t>НАЦИОНАЛЬНАЯ ЭКОНОМИКА, </a:t>
            </a:r>
            <a:r>
              <a:rPr lang="ru-RU" sz="1600" dirty="0" err="1" smtClean="0">
                <a:solidFill>
                  <a:prstClr val="black"/>
                </a:solidFill>
                <a:effectLst/>
                <a:latin typeface="Arial" pitchFamily="34" charset="0"/>
                <a:cs typeface="Arial" pitchFamily="34" charset="0"/>
              </a:rPr>
              <a:t>млн.руб</a:t>
            </a:r>
            <a:r>
              <a:rPr lang="ru-RU" sz="1800" dirty="0" smtClean="0">
                <a:solidFill>
                  <a:prstClr val="black"/>
                </a:solidFill>
                <a:effectLst/>
                <a:latin typeface="Arial" pitchFamily="34" charset="0"/>
                <a:cs typeface="Arial" pitchFamily="34" charset="0"/>
              </a:rPr>
              <a:t>.</a:t>
            </a:r>
            <a:endParaRPr lang="ru-RU" sz="1800" dirty="0">
              <a:solidFill>
                <a:prstClr val="black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7404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D:\Рисунки\Гер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520" y="100027"/>
            <a:ext cx="652274" cy="109672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87624" y="188640"/>
            <a:ext cx="7477427" cy="637254"/>
          </a:xfrm>
          <a:solidFill>
            <a:srgbClr val="000066"/>
          </a:solidFill>
        </p:spPr>
        <p:txBody>
          <a:bodyPr anchor="ctr">
            <a:noAutofit/>
          </a:bodyPr>
          <a:lstStyle/>
          <a:p>
            <a:pPr algn="ctr"/>
            <a:r>
              <a:rPr lang="ru-RU" sz="2000" b="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ВНЕСЕНИЕ ИЗМЕНЕНИЙ В РЕШЕНИЕ О БЮДЖЕТЕ</a:t>
            </a:r>
            <a:endParaRPr lang="ru-RU" sz="2000" b="0" dirty="0"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4" name="Группа 23"/>
          <p:cNvGrpSpPr/>
          <p:nvPr/>
        </p:nvGrpSpPr>
        <p:grpSpPr>
          <a:xfrm>
            <a:off x="1187624" y="1565014"/>
            <a:ext cx="7200800" cy="4960329"/>
            <a:chOff x="1524000" y="2332627"/>
            <a:chExt cx="10412425" cy="3614866"/>
          </a:xfrm>
        </p:grpSpPr>
        <p:sp>
          <p:nvSpPr>
            <p:cNvPr id="25" name="Полилиния 24"/>
            <p:cNvSpPr/>
            <p:nvPr/>
          </p:nvSpPr>
          <p:spPr>
            <a:xfrm>
              <a:off x="1524000" y="5527892"/>
              <a:ext cx="10412425" cy="419601"/>
            </a:xfrm>
            <a:custGeom>
              <a:avLst/>
              <a:gdLst>
                <a:gd name="connsiteX0" fmla="*/ 0 w 7080448"/>
                <a:gd name="connsiteY0" fmla="*/ 0 h 419601"/>
                <a:gd name="connsiteX1" fmla="*/ 7080448 w 7080448"/>
                <a:gd name="connsiteY1" fmla="*/ 0 h 419601"/>
                <a:gd name="connsiteX2" fmla="*/ 7080448 w 7080448"/>
                <a:gd name="connsiteY2" fmla="*/ 419601 h 419601"/>
                <a:gd name="connsiteX3" fmla="*/ 0 w 7080448"/>
                <a:gd name="connsiteY3" fmla="*/ 419601 h 419601"/>
                <a:gd name="connsiteX4" fmla="*/ 0 w 7080448"/>
                <a:gd name="connsiteY4" fmla="*/ 0 h 419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80448" h="419601">
                  <a:moveTo>
                    <a:pt x="0" y="0"/>
                  </a:moveTo>
                  <a:lnTo>
                    <a:pt x="7080448" y="0"/>
                  </a:lnTo>
                  <a:lnTo>
                    <a:pt x="7080448" y="419601"/>
                  </a:lnTo>
                  <a:lnTo>
                    <a:pt x="0" y="419601"/>
                  </a:lnTo>
                  <a:lnTo>
                    <a:pt x="0" y="0"/>
                  </a:lnTo>
                  <a:close/>
                </a:path>
              </a:pathLst>
            </a:cu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hueOff val="0"/>
                <a:satOff val="0"/>
                <a:lumOff val="0"/>
                <a:alphaOff val="0"/>
              </a:schemeClr>
            </a:fillRef>
            <a:effectRef idx="2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2456" tIns="92456" rIns="92456" bIns="92456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kern="1200" dirty="0" smtClean="0">
                  <a:latin typeface="Segoe UI Light" pitchFamily="34" charset="0"/>
                  <a:cs typeface="Arial" pitchFamily="34" charset="0"/>
                </a:rPr>
                <a:t> </a:t>
              </a:r>
              <a:r>
                <a:rPr lang="ru-RU" sz="1400" b="1" kern="1200" dirty="0" smtClean="0">
                  <a:latin typeface="Segoe UI Light" pitchFamily="34" charset="0"/>
                  <a:cs typeface="Arial" pitchFamily="34" charset="0"/>
                </a:rPr>
                <a:t>-увеличением бюджетных ассигнований главных распорядителей бюджетных средств, в связи с необходимостью обеспечения софинансирования расходов</a:t>
              </a:r>
              <a:endParaRPr lang="ru-RU" sz="1400" b="1" kern="1200" dirty="0">
                <a:latin typeface="Segoe UI Light" pitchFamily="34" charset="0"/>
                <a:cs typeface="Arial" pitchFamily="34" charset="0"/>
              </a:endParaRPr>
            </a:p>
          </p:txBody>
        </p:sp>
        <p:sp>
          <p:nvSpPr>
            <p:cNvPr id="26" name="Полилиния 25"/>
            <p:cNvSpPr/>
            <p:nvPr/>
          </p:nvSpPr>
          <p:spPr>
            <a:xfrm>
              <a:off x="1524000" y="4888838"/>
              <a:ext cx="10412425" cy="645347"/>
            </a:xfrm>
            <a:custGeom>
              <a:avLst/>
              <a:gdLst>
                <a:gd name="connsiteX0" fmla="*/ 0 w 7080448"/>
                <a:gd name="connsiteY0" fmla="*/ 226020 h 645346"/>
                <a:gd name="connsiteX1" fmla="*/ 3459556 w 7080448"/>
                <a:gd name="connsiteY1" fmla="*/ 226020 h 645346"/>
                <a:gd name="connsiteX2" fmla="*/ 3459556 w 7080448"/>
                <a:gd name="connsiteY2" fmla="*/ 161337 h 645346"/>
                <a:gd name="connsiteX3" fmla="*/ 3378888 w 7080448"/>
                <a:gd name="connsiteY3" fmla="*/ 161337 h 645346"/>
                <a:gd name="connsiteX4" fmla="*/ 3540224 w 7080448"/>
                <a:gd name="connsiteY4" fmla="*/ 0 h 645346"/>
                <a:gd name="connsiteX5" fmla="*/ 3701561 w 7080448"/>
                <a:gd name="connsiteY5" fmla="*/ 161337 h 645346"/>
                <a:gd name="connsiteX6" fmla="*/ 3620892 w 7080448"/>
                <a:gd name="connsiteY6" fmla="*/ 161337 h 645346"/>
                <a:gd name="connsiteX7" fmla="*/ 3620892 w 7080448"/>
                <a:gd name="connsiteY7" fmla="*/ 226020 h 645346"/>
                <a:gd name="connsiteX8" fmla="*/ 7080448 w 7080448"/>
                <a:gd name="connsiteY8" fmla="*/ 226020 h 645346"/>
                <a:gd name="connsiteX9" fmla="*/ 7080448 w 7080448"/>
                <a:gd name="connsiteY9" fmla="*/ 645346 h 645346"/>
                <a:gd name="connsiteX10" fmla="*/ 0 w 7080448"/>
                <a:gd name="connsiteY10" fmla="*/ 645346 h 645346"/>
                <a:gd name="connsiteX11" fmla="*/ 0 w 7080448"/>
                <a:gd name="connsiteY11" fmla="*/ 226020 h 645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080448" h="645346">
                  <a:moveTo>
                    <a:pt x="7080448" y="419326"/>
                  </a:moveTo>
                  <a:lnTo>
                    <a:pt x="3620892" y="419326"/>
                  </a:lnTo>
                  <a:lnTo>
                    <a:pt x="3620892" y="484009"/>
                  </a:lnTo>
                  <a:lnTo>
                    <a:pt x="3701560" y="484009"/>
                  </a:lnTo>
                  <a:lnTo>
                    <a:pt x="3540224" y="645345"/>
                  </a:lnTo>
                  <a:lnTo>
                    <a:pt x="3378887" y="484009"/>
                  </a:lnTo>
                  <a:lnTo>
                    <a:pt x="3459556" y="484009"/>
                  </a:lnTo>
                  <a:lnTo>
                    <a:pt x="3459556" y="419326"/>
                  </a:lnTo>
                  <a:lnTo>
                    <a:pt x="0" y="419326"/>
                  </a:lnTo>
                  <a:lnTo>
                    <a:pt x="0" y="1"/>
                  </a:lnTo>
                  <a:lnTo>
                    <a:pt x="7080448" y="1"/>
                  </a:lnTo>
                  <a:lnTo>
                    <a:pt x="7080448" y="419326"/>
                  </a:lnTo>
                  <a:close/>
                </a:path>
              </a:pathLst>
            </a:cu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hueOff val="0"/>
                <a:satOff val="0"/>
                <a:lumOff val="0"/>
                <a:alphaOff val="0"/>
              </a:schemeClr>
            </a:fillRef>
            <a:effectRef idx="2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2455" tIns="92457" rIns="92457" bIns="318476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kern="1200" dirty="0" smtClean="0">
                  <a:latin typeface="Segoe UI Light" pitchFamily="34" charset="0"/>
                  <a:cs typeface="Arial" pitchFamily="34" charset="0"/>
                </a:rPr>
                <a:t> </a:t>
              </a:r>
              <a:r>
                <a:rPr lang="ru-RU" sz="1400" b="1" kern="1200" dirty="0" smtClean="0">
                  <a:latin typeface="Segoe UI Light" pitchFamily="34" charset="0"/>
                  <a:cs typeface="Arial" pitchFamily="34" charset="0"/>
                </a:rPr>
                <a:t>-перераспределением бюджетных ассигнований по субъектам бюджетного планирования</a:t>
              </a:r>
              <a:endParaRPr lang="ru-RU" sz="1400" b="1" kern="1200" dirty="0">
                <a:latin typeface="Segoe UI Light" pitchFamily="34" charset="0"/>
                <a:cs typeface="Arial" pitchFamily="34" charset="0"/>
              </a:endParaRPr>
            </a:p>
          </p:txBody>
        </p:sp>
        <p:sp>
          <p:nvSpPr>
            <p:cNvPr id="27" name="Полилиния 26"/>
            <p:cNvSpPr/>
            <p:nvPr/>
          </p:nvSpPr>
          <p:spPr>
            <a:xfrm rot="21600000">
              <a:off x="1524000" y="4249785"/>
              <a:ext cx="7080449" cy="645347"/>
            </a:xfrm>
            <a:custGeom>
              <a:avLst/>
              <a:gdLst>
                <a:gd name="connsiteX0" fmla="*/ 0 w 7080448"/>
                <a:gd name="connsiteY0" fmla="*/ 226020 h 645346"/>
                <a:gd name="connsiteX1" fmla="*/ 3459556 w 7080448"/>
                <a:gd name="connsiteY1" fmla="*/ 226020 h 645346"/>
                <a:gd name="connsiteX2" fmla="*/ 3459556 w 7080448"/>
                <a:gd name="connsiteY2" fmla="*/ 161337 h 645346"/>
                <a:gd name="connsiteX3" fmla="*/ 3378888 w 7080448"/>
                <a:gd name="connsiteY3" fmla="*/ 161337 h 645346"/>
                <a:gd name="connsiteX4" fmla="*/ 3540224 w 7080448"/>
                <a:gd name="connsiteY4" fmla="*/ 0 h 645346"/>
                <a:gd name="connsiteX5" fmla="*/ 3701561 w 7080448"/>
                <a:gd name="connsiteY5" fmla="*/ 161337 h 645346"/>
                <a:gd name="connsiteX6" fmla="*/ 3620892 w 7080448"/>
                <a:gd name="connsiteY6" fmla="*/ 161337 h 645346"/>
                <a:gd name="connsiteX7" fmla="*/ 3620892 w 7080448"/>
                <a:gd name="connsiteY7" fmla="*/ 226020 h 645346"/>
                <a:gd name="connsiteX8" fmla="*/ 7080448 w 7080448"/>
                <a:gd name="connsiteY8" fmla="*/ 226020 h 645346"/>
                <a:gd name="connsiteX9" fmla="*/ 7080448 w 7080448"/>
                <a:gd name="connsiteY9" fmla="*/ 645346 h 645346"/>
                <a:gd name="connsiteX10" fmla="*/ 0 w 7080448"/>
                <a:gd name="connsiteY10" fmla="*/ 645346 h 645346"/>
                <a:gd name="connsiteX11" fmla="*/ 0 w 7080448"/>
                <a:gd name="connsiteY11" fmla="*/ 226020 h 645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080448" h="645346">
                  <a:moveTo>
                    <a:pt x="7080448" y="419326"/>
                  </a:moveTo>
                  <a:lnTo>
                    <a:pt x="3620892" y="419326"/>
                  </a:lnTo>
                  <a:lnTo>
                    <a:pt x="3620892" y="484009"/>
                  </a:lnTo>
                  <a:lnTo>
                    <a:pt x="3701560" y="484009"/>
                  </a:lnTo>
                  <a:lnTo>
                    <a:pt x="3540224" y="645345"/>
                  </a:lnTo>
                  <a:lnTo>
                    <a:pt x="3378887" y="484009"/>
                  </a:lnTo>
                  <a:lnTo>
                    <a:pt x="3459556" y="484009"/>
                  </a:lnTo>
                  <a:lnTo>
                    <a:pt x="3459556" y="419326"/>
                  </a:lnTo>
                  <a:lnTo>
                    <a:pt x="0" y="419326"/>
                  </a:lnTo>
                  <a:lnTo>
                    <a:pt x="0" y="1"/>
                  </a:lnTo>
                  <a:lnTo>
                    <a:pt x="7080448" y="1"/>
                  </a:lnTo>
                  <a:lnTo>
                    <a:pt x="7080448" y="419326"/>
                  </a:lnTo>
                  <a:close/>
                </a:path>
              </a:pathLst>
            </a:cu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hueOff val="0"/>
                <a:satOff val="0"/>
                <a:lumOff val="0"/>
                <a:alphaOff val="0"/>
              </a:schemeClr>
            </a:fillRef>
            <a:effectRef idx="2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2455" tIns="92457" rIns="92457" bIns="318476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b="1" kern="1200" dirty="0" smtClean="0">
                  <a:latin typeface="Segoe UI Light" pitchFamily="34" charset="0"/>
                  <a:cs typeface="Arial" pitchFamily="34" charset="0"/>
                </a:rPr>
                <a:t>-увеличением дефицита бюджета за счет остатков средств на начало года</a:t>
              </a:r>
              <a:endParaRPr lang="ru-RU" sz="1400" b="1" kern="120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Segoe UI Light" pitchFamily="34" charset="0"/>
                <a:cs typeface="Arial" pitchFamily="34" charset="0"/>
              </a:endParaRPr>
            </a:p>
          </p:txBody>
        </p:sp>
        <p:sp>
          <p:nvSpPr>
            <p:cNvPr id="28" name="Полилиния 27"/>
            <p:cNvSpPr/>
            <p:nvPr/>
          </p:nvSpPr>
          <p:spPr>
            <a:xfrm rot="21600000">
              <a:off x="1524000" y="3610732"/>
              <a:ext cx="7080448" cy="645347"/>
            </a:xfrm>
            <a:custGeom>
              <a:avLst/>
              <a:gdLst>
                <a:gd name="connsiteX0" fmla="*/ 0 w 7080448"/>
                <a:gd name="connsiteY0" fmla="*/ 226020 h 645346"/>
                <a:gd name="connsiteX1" fmla="*/ 3459556 w 7080448"/>
                <a:gd name="connsiteY1" fmla="*/ 226020 h 645346"/>
                <a:gd name="connsiteX2" fmla="*/ 3459556 w 7080448"/>
                <a:gd name="connsiteY2" fmla="*/ 161337 h 645346"/>
                <a:gd name="connsiteX3" fmla="*/ 3378888 w 7080448"/>
                <a:gd name="connsiteY3" fmla="*/ 161337 h 645346"/>
                <a:gd name="connsiteX4" fmla="*/ 3540224 w 7080448"/>
                <a:gd name="connsiteY4" fmla="*/ 0 h 645346"/>
                <a:gd name="connsiteX5" fmla="*/ 3701561 w 7080448"/>
                <a:gd name="connsiteY5" fmla="*/ 161337 h 645346"/>
                <a:gd name="connsiteX6" fmla="*/ 3620892 w 7080448"/>
                <a:gd name="connsiteY6" fmla="*/ 161337 h 645346"/>
                <a:gd name="connsiteX7" fmla="*/ 3620892 w 7080448"/>
                <a:gd name="connsiteY7" fmla="*/ 226020 h 645346"/>
                <a:gd name="connsiteX8" fmla="*/ 7080448 w 7080448"/>
                <a:gd name="connsiteY8" fmla="*/ 226020 h 645346"/>
                <a:gd name="connsiteX9" fmla="*/ 7080448 w 7080448"/>
                <a:gd name="connsiteY9" fmla="*/ 645346 h 645346"/>
                <a:gd name="connsiteX10" fmla="*/ 0 w 7080448"/>
                <a:gd name="connsiteY10" fmla="*/ 645346 h 645346"/>
                <a:gd name="connsiteX11" fmla="*/ 0 w 7080448"/>
                <a:gd name="connsiteY11" fmla="*/ 226020 h 645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080448" h="645346">
                  <a:moveTo>
                    <a:pt x="7080448" y="419326"/>
                  </a:moveTo>
                  <a:lnTo>
                    <a:pt x="3620892" y="419326"/>
                  </a:lnTo>
                  <a:lnTo>
                    <a:pt x="3620892" y="484009"/>
                  </a:lnTo>
                  <a:lnTo>
                    <a:pt x="3701560" y="484009"/>
                  </a:lnTo>
                  <a:lnTo>
                    <a:pt x="3540224" y="645345"/>
                  </a:lnTo>
                  <a:lnTo>
                    <a:pt x="3378887" y="484009"/>
                  </a:lnTo>
                  <a:lnTo>
                    <a:pt x="3459556" y="484009"/>
                  </a:lnTo>
                  <a:lnTo>
                    <a:pt x="3459556" y="419326"/>
                  </a:lnTo>
                  <a:lnTo>
                    <a:pt x="0" y="419326"/>
                  </a:lnTo>
                  <a:lnTo>
                    <a:pt x="0" y="1"/>
                  </a:lnTo>
                  <a:lnTo>
                    <a:pt x="7080448" y="1"/>
                  </a:lnTo>
                  <a:lnTo>
                    <a:pt x="7080448" y="419326"/>
                  </a:lnTo>
                  <a:close/>
                </a:path>
              </a:pathLst>
            </a:cu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hueOff val="0"/>
                <a:satOff val="0"/>
                <a:lumOff val="0"/>
                <a:alphaOff val="0"/>
              </a:schemeClr>
            </a:fillRef>
            <a:effectRef idx="2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2456" tIns="92457" rIns="92456" bIns="318476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b="1" kern="1200" dirty="0" smtClean="0">
                  <a:latin typeface="Segoe UI Light" pitchFamily="34" charset="0"/>
                  <a:cs typeface="Arial" pitchFamily="34" charset="0"/>
                </a:rPr>
                <a:t>- получением дополнительных безвозмездных поступлений</a:t>
              </a:r>
              <a:endParaRPr lang="ru-RU" sz="1400" b="1" kern="120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Segoe UI Light" pitchFamily="34" charset="0"/>
                <a:cs typeface="Arial" pitchFamily="34" charset="0"/>
              </a:endParaRPr>
            </a:p>
          </p:txBody>
        </p:sp>
        <p:sp>
          <p:nvSpPr>
            <p:cNvPr id="29" name="Полилиния 28"/>
            <p:cNvSpPr/>
            <p:nvPr/>
          </p:nvSpPr>
          <p:spPr>
            <a:xfrm rot="21600000">
              <a:off x="1524000" y="2971679"/>
              <a:ext cx="7080448" cy="645347"/>
            </a:xfrm>
            <a:custGeom>
              <a:avLst/>
              <a:gdLst>
                <a:gd name="connsiteX0" fmla="*/ 0 w 7080448"/>
                <a:gd name="connsiteY0" fmla="*/ 226020 h 645346"/>
                <a:gd name="connsiteX1" fmla="*/ 3459556 w 7080448"/>
                <a:gd name="connsiteY1" fmla="*/ 226020 h 645346"/>
                <a:gd name="connsiteX2" fmla="*/ 3459556 w 7080448"/>
                <a:gd name="connsiteY2" fmla="*/ 161337 h 645346"/>
                <a:gd name="connsiteX3" fmla="*/ 3378888 w 7080448"/>
                <a:gd name="connsiteY3" fmla="*/ 161337 h 645346"/>
                <a:gd name="connsiteX4" fmla="*/ 3540224 w 7080448"/>
                <a:gd name="connsiteY4" fmla="*/ 0 h 645346"/>
                <a:gd name="connsiteX5" fmla="*/ 3701561 w 7080448"/>
                <a:gd name="connsiteY5" fmla="*/ 161337 h 645346"/>
                <a:gd name="connsiteX6" fmla="*/ 3620892 w 7080448"/>
                <a:gd name="connsiteY6" fmla="*/ 161337 h 645346"/>
                <a:gd name="connsiteX7" fmla="*/ 3620892 w 7080448"/>
                <a:gd name="connsiteY7" fmla="*/ 226020 h 645346"/>
                <a:gd name="connsiteX8" fmla="*/ 7080448 w 7080448"/>
                <a:gd name="connsiteY8" fmla="*/ 226020 h 645346"/>
                <a:gd name="connsiteX9" fmla="*/ 7080448 w 7080448"/>
                <a:gd name="connsiteY9" fmla="*/ 645346 h 645346"/>
                <a:gd name="connsiteX10" fmla="*/ 0 w 7080448"/>
                <a:gd name="connsiteY10" fmla="*/ 645346 h 645346"/>
                <a:gd name="connsiteX11" fmla="*/ 0 w 7080448"/>
                <a:gd name="connsiteY11" fmla="*/ 226020 h 645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080448" h="645346">
                  <a:moveTo>
                    <a:pt x="7080448" y="419326"/>
                  </a:moveTo>
                  <a:lnTo>
                    <a:pt x="3620892" y="419326"/>
                  </a:lnTo>
                  <a:lnTo>
                    <a:pt x="3620892" y="484009"/>
                  </a:lnTo>
                  <a:lnTo>
                    <a:pt x="3701560" y="484009"/>
                  </a:lnTo>
                  <a:lnTo>
                    <a:pt x="3540224" y="645345"/>
                  </a:lnTo>
                  <a:lnTo>
                    <a:pt x="3378887" y="484009"/>
                  </a:lnTo>
                  <a:lnTo>
                    <a:pt x="3459556" y="484009"/>
                  </a:lnTo>
                  <a:lnTo>
                    <a:pt x="3459556" y="419326"/>
                  </a:lnTo>
                  <a:lnTo>
                    <a:pt x="0" y="419326"/>
                  </a:lnTo>
                  <a:lnTo>
                    <a:pt x="0" y="1"/>
                  </a:lnTo>
                  <a:lnTo>
                    <a:pt x="7080448" y="1"/>
                  </a:lnTo>
                  <a:lnTo>
                    <a:pt x="7080448" y="419326"/>
                  </a:lnTo>
                  <a:close/>
                </a:path>
              </a:pathLst>
            </a:cu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hueOff val="0"/>
                <a:satOff val="0"/>
                <a:lumOff val="0"/>
                <a:alphaOff val="0"/>
              </a:schemeClr>
            </a:fillRef>
            <a:effectRef idx="2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2455" tIns="92457" rIns="92456" bIns="318476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b="1" kern="1200" dirty="0" smtClean="0">
                  <a:latin typeface="Segoe UI Light" pitchFamily="34" charset="0"/>
                  <a:cs typeface="Arial" pitchFamily="34" charset="0"/>
                </a:rPr>
                <a:t>- ростом поступлений налоговых и неналоговых доходов</a:t>
              </a:r>
              <a:r>
                <a:rPr lang="ru-RU" sz="1400" b="1" kern="1200" dirty="0" smtClean="0">
                  <a:ln w="900" cmpd="sng">
                    <a:solidFill>
                      <a:schemeClr val="accent1">
                        <a:satMod val="190000"/>
                        <a:alpha val="55000"/>
                      </a:schemeClr>
                    </a:solidFill>
                    <a:prstDash val="solid"/>
                  </a:ln>
                  <a:solidFill>
                    <a:schemeClr val="accent1">
                      <a:satMod val="200000"/>
                      <a:tint val="3000"/>
                    </a:schemeClr>
                  </a:solidFill>
                  <a:effectLst>
                    <a:innerShdw blurRad="101600" dist="76200" dir="5400000">
                      <a:schemeClr val="accent1">
                        <a:satMod val="190000"/>
                        <a:tint val="100000"/>
                        <a:alpha val="74000"/>
                      </a:schemeClr>
                    </a:innerShdw>
                  </a:effectLst>
                  <a:latin typeface="Segoe UI Light" pitchFamily="34" charset="0"/>
                  <a:cs typeface="Arial" pitchFamily="34" charset="0"/>
                </a:rPr>
                <a:t> </a:t>
              </a:r>
              <a:endParaRPr lang="ru-RU" sz="1400" b="1" kern="1200" dirty="0">
                <a:latin typeface="Segoe UI Light" pitchFamily="34" charset="0"/>
                <a:cs typeface="Arial" pitchFamily="34" charset="0"/>
              </a:endParaRPr>
            </a:p>
          </p:txBody>
        </p:sp>
        <p:sp>
          <p:nvSpPr>
            <p:cNvPr id="30" name="Полилиния 29"/>
            <p:cNvSpPr/>
            <p:nvPr/>
          </p:nvSpPr>
          <p:spPr>
            <a:xfrm>
              <a:off x="1524000" y="2332627"/>
              <a:ext cx="10412425" cy="645348"/>
            </a:xfrm>
            <a:custGeom>
              <a:avLst/>
              <a:gdLst>
                <a:gd name="connsiteX0" fmla="*/ 0 w 7080448"/>
                <a:gd name="connsiteY0" fmla="*/ 226020 h 645346"/>
                <a:gd name="connsiteX1" fmla="*/ 3459556 w 7080448"/>
                <a:gd name="connsiteY1" fmla="*/ 226020 h 645346"/>
                <a:gd name="connsiteX2" fmla="*/ 3459556 w 7080448"/>
                <a:gd name="connsiteY2" fmla="*/ 161337 h 645346"/>
                <a:gd name="connsiteX3" fmla="*/ 3378888 w 7080448"/>
                <a:gd name="connsiteY3" fmla="*/ 161337 h 645346"/>
                <a:gd name="connsiteX4" fmla="*/ 3540224 w 7080448"/>
                <a:gd name="connsiteY4" fmla="*/ 0 h 645346"/>
                <a:gd name="connsiteX5" fmla="*/ 3701561 w 7080448"/>
                <a:gd name="connsiteY5" fmla="*/ 161337 h 645346"/>
                <a:gd name="connsiteX6" fmla="*/ 3620892 w 7080448"/>
                <a:gd name="connsiteY6" fmla="*/ 161337 h 645346"/>
                <a:gd name="connsiteX7" fmla="*/ 3620892 w 7080448"/>
                <a:gd name="connsiteY7" fmla="*/ 226020 h 645346"/>
                <a:gd name="connsiteX8" fmla="*/ 7080448 w 7080448"/>
                <a:gd name="connsiteY8" fmla="*/ 226020 h 645346"/>
                <a:gd name="connsiteX9" fmla="*/ 7080448 w 7080448"/>
                <a:gd name="connsiteY9" fmla="*/ 645346 h 645346"/>
                <a:gd name="connsiteX10" fmla="*/ 0 w 7080448"/>
                <a:gd name="connsiteY10" fmla="*/ 645346 h 645346"/>
                <a:gd name="connsiteX11" fmla="*/ 0 w 7080448"/>
                <a:gd name="connsiteY11" fmla="*/ 226020 h 645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080448" h="645346">
                  <a:moveTo>
                    <a:pt x="7080448" y="419326"/>
                  </a:moveTo>
                  <a:lnTo>
                    <a:pt x="3620892" y="419326"/>
                  </a:lnTo>
                  <a:lnTo>
                    <a:pt x="3620892" y="484009"/>
                  </a:lnTo>
                  <a:lnTo>
                    <a:pt x="3701560" y="484009"/>
                  </a:lnTo>
                  <a:lnTo>
                    <a:pt x="3540224" y="645345"/>
                  </a:lnTo>
                  <a:lnTo>
                    <a:pt x="3378887" y="484009"/>
                  </a:lnTo>
                  <a:lnTo>
                    <a:pt x="3459556" y="484009"/>
                  </a:lnTo>
                  <a:lnTo>
                    <a:pt x="3459556" y="419326"/>
                  </a:lnTo>
                  <a:lnTo>
                    <a:pt x="0" y="419326"/>
                  </a:lnTo>
                  <a:lnTo>
                    <a:pt x="0" y="1"/>
                  </a:lnTo>
                  <a:lnTo>
                    <a:pt x="7080448" y="1"/>
                  </a:lnTo>
                  <a:lnTo>
                    <a:pt x="7080448" y="419326"/>
                  </a:lnTo>
                  <a:close/>
                </a:path>
              </a:pathLst>
            </a:cu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hueOff val="0"/>
                <a:satOff val="0"/>
                <a:lumOff val="0"/>
                <a:alphaOff val="0"/>
              </a:schemeClr>
            </a:fillRef>
            <a:effectRef idx="2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2455" tIns="92457" rIns="92456" bIns="318477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kern="1200" dirty="0" smtClean="0">
                  <a:latin typeface="Segoe UI Light" pitchFamily="34" charset="0"/>
                  <a:cs typeface="Arial" pitchFamily="34" charset="0"/>
                </a:rPr>
                <a:t>Внесенные изменения в бюджетные назначения обусловлены:</a:t>
              </a:r>
              <a:endParaRPr lang="ru-RU" sz="1600" b="1" kern="1200" dirty="0">
                <a:latin typeface="Segoe UI Light" pitchFamily="34" charset="0"/>
                <a:cs typeface="Arial" pitchFamily="34" charset="0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6962576" y="4115684"/>
            <a:ext cx="1008112" cy="442035"/>
          </a:xfrm>
          <a:prstGeom prst="rect">
            <a:avLst/>
          </a:prstGeom>
          <a:noFill/>
        </p:spPr>
        <p:txBody>
          <a:bodyPr vert="horz" wrap="square" lIns="36000" tIns="36000" rIns="36000" bIns="36000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bg1"/>
                </a:solidFill>
                <a:latin typeface="Segoe UI Semibold" panose="020B0702040204020203" pitchFamily="34" charset="0"/>
                <a:ea typeface="Meiryo UI" pitchFamily="34" charset="-128"/>
                <a:cs typeface="Segoe UI Semibold" panose="020B0702040204020203" pitchFamily="34" charset="0"/>
              </a:rPr>
              <a:t>+26,0</a:t>
            </a:r>
            <a:endParaRPr lang="ru-RU" sz="1600" b="1" dirty="0" smtClean="0">
              <a:solidFill>
                <a:schemeClr val="bg1"/>
              </a:solidFill>
              <a:latin typeface="Segoe UI Semibold" panose="020B0702040204020203" pitchFamily="34" charset="0"/>
              <a:ea typeface="Meiryo UI" pitchFamily="34" charset="-128"/>
              <a:cs typeface="Segoe UI Semibold" panose="020B0702040204020203" pitchFamily="34" charset="0"/>
            </a:endParaRPr>
          </a:p>
        </p:txBody>
      </p:sp>
      <p:sp>
        <p:nvSpPr>
          <p:cNvPr id="17" name="Стрелка вниз 16"/>
          <p:cNvSpPr/>
          <p:nvPr/>
        </p:nvSpPr>
        <p:spPr>
          <a:xfrm flipV="1">
            <a:off x="6236568" y="4115683"/>
            <a:ext cx="2304256" cy="596199"/>
          </a:xfrm>
          <a:prstGeom prst="downArrow">
            <a:avLst>
              <a:gd name="adj1" fmla="val 50000"/>
              <a:gd name="adj2" fmla="val 72367"/>
            </a:avLst>
          </a:prstGeom>
          <a:solidFill>
            <a:schemeClr val="accent6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  <a:scene3d>
            <a:camera prst="orthographicFront"/>
            <a:lightRig rig="threePt" dir="t"/>
          </a:scene3d>
          <a:sp3d prstMaterial="softEdge"/>
        </p:spPr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990134" y="4269848"/>
            <a:ext cx="1008112" cy="442035"/>
          </a:xfrm>
          <a:prstGeom prst="rect">
            <a:avLst/>
          </a:prstGeom>
          <a:noFill/>
        </p:spPr>
        <p:txBody>
          <a:bodyPr vert="horz" wrap="square" lIns="36000" tIns="36000" rIns="36000" bIns="36000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bg1"/>
                </a:solidFill>
                <a:latin typeface="Segoe UI Semibold" panose="020B0702040204020203" pitchFamily="34" charset="0"/>
                <a:ea typeface="Meiryo UI" pitchFamily="34" charset="-128"/>
                <a:cs typeface="Segoe UI Semibold" panose="020B0702040204020203" pitchFamily="34" charset="0"/>
              </a:rPr>
              <a:t>+5,6</a:t>
            </a:r>
            <a:endParaRPr lang="ru-RU" sz="1600" b="1" dirty="0" smtClean="0">
              <a:solidFill>
                <a:schemeClr val="bg1"/>
              </a:solidFill>
              <a:latin typeface="Segoe UI Semibold" panose="020B0702040204020203" pitchFamily="34" charset="0"/>
              <a:ea typeface="Meiryo UI" pitchFamily="34" charset="-128"/>
              <a:cs typeface="Segoe UI Semibold" panose="020B0702040204020203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732240" y="2604726"/>
            <a:ext cx="1008112" cy="442035"/>
          </a:xfrm>
          <a:prstGeom prst="rect">
            <a:avLst/>
          </a:prstGeom>
          <a:noFill/>
        </p:spPr>
        <p:txBody>
          <a:bodyPr vert="horz" wrap="square" lIns="36000" tIns="36000" rIns="36000" bIns="36000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bg1"/>
                </a:solidFill>
                <a:latin typeface="Segoe UI Semibold" panose="020B0702040204020203" pitchFamily="34" charset="0"/>
                <a:ea typeface="Meiryo UI" pitchFamily="34" charset="-128"/>
                <a:cs typeface="Segoe UI Semibold" panose="020B0702040204020203" pitchFamily="34" charset="0"/>
              </a:rPr>
              <a:t>+26,0</a:t>
            </a:r>
            <a:endParaRPr lang="ru-RU" sz="1600" b="1" dirty="0" smtClean="0">
              <a:solidFill>
                <a:schemeClr val="bg1"/>
              </a:solidFill>
              <a:latin typeface="Segoe UI Semibold" panose="020B0702040204020203" pitchFamily="34" charset="0"/>
              <a:ea typeface="Meiryo UI" pitchFamily="34" charset="-128"/>
              <a:cs typeface="Segoe UI Semibold" panose="020B0702040204020203" pitchFamily="34" charset="0"/>
            </a:endParaRPr>
          </a:p>
        </p:txBody>
      </p:sp>
      <p:sp>
        <p:nvSpPr>
          <p:cNvPr id="21" name="Полилиния 20"/>
          <p:cNvSpPr/>
          <p:nvPr/>
        </p:nvSpPr>
        <p:spPr>
          <a:xfrm>
            <a:off x="1187624" y="890117"/>
            <a:ext cx="7200800" cy="656294"/>
          </a:xfrm>
          <a:custGeom>
            <a:avLst/>
            <a:gdLst>
              <a:gd name="connsiteX0" fmla="*/ 0 w 7080448"/>
              <a:gd name="connsiteY0" fmla="*/ 226020 h 645346"/>
              <a:gd name="connsiteX1" fmla="*/ 3459556 w 7080448"/>
              <a:gd name="connsiteY1" fmla="*/ 226020 h 645346"/>
              <a:gd name="connsiteX2" fmla="*/ 3459556 w 7080448"/>
              <a:gd name="connsiteY2" fmla="*/ 161337 h 645346"/>
              <a:gd name="connsiteX3" fmla="*/ 3378888 w 7080448"/>
              <a:gd name="connsiteY3" fmla="*/ 161337 h 645346"/>
              <a:gd name="connsiteX4" fmla="*/ 3540224 w 7080448"/>
              <a:gd name="connsiteY4" fmla="*/ 0 h 645346"/>
              <a:gd name="connsiteX5" fmla="*/ 3701561 w 7080448"/>
              <a:gd name="connsiteY5" fmla="*/ 161337 h 645346"/>
              <a:gd name="connsiteX6" fmla="*/ 3620892 w 7080448"/>
              <a:gd name="connsiteY6" fmla="*/ 161337 h 645346"/>
              <a:gd name="connsiteX7" fmla="*/ 3620892 w 7080448"/>
              <a:gd name="connsiteY7" fmla="*/ 226020 h 645346"/>
              <a:gd name="connsiteX8" fmla="*/ 7080448 w 7080448"/>
              <a:gd name="connsiteY8" fmla="*/ 226020 h 645346"/>
              <a:gd name="connsiteX9" fmla="*/ 7080448 w 7080448"/>
              <a:gd name="connsiteY9" fmla="*/ 645346 h 645346"/>
              <a:gd name="connsiteX10" fmla="*/ 0 w 7080448"/>
              <a:gd name="connsiteY10" fmla="*/ 645346 h 645346"/>
              <a:gd name="connsiteX11" fmla="*/ 0 w 7080448"/>
              <a:gd name="connsiteY11" fmla="*/ 226020 h 645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080448" h="645346">
                <a:moveTo>
                  <a:pt x="7080448" y="419326"/>
                </a:moveTo>
                <a:lnTo>
                  <a:pt x="3620892" y="419326"/>
                </a:lnTo>
                <a:lnTo>
                  <a:pt x="3620892" y="484009"/>
                </a:lnTo>
                <a:lnTo>
                  <a:pt x="3701560" y="484009"/>
                </a:lnTo>
                <a:lnTo>
                  <a:pt x="3540224" y="645345"/>
                </a:lnTo>
                <a:lnTo>
                  <a:pt x="3378887" y="484009"/>
                </a:lnTo>
                <a:lnTo>
                  <a:pt x="3459556" y="484009"/>
                </a:lnTo>
                <a:lnTo>
                  <a:pt x="3459556" y="419326"/>
                </a:lnTo>
                <a:lnTo>
                  <a:pt x="0" y="419326"/>
                </a:lnTo>
                <a:lnTo>
                  <a:pt x="0" y="1"/>
                </a:lnTo>
                <a:lnTo>
                  <a:pt x="7080448" y="1"/>
                </a:lnTo>
                <a:lnTo>
                  <a:pt x="7080448" y="419326"/>
                </a:lnTo>
                <a:close/>
              </a:path>
            </a:pathLst>
          </a:cu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6">
              <a:hueOff val="0"/>
              <a:satOff val="0"/>
              <a:lumOff val="0"/>
              <a:alphaOff val="0"/>
            </a:schemeClr>
          </a:fillRef>
          <a:effectRef idx="2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2455" tIns="92457" rIns="92456" bIns="318477" numCol="1" spcCol="1270" anchor="ctr" anchorCtr="0">
            <a:noAutofit/>
          </a:bodyPr>
          <a:lstStyle/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kern="1200" dirty="0" smtClean="0">
                <a:latin typeface="Segoe UI Light" pitchFamily="34" charset="0"/>
                <a:cs typeface="Arial" pitchFamily="34" charset="0"/>
              </a:rPr>
              <a:t>В ходе исполнения Решение о районном бюджете корректировалось 14 раз</a:t>
            </a:r>
            <a:endParaRPr lang="ru-RU" sz="1600" b="1" kern="1200" dirty="0">
              <a:latin typeface="Segoe UI Light" pitchFamily="34" charset="0"/>
              <a:cs typeface="Arial" pitchFamily="34" charset="0"/>
            </a:endParaRPr>
          </a:p>
        </p:txBody>
      </p:sp>
      <p:sp>
        <p:nvSpPr>
          <p:cNvPr id="22" name="Стрелка вниз 21"/>
          <p:cNvSpPr/>
          <p:nvPr/>
        </p:nvSpPr>
        <p:spPr>
          <a:xfrm flipV="1">
            <a:off x="6236568" y="3267038"/>
            <a:ext cx="2304256" cy="596199"/>
          </a:xfrm>
          <a:prstGeom prst="downArrow">
            <a:avLst>
              <a:gd name="adj1" fmla="val 50000"/>
              <a:gd name="adj2" fmla="val 72367"/>
            </a:avLst>
          </a:prstGeom>
          <a:solidFill>
            <a:schemeClr val="accent6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  <a:scene3d>
            <a:camera prst="orthographicFront"/>
            <a:lightRig rig="threePt" dir="t"/>
          </a:scene3d>
          <a:sp3d prstMaterial="softEdge"/>
        </p:spPr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Стрелка вниз 22"/>
          <p:cNvSpPr/>
          <p:nvPr/>
        </p:nvSpPr>
        <p:spPr>
          <a:xfrm flipV="1">
            <a:off x="6138614" y="2405598"/>
            <a:ext cx="2304256" cy="596199"/>
          </a:xfrm>
          <a:prstGeom prst="downArrow">
            <a:avLst>
              <a:gd name="adj1" fmla="val 50000"/>
              <a:gd name="adj2" fmla="val 72367"/>
            </a:avLst>
          </a:prstGeom>
          <a:solidFill>
            <a:schemeClr val="accent6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  <a:scene3d>
            <a:camera prst="orthographicFront"/>
            <a:lightRig rig="threePt" dir="t"/>
          </a:scene3d>
          <a:sp3d prstMaterial="softEdge"/>
        </p:spPr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86686" y="2483382"/>
            <a:ext cx="1008112" cy="442035"/>
          </a:xfrm>
          <a:prstGeom prst="rect">
            <a:avLst/>
          </a:prstGeom>
          <a:noFill/>
        </p:spPr>
        <p:txBody>
          <a:bodyPr vert="horz" wrap="square" lIns="36000" tIns="36000" rIns="36000" bIns="36000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bg1"/>
                </a:solidFill>
                <a:latin typeface="Segoe UI Semibold" panose="020B0702040204020203" pitchFamily="34" charset="0"/>
                <a:ea typeface="Meiryo UI" pitchFamily="34" charset="-128"/>
                <a:cs typeface="Segoe UI Semibold" panose="020B0702040204020203" pitchFamily="34" charset="0"/>
              </a:rPr>
              <a:t>+26,0</a:t>
            </a:r>
            <a:endParaRPr lang="ru-RU" sz="1600" b="1" dirty="0" smtClean="0">
              <a:solidFill>
                <a:schemeClr val="bg1"/>
              </a:solidFill>
              <a:latin typeface="Segoe UI Semibold" panose="020B0702040204020203" pitchFamily="34" charset="0"/>
              <a:ea typeface="Meiryo UI" pitchFamily="34" charset="-128"/>
              <a:cs typeface="Segoe UI Semibold" panose="020B0702040204020203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54502" y="3393396"/>
            <a:ext cx="1143744" cy="442035"/>
          </a:xfrm>
          <a:prstGeom prst="rect">
            <a:avLst/>
          </a:prstGeom>
          <a:noFill/>
        </p:spPr>
        <p:txBody>
          <a:bodyPr vert="horz" wrap="square" lIns="36000" tIns="36000" rIns="36000" bIns="36000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bg1"/>
                </a:solidFill>
                <a:latin typeface="Segoe UI Semibold" panose="020B0702040204020203" pitchFamily="34" charset="0"/>
                <a:ea typeface="Meiryo UI" pitchFamily="34" charset="-128"/>
                <a:cs typeface="Segoe UI Semibold" panose="020B0702040204020203" pitchFamily="34" charset="0"/>
              </a:rPr>
              <a:t>+481,3</a:t>
            </a:r>
            <a:endParaRPr lang="ru-RU" sz="1600" b="1" dirty="0" smtClean="0">
              <a:solidFill>
                <a:schemeClr val="bg1"/>
              </a:solidFill>
              <a:latin typeface="Segoe UI Semibold" panose="020B0702040204020203" pitchFamily="34" charset="0"/>
              <a:ea typeface="Meiryo UI" pitchFamily="34" charset="-128"/>
              <a:cs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8976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D:\Рисунки\Герб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520" y="100027"/>
            <a:ext cx="652274" cy="109672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9632" y="162931"/>
            <a:ext cx="7477427" cy="637254"/>
          </a:xfrm>
          <a:solidFill>
            <a:srgbClr val="000066"/>
          </a:solidFill>
        </p:spPr>
        <p:txBody>
          <a:bodyPr anchor="ctr">
            <a:noAutofit/>
          </a:bodyPr>
          <a:lstStyle/>
          <a:p>
            <a:pPr algn="ctr"/>
            <a:r>
              <a:rPr lang="ru-RU" sz="1600" cap="all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Расходы районного бюджета в разрезе разделов и подразделов классификации расходов</a:t>
            </a:r>
            <a:endParaRPr lang="ru-RU" sz="1600" b="0" dirty="0"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1" name="Диаграмма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9579166"/>
              </p:ext>
            </p:extLst>
          </p:nvPr>
        </p:nvGraphicFramePr>
        <p:xfrm>
          <a:off x="-1404664" y="437675"/>
          <a:ext cx="11305256" cy="60344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Прямоугольник с двумя вырезанными противолежащими углами 5"/>
          <p:cNvSpPr/>
          <p:nvPr/>
        </p:nvSpPr>
        <p:spPr>
          <a:xfrm>
            <a:off x="1187624" y="836712"/>
            <a:ext cx="7848872" cy="5616624"/>
          </a:xfrm>
          <a:prstGeom prst="snip2DiagRect">
            <a:avLst>
              <a:gd name="adj1" fmla="val 0"/>
              <a:gd name="adj2" fmla="val 12155"/>
            </a:avLst>
          </a:pr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04820501"/>
              </p:ext>
            </p:extLst>
          </p:nvPr>
        </p:nvGraphicFramePr>
        <p:xfrm>
          <a:off x="-54028" y="367353"/>
          <a:ext cx="9252057" cy="6123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785653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D:\Рисунки\Гер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520" y="100027"/>
            <a:ext cx="652274" cy="109672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9632" y="162931"/>
            <a:ext cx="7477427" cy="637254"/>
          </a:xfrm>
          <a:solidFill>
            <a:srgbClr val="000066"/>
          </a:solidFill>
        </p:spPr>
        <p:txBody>
          <a:bodyPr anchor="ctr">
            <a:noAutofit/>
          </a:bodyPr>
          <a:lstStyle/>
          <a:p>
            <a:pPr algn="ctr"/>
            <a:r>
              <a:rPr lang="ru-RU" sz="1600" cap="all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Исполнение бюджетов сельских поселений</a:t>
            </a:r>
            <a:endParaRPr lang="ru-RU" sz="1600" b="0" cap="all" dirty="0"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09467" y="820882"/>
            <a:ext cx="7344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Структура доходов бюджетов поселений</a:t>
            </a:r>
            <a:endParaRPr lang="ru-RU" sz="1600" b="1" cap="small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3339111656"/>
              </p:ext>
            </p:extLst>
          </p:nvPr>
        </p:nvGraphicFramePr>
        <p:xfrm>
          <a:off x="577658" y="1628800"/>
          <a:ext cx="8818878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8" name="chart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8644" y="1292786"/>
            <a:ext cx="1323063" cy="313611"/>
          </a:xfrm>
          <a:prstGeom prst="rect">
            <a:avLst/>
          </a:prstGeom>
        </p:spPr>
      </p:pic>
      <p:sp>
        <p:nvSpPr>
          <p:cNvPr id="9" name="Прямоугольник с двумя вырезанными противолежащими углами 8"/>
          <p:cNvSpPr/>
          <p:nvPr/>
        </p:nvSpPr>
        <p:spPr>
          <a:xfrm>
            <a:off x="1043608" y="904364"/>
            <a:ext cx="7960708" cy="5548972"/>
          </a:xfrm>
          <a:prstGeom prst="snip2DiagRect">
            <a:avLst>
              <a:gd name="adj1" fmla="val 0"/>
              <a:gd name="adj2" fmla="val 12155"/>
            </a:avLst>
          </a:pr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0" name="TextBox 61"/>
          <p:cNvSpPr txBox="1"/>
          <p:nvPr/>
        </p:nvSpPr>
        <p:spPr>
          <a:xfrm>
            <a:off x="2926156" y="1264925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8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128,8 (+8,8 или 6,8%)</a:t>
            </a:r>
            <a:endParaRPr lang="ru-RU" sz="1800" b="1" cap="small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8356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D:\Рисунки\Гер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520" y="100027"/>
            <a:ext cx="652274" cy="109672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9632" y="162931"/>
            <a:ext cx="7477427" cy="637254"/>
          </a:xfrm>
          <a:solidFill>
            <a:srgbClr val="000066"/>
          </a:solidFill>
        </p:spPr>
        <p:txBody>
          <a:bodyPr anchor="ctr">
            <a:noAutofit/>
          </a:bodyPr>
          <a:lstStyle/>
          <a:p>
            <a:pPr algn="ctr"/>
            <a:r>
              <a:rPr lang="ru-RU" sz="1600" cap="all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Расходы районного бюджета в разрезе разделов и подразделов классификации расходов</a:t>
            </a:r>
            <a:endParaRPr lang="ru-RU" sz="1600" b="0" cap="all" dirty="0"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09467" y="820882"/>
            <a:ext cx="7344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Межбюджетные трансферты бюджетам поселений</a:t>
            </a:r>
            <a:endParaRPr lang="ru-RU" sz="1600" b="1" cap="small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668791964"/>
              </p:ext>
            </p:extLst>
          </p:nvPr>
        </p:nvGraphicFramePr>
        <p:xfrm>
          <a:off x="1619672" y="1628800"/>
          <a:ext cx="7272808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1"/>
          <p:cNvSpPr txBox="1"/>
          <p:nvPr/>
        </p:nvSpPr>
        <p:spPr>
          <a:xfrm>
            <a:off x="3211984" y="1334125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8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94,9(+2,3 или 2,6%)</a:t>
            </a:r>
            <a:endParaRPr lang="ru-RU" sz="1800" b="1" cap="small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с двумя вырезанными противолежащими углами 7"/>
          <p:cNvSpPr/>
          <p:nvPr/>
        </p:nvSpPr>
        <p:spPr>
          <a:xfrm>
            <a:off x="1043608" y="904364"/>
            <a:ext cx="7960708" cy="5548972"/>
          </a:xfrm>
          <a:prstGeom prst="snip2DiagRect">
            <a:avLst>
              <a:gd name="adj1" fmla="val 0"/>
              <a:gd name="adj2" fmla="val 12155"/>
            </a:avLst>
          </a:pr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202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0113" y="150813"/>
            <a:ext cx="4803775" cy="655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 descr="D:\Рисунки\Герб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520" y="100027"/>
            <a:ext cx="652274" cy="109672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239902"/>
            <a:ext cx="5904656" cy="6374531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defRPr/>
            </a:pPr>
            <a:endParaRPr lang="ru-RU" sz="2800" b="1" cap="all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ts val="0"/>
              </a:spcBef>
              <a:defRPr/>
            </a:pPr>
            <a:r>
              <a:rPr lang="ru-RU" sz="3200" b="1" cap="all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Публичные слушания</a:t>
            </a:r>
          </a:p>
          <a:p>
            <a:pPr>
              <a:spcBef>
                <a:spcPts val="0"/>
              </a:spcBef>
              <a:defRPr/>
            </a:pPr>
            <a:endParaRPr lang="ru-RU" sz="3900" b="1" cap="all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endParaRPr lang="ru-RU" sz="3900" b="1" cap="all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endParaRPr lang="ru-RU" sz="3900" b="1" cap="all" dirty="0" smtClean="0">
              <a:solidFill>
                <a:schemeClr val="tx1"/>
              </a:solidFill>
            </a:endParaRPr>
          </a:p>
          <a:p>
            <a:pPr algn="ctr">
              <a:spcBef>
                <a:spcPts val="0"/>
              </a:spcBef>
              <a:defRPr/>
            </a:pPr>
            <a:r>
              <a:rPr lang="ru-RU" sz="3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Об исполнении бюджета Тарского муниципального района за 2022 год</a:t>
            </a:r>
          </a:p>
          <a:p>
            <a:pPr algn="ctr">
              <a:spcBef>
                <a:spcPts val="0"/>
              </a:spcBef>
              <a:defRPr/>
            </a:pPr>
            <a:endParaRPr lang="ru-RU" sz="3200" b="1" dirty="0" smtClean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ts val="0"/>
              </a:spcBef>
              <a:defRPr/>
            </a:pPr>
            <a:endParaRPr lang="ru-RU" sz="3200" b="1" dirty="0" smtClean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ts val="0"/>
              </a:spcBef>
              <a:defRPr/>
            </a:pPr>
            <a:endParaRPr lang="ru-RU" sz="3200" b="1" dirty="0" smtClean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ts val="0"/>
              </a:spcBef>
              <a:defRPr/>
            </a:pPr>
            <a:r>
              <a:rPr lang="ru-RU" sz="24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12 </a:t>
            </a:r>
            <a:r>
              <a:rPr lang="ru-RU" sz="2400" b="1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мая </a:t>
            </a:r>
            <a:r>
              <a:rPr lang="ru-RU" sz="2400" b="1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2023 </a:t>
            </a:r>
            <a:r>
              <a:rPr lang="ru-RU" sz="24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года</a:t>
            </a:r>
            <a:endParaRPr lang="ru-RU" sz="2400" b="1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3936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D:\Рисунки\Гер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46" y="-35024"/>
            <a:ext cx="908236" cy="1527096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187624" y="188640"/>
            <a:ext cx="7477427" cy="637254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txBody>
          <a:bodyPr anchor="ctr">
            <a:noAutofit/>
          </a:bodyPr>
          <a:lstStyle>
            <a:lvl1pPr algn="l" rtl="0" eaLnBrk="1" latinLnBrk="0" hangingPunct="1">
              <a:lnSpc>
                <a:spcPts val="2000"/>
              </a:lnSpc>
              <a:spcBef>
                <a:spcPct val="0"/>
              </a:spcBef>
              <a:buNone/>
              <a:defRPr kumimoji="0" sz="2200" b="1" kern="1200" cap="all" baseline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2000" dirty="0" smtClean="0">
                <a:solidFill>
                  <a:schemeClr val="bg1"/>
                </a:solidFill>
                <a:effectLst/>
                <a:latin typeface="Segoe UI Light" pitchFamily="34" charset="0"/>
                <a:cs typeface="Arial" pitchFamily="34" charset="0"/>
              </a:rPr>
              <a:t>ОСНОВНЫЕ ХАРАКТЕРИСТИКИ БЮДЖЕТА</a:t>
            </a:r>
            <a:endParaRPr lang="ru-RU" sz="2000" dirty="0">
              <a:solidFill>
                <a:schemeClr val="bg1"/>
              </a:solidFill>
              <a:effectLst/>
              <a:latin typeface="Segoe UI Light" pitchFamily="34" charset="0"/>
              <a:cs typeface="Arial" pitchFamily="34" charset="0"/>
            </a:endParaRPr>
          </a:p>
        </p:txBody>
      </p:sp>
      <p:graphicFrame>
        <p:nvGraphicFramePr>
          <p:cNvPr id="10" name="Gráfico 5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01111"/>
              </p:ext>
            </p:extLst>
          </p:nvPr>
        </p:nvGraphicFramePr>
        <p:xfrm>
          <a:off x="1331639" y="980728"/>
          <a:ext cx="7333411" cy="3384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3704868"/>
              </p:ext>
            </p:extLst>
          </p:nvPr>
        </p:nvGraphicFramePr>
        <p:xfrm>
          <a:off x="1143701" y="4365104"/>
          <a:ext cx="7983407" cy="2214229"/>
        </p:xfrm>
        <a:graphic>
          <a:graphicData uri="http://schemas.openxmlformats.org/drawingml/2006/table">
            <a:tbl>
              <a:tblPr/>
              <a:tblGrid>
                <a:gridCol w="2852235"/>
                <a:gridCol w="1440160"/>
                <a:gridCol w="1335252"/>
                <a:gridCol w="1439631"/>
                <a:gridCol w="916129"/>
              </a:tblGrid>
              <a:tr h="522352">
                <a:tc rowSpan="2"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400" b="1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Показатель</a:t>
                      </a:r>
                      <a:endParaRPr lang="ru-RU" sz="1400" b="1" kern="1200" dirty="0">
                        <a:solidFill>
                          <a:srgbClr val="002060"/>
                        </a:solidFill>
                        <a:latin typeface="Segoe UI Semibold" pitchFamily="34" charset="0"/>
                        <a:ea typeface="+mn-ea"/>
                        <a:cs typeface="Shonar Bangla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300" b="1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Проект бюджета, млн.руб.</a:t>
                      </a:r>
                      <a:endParaRPr lang="ru-RU" sz="1300" b="1" kern="1200" dirty="0">
                        <a:solidFill>
                          <a:srgbClr val="002060"/>
                        </a:solidFill>
                        <a:latin typeface="Segoe UI Semibold" pitchFamily="34" charset="0"/>
                        <a:ea typeface="+mn-ea"/>
                        <a:cs typeface="Shonar Bangla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300" b="1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Уточненный бюджет</a:t>
                      </a:r>
                    </a:p>
                    <a:p>
                      <a:pPr marL="0" marR="0" indent="-450215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39825" algn="l"/>
                        </a:tabLst>
                        <a:defRPr/>
                      </a:pPr>
                      <a:r>
                        <a:rPr lang="ru-RU" sz="1300" b="1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2022 года,</a:t>
                      </a:r>
                      <a:r>
                        <a:rPr lang="ru-RU" sz="1300" b="1" kern="1200" baseline="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 </a:t>
                      </a:r>
                      <a:r>
                        <a:rPr lang="ru-RU" sz="1300" b="1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млн.руб.</a:t>
                      </a:r>
                    </a:p>
                  </a:txBody>
                  <a:tcPr marL="36812" marR="3681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300" b="1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Отклонение</a:t>
                      </a:r>
                      <a:endParaRPr lang="ru-RU" sz="1300" b="1" kern="1200" dirty="0">
                        <a:solidFill>
                          <a:srgbClr val="002060"/>
                        </a:solidFill>
                        <a:latin typeface="Segoe UI Semibold" pitchFamily="34" charset="0"/>
                        <a:ea typeface="+mn-ea"/>
                        <a:cs typeface="Shonar Bangla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endParaRPr lang="ru-RU" sz="1200" b="1" kern="12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  <a:latin typeface="Akrobat Bold" pitchFamily="50" charset="-52"/>
                        <a:ea typeface="+mn-ea"/>
                        <a:cs typeface="+mn-cs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  <a:alpha val="42000"/>
                      </a:schemeClr>
                    </a:solidFill>
                  </a:tcPr>
                </a:tc>
              </a:tr>
              <a:tr h="2190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300" b="1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млн.руб.</a:t>
                      </a:r>
                      <a:endParaRPr lang="ru-RU" sz="1300" b="1" kern="1200" dirty="0">
                        <a:solidFill>
                          <a:srgbClr val="002060"/>
                        </a:solidFill>
                        <a:latin typeface="Segoe UI Semibold" pitchFamily="34" charset="0"/>
                        <a:ea typeface="+mn-ea"/>
                        <a:cs typeface="Shonar Bangla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300" b="1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%</a:t>
                      </a:r>
                      <a:endParaRPr lang="ru-RU" sz="1300" b="1" kern="1200" dirty="0">
                        <a:solidFill>
                          <a:srgbClr val="002060"/>
                        </a:solidFill>
                        <a:latin typeface="Segoe UI Semibold" pitchFamily="34" charset="0"/>
                        <a:ea typeface="+mn-ea"/>
                        <a:cs typeface="Shonar Bangla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2953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ДОХОДЫ, в том числе: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  <a:alpha val="7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defRPr lang="ru-RU" altLang="ko-KR" sz="1400" b="1" i="0" u="none" strike="noStrike" kern="1200" baseline="0" smtClean="0">
                          <a:solidFill>
                            <a:srgbClr val="1F497D">
                              <a:lumMod val="75000"/>
                            </a:srgbClr>
                          </a:solidFill>
                          <a:latin typeface="Segoe UI" pitchFamily="34" charset="0"/>
                          <a:ea typeface="Segoe UI" pitchFamily="34" charset="0"/>
                          <a:cs typeface="Segoe UI" pitchFamily="34" charset="0"/>
                        </a:defRPr>
                      </a:pPr>
                      <a:r>
                        <a:rPr lang="ru-RU" altLang="ko-KR" sz="1400" b="1" kern="1200" dirty="0" smtClean="0">
                          <a:solidFill>
                            <a:schemeClr val="bg1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963,9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  <a:alpha val="7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1 471,2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  <a:alpha val="7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+507,3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  <a:alpha val="7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+52,6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  <a:alpha val="74000"/>
                      </a:schemeClr>
                    </a:solidFill>
                  </a:tcPr>
                </a:tc>
              </a:tr>
              <a:tr h="2391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Налоговые и неналоговые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6784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defRPr lang="ru-RU" altLang="ko-KR" sz="1400" b="1" i="0" u="none" strike="noStrike" kern="1200" baseline="0" smtClean="0">
                          <a:solidFill>
                            <a:srgbClr val="1F497D">
                              <a:lumMod val="75000"/>
                            </a:srgbClr>
                          </a:solidFill>
                          <a:latin typeface="Segoe UI" pitchFamily="34" charset="0"/>
                          <a:ea typeface="Segoe UI" pitchFamily="34" charset="0"/>
                          <a:cs typeface="Segoe UI" pitchFamily="34" charset="0"/>
                        </a:defRPr>
                      </a:pPr>
                      <a:r>
                        <a:rPr lang="ru-RU" altLang="ko-KR" sz="1400" b="1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303,5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6784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329,5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6784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+26,0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6784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+8,6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67843"/>
                      </a:srgbClr>
                    </a:solidFill>
                  </a:tcPr>
                </a:tc>
              </a:tr>
              <a:tr h="27305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Безвозмездные поступления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4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660,4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4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1 141,7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4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+481,3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4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+72,9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42000"/>
                      </a:schemeClr>
                    </a:solidFill>
                  </a:tcPr>
                </a:tc>
              </a:tr>
              <a:tr h="30695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РАСХОДЫ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963,9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1 465,6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+501,7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+52,1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</a:tr>
              <a:tr h="273053">
                <a:tc>
                  <a:txBody>
                    <a:bodyPr/>
                    <a:lstStyle/>
                    <a:p>
                      <a:pPr marL="0" algn="l" defTabSz="913777" rtl="0" eaLnBrk="1" fontAlgn="ctr" latinLnBrk="0" hangingPunct="1">
                        <a:tabLst>
                          <a:tab pos="1139825" algn="l"/>
                        </a:tabLst>
                      </a:pPr>
                      <a:r>
                        <a:rPr lang="ru-RU" sz="1400" b="1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Дефицит (-)/ Профицит (+)</a:t>
                      </a:r>
                      <a:endParaRPr lang="ru-RU" sz="1400" b="1" kern="1200" dirty="0">
                        <a:solidFill>
                          <a:srgbClr val="002060"/>
                        </a:solidFill>
                        <a:latin typeface="Segoe UI Semibold" pitchFamily="34" charset="0"/>
                        <a:ea typeface="+mn-ea"/>
                        <a:cs typeface="Shonar Bangl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4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fontAlgn="ctr" latinLnBrk="0" hangingPunct="1">
                        <a:buFontTx/>
                        <a:buNone/>
                        <a:tabLst>
                          <a:tab pos="1139825" algn="l"/>
                        </a:tabLst>
                      </a:pPr>
                      <a:r>
                        <a:rPr lang="ru-RU" sz="1400" b="1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0,0</a:t>
                      </a:r>
                      <a:endParaRPr lang="ru-RU" sz="1400" b="1" kern="1200" dirty="0">
                        <a:solidFill>
                          <a:srgbClr val="002060"/>
                        </a:solidFill>
                        <a:latin typeface="Segoe UI Semibold" pitchFamily="34" charset="0"/>
                        <a:ea typeface="+mn-ea"/>
                        <a:cs typeface="Shonar Bangla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4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fontAlgn="ctr" latinLnBrk="0" hangingPunct="1">
                        <a:buFontTx/>
                        <a:buNone/>
                        <a:tabLst>
                          <a:tab pos="1139825" algn="l"/>
                        </a:tabLst>
                      </a:pPr>
                      <a:r>
                        <a:rPr lang="ru-RU" sz="1400" b="1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+5,6</a:t>
                      </a:r>
                      <a:endParaRPr lang="ru-RU" sz="1400" b="1" kern="1200" dirty="0">
                        <a:solidFill>
                          <a:srgbClr val="002060"/>
                        </a:solidFill>
                        <a:latin typeface="Segoe UI Semibold" pitchFamily="34" charset="0"/>
                        <a:ea typeface="+mn-ea"/>
                        <a:cs typeface="Shonar Bangla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4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3777" rtl="0" eaLnBrk="1" fontAlgn="ctr" latinLnBrk="0" hangingPunct="1">
                        <a:buFontTx/>
                        <a:buNone/>
                        <a:tabLst>
                          <a:tab pos="1139825" algn="l"/>
                        </a:tabLst>
                      </a:pPr>
                      <a:r>
                        <a:rPr lang="ru-RU" sz="1400" b="1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х</a:t>
                      </a:r>
                      <a:endParaRPr lang="ru-RU" sz="1400" b="1" kern="1200" dirty="0">
                        <a:solidFill>
                          <a:srgbClr val="002060"/>
                        </a:solidFill>
                        <a:latin typeface="Segoe UI Semibold" pitchFamily="34" charset="0"/>
                        <a:ea typeface="+mn-ea"/>
                        <a:cs typeface="Shonar Bangla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4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3777" rtl="0" eaLnBrk="1" fontAlgn="ctr" latinLnBrk="0" hangingPunct="1">
                        <a:buFontTx/>
                        <a:buNone/>
                        <a:tabLst>
                          <a:tab pos="1139825" algn="l"/>
                        </a:tabLst>
                      </a:pPr>
                      <a:r>
                        <a:rPr lang="ru-RU" sz="1400" b="1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х</a:t>
                      </a:r>
                    </a:p>
                  </a:txBody>
                  <a:tcPr marL="36812" marR="36812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42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3577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с двумя вырезанными противолежащими углами 5"/>
          <p:cNvSpPr/>
          <p:nvPr/>
        </p:nvSpPr>
        <p:spPr>
          <a:xfrm>
            <a:off x="1081810" y="961982"/>
            <a:ext cx="7810670" cy="3403122"/>
          </a:xfrm>
          <a:prstGeom prst="snip2DiagRect">
            <a:avLst>
              <a:gd name="adj1" fmla="val 0"/>
              <a:gd name="adj2" fmla="val 17318"/>
            </a:avLst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81810" y="184932"/>
            <a:ext cx="7882678" cy="637254"/>
          </a:xfrm>
          <a:solidFill>
            <a:srgbClr val="000066"/>
          </a:solidFill>
        </p:spPr>
        <p:txBody>
          <a:bodyPr>
            <a:no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effectLst/>
                <a:latin typeface="Segoe UI Light" pitchFamily="34" charset="0"/>
                <a:cs typeface="Arial" pitchFamily="34" charset="0"/>
              </a:rPr>
              <a:t>СТРУКТУРА ДОХОДОВ РАЙОННОГО БЮДЖЕТА ЗА 2020-2022 ГОДЫ</a:t>
            </a:r>
          </a:p>
        </p:txBody>
      </p:sp>
      <p:pic>
        <p:nvPicPr>
          <p:cNvPr id="45" name="Picture 6" descr="D:\Рисунки\Гер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3586" y="404664"/>
            <a:ext cx="458224" cy="77045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444888280"/>
              </p:ext>
            </p:extLst>
          </p:nvPr>
        </p:nvGraphicFramePr>
        <p:xfrm>
          <a:off x="1345906" y="961982"/>
          <a:ext cx="7798094" cy="33987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3542703"/>
              </p:ext>
            </p:extLst>
          </p:nvPr>
        </p:nvGraphicFramePr>
        <p:xfrm>
          <a:off x="1143164" y="4509120"/>
          <a:ext cx="7687962" cy="1973965"/>
        </p:xfrm>
        <a:graphic>
          <a:graphicData uri="http://schemas.openxmlformats.org/drawingml/2006/table">
            <a:tbl>
              <a:tblPr/>
              <a:tblGrid>
                <a:gridCol w="2521319"/>
                <a:gridCol w="900100"/>
                <a:gridCol w="900100"/>
                <a:gridCol w="900100"/>
                <a:gridCol w="900100"/>
                <a:gridCol w="816624"/>
                <a:gridCol w="749619"/>
              </a:tblGrid>
              <a:tr h="522352">
                <a:tc rowSpan="2"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400" b="1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Показатель</a:t>
                      </a:r>
                      <a:endParaRPr lang="ru-RU" sz="1400" b="1" kern="1200" dirty="0">
                        <a:solidFill>
                          <a:srgbClr val="002060"/>
                        </a:solidFill>
                        <a:latin typeface="Segoe UI Semibold" pitchFamily="34" charset="0"/>
                        <a:ea typeface="+mn-ea"/>
                        <a:cs typeface="Shonar Bangla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400" b="1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2020 год (факт)</a:t>
                      </a:r>
                      <a:endParaRPr lang="ru-RU" sz="1400" b="1" kern="1200" dirty="0">
                        <a:solidFill>
                          <a:srgbClr val="002060"/>
                        </a:solidFill>
                        <a:latin typeface="Segoe UI Semibold" pitchFamily="34" charset="0"/>
                        <a:ea typeface="+mn-ea"/>
                        <a:cs typeface="Shonar Bangla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400" b="1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2021 год (факт)</a:t>
                      </a:r>
                      <a:endParaRPr lang="ru-RU" sz="1400" b="1" kern="1200" dirty="0">
                        <a:solidFill>
                          <a:srgbClr val="002060"/>
                        </a:solidFill>
                        <a:latin typeface="Segoe UI Semibold" pitchFamily="34" charset="0"/>
                        <a:ea typeface="+mn-ea"/>
                        <a:cs typeface="Shonar Bangla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400" b="1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2022 год (план)</a:t>
                      </a:r>
                      <a:endParaRPr lang="ru-RU" sz="1400" b="1" kern="1200" dirty="0">
                        <a:solidFill>
                          <a:srgbClr val="002060"/>
                        </a:solidFill>
                        <a:latin typeface="Segoe UI Semibold" pitchFamily="34" charset="0"/>
                        <a:ea typeface="+mn-ea"/>
                        <a:cs typeface="Shonar Bangla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400" b="1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2022 год (факт)</a:t>
                      </a:r>
                      <a:endParaRPr lang="ru-RU" sz="1400" b="1" kern="1200" dirty="0">
                        <a:solidFill>
                          <a:srgbClr val="002060"/>
                        </a:solidFill>
                        <a:latin typeface="Segoe UI Semibold" pitchFamily="34" charset="0"/>
                        <a:ea typeface="+mn-ea"/>
                        <a:cs typeface="Shonar Bangla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400" b="1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Отклонение  2022 года от 2021 года</a:t>
                      </a:r>
                    </a:p>
                  </a:txBody>
                  <a:tcPr marL="36812" marR="3681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endParaRPr lang="ru-RU" sz="1200" b="1" kern="12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  <a:latin typeface="Akrobat Bold" pitchFamily="50" charset="-52"/>
                        <a:ea typeface="+mn-ea"/>
                        <a:cs typeface="+mn-cs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  <a:alpha val="42000"/>
                      </a:schemeClr>
                    </a:solidFill>
                  </a:tcPr>
                </a:tc>
              </a:tr>
              <a:tr h="2190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400" b="1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млн.руб.</a:t>
                      </a:r>
                      <a:endParaRPr lang="ru-RU" sz="1400" b="1" kern="1200" dirty="0">
                        <a:solidFill>
                          <a:srgbClr val="002060"/>
                        </a:solidFill>
                        <a:latin typeface="Segoe UI Semibold" pitchFamily="34" charset="0"/>
                        <a:ea typeface="+mn-ea"/>
                        <a:cs typeface="Shonar Bangla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400" b="1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%</a:t>
                      </a:r>
                      <a:endParaRPr lang="ru-RU" sz="1400" b="1" kern="1200" dirty="0">
                        <a:solidFill>
                          <a:srgbClr val="002060"/>
                        </a:solidFill>
                        <a:latin typeface="Segoe UI Semibold" pitchFamily="34" charset="0"/>
                        <a:ea typeface="+mn-ea"/>
                        <a:cs typeface="Shonar Bangla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2953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Налоговые доходы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  <a:alpha val="7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defRPr lang="ru-RU" altLang="ko-KR" sz="1400" b="1" i="0" u="none" strike="noStrike" kern="1200" baseline="0" smtClean="0">
                          <a:solidFill>
                            <a:srgbClr val="1F497D">
                              <a:lumMod val="75000"/>
                            </a:srgbClr>
                          </a:solidFill>
                          <a:latin typeface="Segoe UI" pitchFamily="34" charset="0"/>
                          <a:ea typeface="Segoe UI" pitchFamily="34" charset="0"/>
                          <a:cs typeface="Segoe UI" pitchFamily="34" charset="0"/>
                        </a:defRPr>
                      </a:pPr>
                      <a:r>
                        <a:rPr lang="ru-RU" altLang="ko-KR" sz="1400" b="1" kern="1200" dirty="0" smtClean="0">
                          <a:solidFill>
                            <a:schemeClr val="bg1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259,0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  <a:alpha val="7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defRPr lang="ru-RU" altLang="ko-KR" sz="1400" b="1" i="0" u="none" strike="noStrike" kern="1200" baseline="0" smtClean="0">
                          <a:solidFill>
                            <a:srgbClr val="1F497D">
                              <a:lumMod val="75000"/>
                            </a:srgbClr>
                          </a:solidFill>
                          <a:latin typeface="Segoe UI" pitchFamily="34" charset="0"/>
                          <a:ea typeface="Segoe UI" pitchFamily="34" charset="0"/>
                          <a:cs typeface="Segoe UI" pitchFamily="34" charset="0"/>
                        </a:defRPr>
                      </a:pPr>
                      <a:r>
                        <a:rPr lang="ru-RU" altLang="ko-KR" sz="1400" b="1" kern="1200" dirty="0" smtClean="0">
                          <a:solidFill>
                            <a:schemeClr val="bg1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272,7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  <a:alpha val="7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defRPr lang="ru-RU" altLang="ko-KR" sz="1400" b="1" i="0" u="none" strike="noStrike" kern="1200" baseline="0" smtClean="0">
                          <a:solidFill>
                            <a:srgbClr val="1F497D">
                              <a:lumMod val="75000"/>
                            </a:srgbClr>
                          </a:solidFill>
                          <a:latin typeface="Segoe UI" pitchFamily="34" charset="0"/>
                          <a:ea typeface="Segoe UI" pitchFamily="34" charset="0"/>
                          <a:cs typeface="Segoe UI" pitchFamily="34" charset="0"/>
                        </a:defRPr>
                      </a:pPr>
                      <a:r>
                        <a:rPr lang="ru-RU" altLang="ko-KR" sz="1400" b="1" kern="1200" dirty="0" smtClean="0">
                          <a:solidFill>
                            <a:schemeClr val="bg1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317,2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  <a:alpha val="7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defRPr lang="ru-RU" altLang="ko-KR" sz="1400" b="1" i="0" u="none" strike="noStrike" kern="1200" baseline="0" smtClean="0">
                          <a:solidFill>
                            <a:srgbClr val="1F497D">
                              <a:lumMod val="75000"/>
                            </a:srgbClr>
                          </a:solidFill>
                          <a:latin typeface="Segoe UI" pitchFamily="34" charset="0"/>
                          <a:ea typeface="Segoe UI" pitchFamily="34" charset="0"/>
                          <a:cs typeface="Segoe UI" pitchFamily="34" charset="0"/>
                        </a:defRPr>
                      </a:pPr>
                      <a:r>
                        <a:rPr lang="ru-RU" altLang="ko-KR" sz="1400" b="1" kern="1200" dirty="0" smtClean="0">
                          <a:solidFill>
                            <a:schemeClr val="bg1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324,4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  <a:alpha val="7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defRPr lang="ru-RU" altLang="ko-KR" sz="1400" b="1" i="0" u="none" strike="noStrike" kern="1200" baseline="0" smtClean="0">
                          <a:solidFill>
                            <a:srgbClr val="1F497D">
                              <a:lumMod val="75000"/>
                            </a:srgbClr>
                          </a:solidFill>
                          <a:latin typeface="Segoe UI" pitchFamily="34" charset="0"/>
                          <a:ea typeface="Segoe UI" pitchFamily="34" charset="0"/>
                          <a:cs typeface="Segoe UI" pitchFamily="34" charset="0"/>
                        </a:defRPr>
                      </a:pPr>
                      <a:r>
                        <a:rPr lang="ru-RU" altLang="ko-KR" sz="1400" b="1" kern="1200" dirty="0" smtClean="0">
                          <a:solidFill>
                            <a:schemeClr val="bg1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+51,7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  <a:alpha val="7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defRPr lang="ru-RU" altLang="ko-KR" sz="1400" b="1" i="0" u="none" strike="noStrike" kern="1200" baseline="0" smtClean="0">
                          <a:solidFill>
                            <a:srgbClr val="1F497D">
                              <a:lumMod val="75000"/>
                            </a:srgbClr>
                          </a:solidFill>
                          <a:latin typeface="Segoe UI" pitchFamily="34" charset="0"/>
                          <a:ea typeface="Segoe UI" pitchFamily="34" charset="0"/>
                          <a:cs typeface="Segoe UI" pitchFamily="34" charset="0"/>
                        </a:defRPr>
                      </a:pPr>
                      <a:r>
                        <a:rPr lang="ru-RU" altLang="ko-KR" sz="1400" b="1" kern="1200" dirty="0" smtClean="0">
                          <a:solidFill>
                            <a:schemeClr val="bg1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+19,0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  <a:alpha val="74000"/>
                      </a:schemeClr>
                    </a:solidFill>
                  </a:tcPr>
                </a:tc>
              </a:tr>
              <a:tr h="2391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Неналоговые доходы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6784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defRPr lang="ru-RU" altLang="ko-KR" sz="1400" b="1" i="0" u="none" strike="noStrike" kern="1200" baseline="0" smtClean="0">
                          <a:solidFill>
                            <a:srgbClr val="1F497D">
                              <a:lumMod val="75000"/>
                            </a:srgbClr>
                          </a:solidFill>
                          <a:latin typeface="Segoe UI" pitchFamily="34" charset="0"/>
                          <a:ea typeface="Segoe UI" pitchFamily="34" charset="0"/>
                          <a:cs typeface="Segoe UI" pitchFamily="34" charset="0"/>
                        </a:defRPr>
                      </a:pPr>
                      <a:r>
                        <a:rPr lang="ru-RU" altLang="ko-KR" sz="1400" b="1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9,9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6784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defRPr lang="ru-RU" altLang="ko-KR" sz="1400" b="1" i="0" u="none" strike="noStrike" kern="1200" baseline="0" smtClean="0">
                          <a:solidFill>
                            <a:srgbClr val="1F497D">
                              <a:lumMod val="75000"/>
                            </a:srgbClr>
                          </a:solidFill>
                          <a:latin typeface="Segoe UI" pitchFamily="34" charset="0"/>
                          <a:ea typeface="Segoe UI" pitchFamily="34" charset="0"/>
                          <a:cs typeface="Segoe UI" pitchFamily="34" charset="0"/>
                        </a:defRPr>
                      </a:pPr>
                      <a:r>
                        <a:rPr lang="ru-RU" altLang="ko-KR" sz="1400" b="1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14,1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6784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defRPr lang="ru-RU" altLang="ko-KR" sz="1400" b="1" i="0" u="none" strike="noStrike" kern="1200" baseline="0" smtClean="0">
                          <a:solidFill>
                            <a:srgbClr val="1F497D">
                              <a:lumMod val="75000"/>
                            </a:srgbClr>
                          </a:solidFill>
                          <a:latin typeface="Segoe UI" pitchFamily="34" charset="0"/>
                          <a:ea typeface="Segoe UI" pitchFamily="34" charset="0"/>
                          <a:cs typeface="Segoe UI" pitchFamily="34" charset="0"/>
                        </a:defRPr>
                      </a:pPr>
                      <a:r>
                        <a:rPr lang="ru-RU" altLang="ko-KR" sz="1400" b="1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12,3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6784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defRPr lang="ru-RU" altLang="ko-KR" sz="1400" b="1" i="0" u="none" strike="noStrike" kern="1200" baseline="0" smtClean="0">
                          <a:solidFill>
                            <a:srgbClr val="1F497D">
                              <a:lumMod val="75000"/>
                            </a:srgbClr>
                          </a:solidFill>
                          <a:latin typeface="Segoe UI" pitchFamily="34" charset="0"/>
                          <a:ea typeface="Segoe UI" pitchFamily="34" charset="0"/>
                          <a:cs typeface="Segoe UI" pitchFamily="34" charset="0"/>
                        </a:defRPr>
                      </a:pPr>
                      <a:r>
                        <a:rPr lang="ru-RU" altLang="ko-KR" sz="1400" b="1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12,6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6784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defRPr lang="ru-RU" altLang="ko-KR" sz="1400" b="1" i="0" u="none" strike="noStrike" kern="1200" baseline="0" smtClean="0">
                          <a:solidFill>
                            <a:srgbClr val="1F497D">
                              <a:lumMod val="75000"/>
                            </a:srgbClr>
                          </a:solidFill>
                          <a:latin typeface="Segoe UI" pitchFamily="34" charset="0"/>
                          <a:ea typeface="Segoe UI" pitchFamily="34" charset="0"/>
                          <a:cs typeface="Segoe UI" pitchFamily="34" charset="0"/>
                        </a:defRPr>
                      </a:pPr>
                      <a:r>
                        <a:rPr lang="ru-RU" altLang="ko-KR" sz="1400" b="1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-1,5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6784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defRPr lang="ru-RU" altLang="ko-KR" sz="1400" b="1" i="0" u="none" strike="noStrike" kern="1200" baseline="0" smtClean="0">
                          <a:solidFill>
                            <a:srgbClr val="1F497D">
                              <a:lumMod val="75000"/>
                            </a:srgbClr>
                          </a:solidFill>
                          <a:latin typeface="Segoe UI" pitchFamily="34" charset="0"/>
                          <a:ea typeface="Segoe UI" pitchFamily="34" charset="0"/>
                          <a:cs typeface="Segoe UI" pitchFamily="34" charset="0"/>
                        </a:defRPr>
                      </a:pPr>
                      <a:r>
                        <a:rPr lang="ru-RU" altLang="ko-KR" sz="1400" b="1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-10,6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67843"/>
                      </a:srgbClr>
                    </a:solidFill>
                  </a:tcPr>
                </a:tc>
              </a:tr>
              <a:tr h="27305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Безвозмездные поступления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4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911,6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4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1 120,2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4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1 141,7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4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1 139,1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4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+18,9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4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+1,7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42000"/>
                      </a:schemeClr>
                    </a:solidFill>
                  </a:tcPr>
                </a:tc>
              </a:tr>
              <a:tr h="27305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Доходы всего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4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1 180,5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4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1 407,0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4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1 471,2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4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1 476,1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4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+69,1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4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+4,9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42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1743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D:\Рисунки\Гер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520" y="11816"/>
            <a:ext cx="652274" cy="109672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7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121469" y="241884"/>
            <a:ext cx="7477125" cy="636588"/>
          </a:xfrm>
          <a:solidFill>
            <a:srgbClr val="000066"/>
          </a:solidFill>
        </p:spPr>
        <p:txBody>
          <a:bodyPr anchor="ctr">
            <a:noAutofit/>
          </a:bodyPr>
          <a:lstStyle/>
          <a:p>
            <a:pPr algn="ctr"/>
            <a:r>
              <a:rPr lang="ru-RU" sz="1600" b="0" dirty="0">
                <a:solidFill>
                  <a:prstClr val="white"/>
                </a:solidFill>
                <a:effectLst/>
                <a:latin typeface="Arial" pitchFamily="34" charset="0"/>
                <a:cs typeface="Arial" pitchFamily="34" charset="0"/>
              </a:rPr>
              <a:t>СТРУКТУРА И ДИНАМИКА НАЛОГОВЫХ И НЕНАЛОГОВЫХ ДОХОДОВ РАЙОННОГО БЮДЖЕТА</a:t>
            </a:r>
            <a:endParaRPr lang="ru-RU" sz="1600" b="0" dirty="0"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144404016"/>
              </p:ext>
            </p:extLst>
          </p:nvPr>
        </p:nvGraphicFramePr>
        <p:xfrm>
          <a:off x="903794" y="572956"/>
          <a:ext cx="8244150" cy="59507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6035287"/>
              </p:ext>
            </p:extLst>
          </p:nvPr>
        </p:nvGraphicFramePr>
        <p:xfrm>
          <a:off x="1331640" y="3573016"/>
          <a:ext cx="7488832" cy="309129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8828"/>
                <a:gridCol w="2765684"/>
                <a:gridCol w="872864"/>
                <a:gridCol w="872864"/>
                <a:gridCol w="872864"/>
                <a:gridCol w="872864"/>
                <a:gridCol w="872864"/>
              </a:tblGrid>
              <a:tr h="504056">
                <a:tc rowSpan="2">
                  <a:txBody>
                    <a:bodyPr/>
                    <a:lstStyle/>
                    <a:p>
                      <a:pPr algn="l" fontAlgn="b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Показатель</a:t>
                      </a:r>
                    </a:p>
                    <a:p>
                      <a:pPr algn="l" fontAlgn="b"/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2021 год (факт)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2022 год  (</a:t>
                      </a:r>
                      <a:r>
                        <a:rPr lang="ru-RU" sz="1200" b="1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план)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2022 </a:t>
                      </a:r>
                      <a:r>
                        <a:rPr lang="ru-RU" sz="12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год  </a:t>
                      </a:r>
                      <a:r>
                        <a:rPr lang="ru-RU" sz="1200" b="1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(факт)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200" b="1" kern="1200" dirty="0" smtClean="0">
                          <a:solidFill>
                            <a:srgbClr val="002060"/>
                          </a:solidFill>
                          <a:latin typeface="Segoe UI Light" pitchFamily="34" charset="0"/>
                          <a:ea typeface="Segoe UI Symbol" pitchFamily="34" charset="0"/>
                          <a:cs typeface="Shonar Bangla" pitchFamily="34" charset="0"/>
                        </a:rPr>
                        <a:t>Отклонение  2022 года от 2021 года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90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4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млн.руб.</a:t>
                      </a:r>
                      <a:endParaRPr lang="ru-RU" sz="1400" b="1" kern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Segoe UI Semibold" pitchFamily="34" charset="0"/>
                        <a:ea typeface="+mn-ea"/>
                        <a:cs typeface="Shonar Bangla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4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%</a:t>
                      </a:r>
                      <a:endParaRPr lang="ru-RU" sz="1400" b="1" kern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Segoe UI Semibold" pitchFamily="34" charset="0"/>
                        <a:ea typeface="+mn-ea"/>
                        <a:cs typeface="Shonar Bangla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3350">
                <a:tc>
                  <a:txBody>
                    <a:bodyPr/>
                    <a:lstStyle/>
                    <a:p>
                      <a:pPr algn="l" fontAlgn="b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НДФЛ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248,2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293,9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300,4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+52,1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+21,0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3350">
                <a:tc>
                  <a:txBody>
                    <a:bodyPr/>
                    <a:lstStyle/>
                    <a:p>
                      <a:pPr algn="l" fontAlgn="b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Акцизы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3,2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3,3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3,8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+0,6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+18,8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4410">
                <a:tc>
                  <a:txBody>
                    <a:bodyPr/>
                    <a:lstStyle/>
                    <a:p>
                      <a:pPr algn="l" fontAlgn="b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Налоги на совокупный доход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17,1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15,3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15,5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-1,6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-9,3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0097">
                <a:tc>
                  <a:txBody>
                    <a:bodyPr/>
                    <a:lstStyle/>
                    <a:p>
                      <a:pPr algn="l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Государственная пошлина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4,1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4,7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4,7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+0,6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+14,6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3886">
                <a:tc>
                  <a:txBody>
                    <a:bodyPr/>
                    <a:lstStyle/>
                    <a:p>
                      <a:pPr algn="l" fontAlgn="b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Доходы от использования имущества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6,0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6,8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7,0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+1,0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+16,7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l" fontAlgn="b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Доходы от продажи активов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2,4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1,5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1,5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-0,9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-37,5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l" fontAlgn="b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Штрафы, санкции, возмещение ущерба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4,7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3,7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3,8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-0,9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-19,1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5507">
                <a:tc>
                  <a:txBody>
                    <a:bodyPr/>
                    <a:lstStyle/>
                    <a:p>
                      <a:pPr algn="l" fontAlgn="b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Прочие неналоговые доходы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1,1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3,3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0,9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-0,2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-18,2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5507">
                <a:tc>
                  <a:txBody>
                    <a:bodyPr/>
                    <a:lstStyle/>
                    <a:p>
                      <a:pPr algn="l" fontAlgn="b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ВСЕГО собственные доходы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286,8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329,5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337,0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+50,2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egoe UI Light" pitchFamily="34" charset="0"/>
                          <a:ea typeface="Segoe UI Symbol" pitchFamily="34" charset="0"/>
                          <a:cs typeface="Arial" pitchFamily="34" charset="0"/>
                        </a:rPr>
                        <a:t>+17,5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0916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D:\Рисунки\Герб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520" y="100027"/>
            <a:ext cx="652274" cy="109672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9632" y="162931"/>
            <a:ext cx="7477427" cy="637254"/>
          </a:xfrm>
          <a:solidFill>
            <a:srgbClr val="000066"/>
          </a:solidFill>
        </p:spPr>
        <p:txBody>
          <a:bodyPr anchor="ctr">
            <a:no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ДИНАМИКА</a:t>
            </a:r>
            <a:r>
              <a:rPr lang="ru-RU" sz="1600" b="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 ДОХОДОВ РАЙОННОГО БЮДЖЕТА </a:t>
            </a:r>
            <a:r>
              <a:rPr lang="ru-RU" sz="160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ЗА 2020-2021 ГОДЫ</a:t>
            </a:r>
            <a:endParaRPr lang="ru-RU" sz="1600" b="0" dirty="0"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3114756332"/>
              </p:ext>
            </p:extLst>
          </p:nvPr>
        </p:nvGraphicFramePr>
        <p:xfrm>
          <a:off x="1403648" y="1537206"/>
          <a:ext cx="3024336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308422" y="1045847"/>
            <a:ext cx="3695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cap="small" dirty="0" smtClean="0">
                <a:solidFill>
                  <a:srgbClr val="002060"/>
                </a:solidFill>
                <a:latin typeface="Segoe UI Light" pitchFamily="34" charset="0"/>
                <a:cs typeface="Arial" pitchFamily="34" charset="0"/>
              </a:rPr>
              <a:t>Динамика налоговых и неналоговых доходов</a:t>
            </a:r>
            <a:endParaRPr lang="ru-RU" sz="1200" b="1" cap="small" dirty="0">
              <a:solidFill>
                <a:srgbClr val="002060"/>
              </a:solidFill>
              <a:latin typeface="Segoe UI Light" pitchFamily="34" charset="0"/>
              <a:cs typeface="Arial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91680" y="1348561"/>
            <a:ext cx="31683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+50,2 </a:t>
            </a:r>
            <a:r>
              <a:rPr lang="ru-RU" sz="1200" b="1" cap="small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млн.руб</a:t>
            </a:r>
            <a:r>
              <a:rPr lang="ru-RU" sz="12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,. (+17,5%)</a:t>
            </a:r>
            <a:endParaRPr lang="ru-RU" sz="1200" b="1" cap="small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3" name="Прямая со стрелкой 72"/>
          <p:cNvCxnSpPr/>
          <p:nvPr/>
        </p:nvCxnSpPr>
        <p:spPr>
          <a:xfrm>
            <a:off x="1979712" y="1597253"/>
            <a:ext cx="0" cy="1255683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 стрелкой 73"/>
          <p:cNvCxnSpPr/>
          <p:nvPr/>
        </p:nvCxnSpPr>
        <p:spPr>
          <a:xfrm>
            <a:off x="3851920" y="1597253"/>
            <a:ext cx="0" cy="463595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>
            <a:off x="1979712" y="1597253"/>
            <a:ext cx="1872208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6" name="Диаграмма 85"/>
          <p:cNvGraphicFramePr/>
          <p:nvPr>
            <p:extLst>
              <p:ext uri="{D42A27DB-BD31-4B8C-83A1-F6EECF244321}">
                <p14:modId xmlns:p14="http://schemas.microsoft.com/office/powerpoint/2010/main" val="1725572305"/>
              </p:ext>
            </p:extLst>
          </p:nvPr>
        </p:nvGraphicFramePr>
        <p:xfrm>
          <a:off x="1644067" y="4018777"/>
          <a:ext cx="3024336" cy="24691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7" name="TextBox 86"/>
          <p:cNvSpPr txBox="1"/>
          <p:nvPr/>
        </p:nvSpPr>
        <p:spPr>
          <a:xfrm>
            <a:off x="1441015" y="3875021"/>
            <a:ext cx="338437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12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НДФЛ</a:t>
            </a:r>
            <a:endParaRPr lang="ru-RU" sz="1200" b="1" cap="small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9" name="Прямая соединительная линия 88"/>
          <p:cNvCxnSpPr/>
          <p:nvPr/>
        </p:nvCxnSpPr>
        <p:spPr>
          <a:xfrm>
            <a:off x="5004048" y="1348561"/>
            <a:ext cx="0" cy="4744735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0" name="Диаграмма 89"/>
          <p:cNvGraphicFramePr/>
          <p:nvPr>
            <p:extLst>
              <p:ext uri="{D42A27DB-BD31-4B8C-83A1-F6EECF244321}">
                <p14:modId xmlns:p14="http://schemas.microsoft.com/office/powerpoint/2010/main" val="3615211618"/>
              </p:ext>
            </p:extLst>
          </p:nvPr>
        </p:nvGraphicFramePr>
        <p:xfrm>
          <a:off x="5396891" y="1537928"/>
          <a:ext cx="3024336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91" name="TextBox 90"/>
          <p:cNvSpPr txBox="1"/>
          <p:nvPr/>
        </p:nvSpPr>
        <p:spPr>
          <a:xfrm>
            <a:off x="5216871" y="1058252"/>
            <a:ext cx="33843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Акцизы</a:t>
            </a:r>
            <a:endParaRPr lang="ru-RU" sz="1200" b="1" cap="small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406550" y="4152020"/>
            <a:ext cx="31683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cap="small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-1,6 </a:t>
            </a:r>
            <a:r>
              <a:rPr lang="ru-RU" sz="1200" b="1" cap="small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млн.руб</a:t>
            </a:r>
            <a:r>
              <a:rPr lang="ru-RU" sz="1200" b="1" cap="small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,. (-9,3%)</a:t>
            </a:r>
            <a:endParaRPr lang="ru-RU" sz="1200" b="1" cap="small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52865" y="3875020"/>
            <a:ext cx="3695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Налоги на совокупный доход</a:t>
            </a:r>
            <a:endParaRPr lang="ru-RU" sz="1200" b="1" cap="small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0" name="Диаграмма 19"/>
          <p:cNvGraphicFramePr/>
          <p:nvPr>
            <p:extLst>
              <p:ext uri="{D42A27DB-BD31-4B8C-83A1-F6EECF244321}">
                <p14:modId xmlns:p14="http://schemas.microsoft.com/office/powerpoint/2010/main" val="1575799385"/>
              </p:ext>
            </p:extLst>
          </p:nvPr>
        </p:nvGraphicFramePr>
        <p:xfrm>
          <a:off x="5406550" y="4429019"/>
          <a:ext cx="3024336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4247" y="1421013"/>
            <a:ext cx="8969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4247" y="3984281"/>
            <a:ext cx="8969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348561"/>
            <a:ext cx="8969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1360" y="4167835"/>
            <a:ext cx="8969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Прямоугольник с двумя вырезанными противолежащими углами 21"/>
          <p:cNvSpPr/>
          <p:nvPr/>
        </p:nvSpPr>
        <p:spPr>
          <a:xfrm>
            <a:off x="1307326" y="1003842"/>
            <a:ext cx="3582376" cy="2741078"/>
          </a:xfrm>
          <a:prstGeom prst="snip2DiagRect">
            <a:avLst>
              <a:gd name="adj1" fmla="val 0"/>
              <a:gd name="adj2" fmla="val 12155"/>
            </a:avLst>
          </a:pr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3" name="Прямоугольник с двумя вырезанными противолежащими углами 22"/>
          <p:cNvSpPr/>
          <p:nvPr/>
        </p:nvSpPr>
        <p:spPr>
          <a:xfrm>
            <a:off x="5216871" y="1003842"/>
            <a:ext cx="3582376" cy="2741078"/>
          </a:xfrm>
          <a:prstGeom prst="snip2DiagRect">
            <a:avLst>
              <a:gd name="adj1" fmla="val 0"/>
              <a:gd name="adj2" fmla="val 12155"/>
            </a:avLst>
          </a:pr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4" name="Прямоугольник с двумя вырезанными противолежащими углами 23"/>
          <p:cNvSpPr/>
          <p:nvPr/>
        </p:nvSpPr>
        <p:spPr>
          <a:xfrm>
            <a:off x="5270937" y="3875020"/>
            <a:ext cx="3582376" cy="2741078"/>
          </a:xfrm>
          <a:prstGeom prst="snip2DiagRect">
            <a:avLst>
              <a:gd name="adj1" fmla="val 0"/>
              <a:gd name="adj2" fmla="val 12155"/>
            </a:avLst>
          </a:pr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1308422" y="3875020"/>
            <a:ext cx="3582376" cy="2741078"/>
          </a:xfrm>
          <a:prstGeom prst="snip2DiagRect">
            <a:avLst>
              <a:gd name="adj1" fmla="val 0"/>
              <a:gd name="adj2" fmla="val 12155"/>
            </a:avLst>
          </a:pr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667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D:\Рисунки\Герб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520" y="100027"/>
            <a:ext cx="652274" cy="109672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9632" y="162931"/>
            <a:ext cx="7477427" cy="637254"/>
          </a:xfrm>
          <a:solidFill>
            <a:srgbClr val="000066"/>
          </a:solidFill>
        </p:spPr>
        <p:txBody>
          <a:bodyPr anchor="ctr">
            <a:no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ДИНАМИКА</a:t>
            </a:r>
            <a:r>
              <a:rPr lang="ru-RU" sz="1600" b="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 ДОХОДОВ РАЙОННОГО БЮДЖЕТА </a:t>
            </a:r>
            <a:r>
              <a:rPr lang="ru-RU" sz="160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ЗА 2020-2021 ГОДЫ</a:t>
            </a:r>
            <a:endParaRPr lang="ru-RU" sz="1600" b="0" dirty="0"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3" name="Диаграмма 82"/>
          <p:cNvGraphicFramePr/>
          <p:nvPr>
            <p:extLst>
              <p:ext uri="{D42A27DB-BD31-4B8C-83A1-F6EECF244321}">
                <p14:modId xmlns:p14="http://schemas.microsoft.com/office/powerpoint/2010/main" val="1418464323"/>
              </p:ext>
            </p:extLst>
          </p:nvPr>
        </p:nvGraphicFramePr>
        <p:xfrm>
          <a:off x="1469241" y="1412776"/>
          <a:ext cx="3024336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4" name="TextBox 83"/>
          <p:cNvSpPr txBox="1"/>
          <p:nvPr/>
        </p:nvSpPr>
        <p:spPr>
          <a:xfrm>
            <a:off x="1464045" y="1056474"/>
            <a:ext cx="33843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УСН</a:t>
            </a:r>
            <a:endParaRPr lang="ru-RU" sz="1200" b="1" cap="small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6" name="Диаграмма 85"/>
          <p:cNvGraphicFramePr/>
          <p:nvPr>
            <p:extLst>
              <p:ext uri="{D42A27DB-BD31-4B8C-83A1-F6EECF244321}">
                <p14:modId xmlns:p14="http://schemas.microsoft.com/office/powerpoint/2010/main" val="1424969272"/>
              </p:ext>
            </p:extLst>
          </p:nvPr>
        </p:nvGraphicFramePr>
        <p:xfrm>
          <a:off x="1644065" y="3933056"/>
          <a:ext cx="3024336" cy="24691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7" name="TextBox 86"/>
          <p:cNvSpPr txBox="1"/>
          <p:nvPr/>
        </p:nvSpPr>
        <p:spPr>
          <a:xfrm>
            <a:off x="1464044" y="3845843"/>
            <a:ext cx="338437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12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Патент</a:t>
            </a:r>
            <a:endParaRPr lang="ru-RU" sz="1200" b="1" cap="small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9" name="Прямая соединительная линия 88"/>
          <p:cNvCxnSpPr/>
          <p:nvPr/>
        </p:nvCxnSpPr>
        <p:spPr>
          <a:xfrm>
            <a:off x="4860032" y="1348561"/>
            <a:ext cx="0" cy="4744735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0" name="Диаграмма 89"/>
          <p:cNvGraphicFramePr/>
          <p:nvPr>
            <p:extLst>
              <p:ext uri="{D42A27DB-BD31-4B8C-83A1-F6EECF244321}">
                <p14:modId xmlns:p14="http://schemas.microsoft.com/office/powerpoint/2010/main" val="4286567059"/>
              </p:ext>
            </p:extLst>
          </p:nvPr>
        </p:nvGraphicFramePr>
        <p:xfrm>
          <a:off x="5555009" y="1412776"/>
          <a:ext cx="3024336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91" name="TextBox 90"/>
          <p:cNvSpPr txBox="1"/>
          <p:nvPr/>
        </p:nvSpPr>
        <p:spPr>
          <a:xfrm>
            <a:off x="5194968" y="1056474"/>
            <a:ext cx="33843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Государственная пошлина</a:t>
            </a:r>
            <a:endParaRPr lang="ru-RU" sz="1200" b="1" cap="small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64088" y="3859425"/>
            <a:ext cx="3695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Доходы от использования имущества</a:t>
            </a:r>
            <a:endParaRPr lang="ru-RU" sz="1200" b="1" cap="small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581352355"/>
              </p:ext>
            </p:extLst>
          </p:nvPr>
        </p:nvGraphicFramePr>
        <p:xfrm>
          <a:off x="5699733" y="4221088"/>
          <a:ext cx="3024336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9" name="TextBox 61"/>
          <p:cNvSpPr txBox="1"/>
          <p:nvPr/>
        </p:nvSpPr>
        <p:spPr>
          <a:xfrm>
            <a:off x="5508104" y="4149080"/>
            <a:ext cx="3024336" cy="277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+1,1 </a:t>
            </a:r>
            <a:r>
              <a:rPr lang="ru-RU" sz="1200" b="1" cap="small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млн.руб</a:t>
            </a:r>
            <a:r>
              <a:rPr lang="ru-RU" sz="12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,. (+17,9%)</a:t>
            </a:r>
            <a:endParaRPr lang="ru-RU" sz="1200" b="1" cap="small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9729" y="4122842"/>
            <a:ext cx="892364" cy="303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30" y="4149080"/>
            <a:ext cx="8969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66" y="1333473"/>
            <a:ext cx="8969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3971" y="1349152"/>
            <a:ext cx="8969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Прямоугольник с двумя вырезанными противолежащими углами 19"/>
          <p:cNvSpPr/>
          <p:nvPr/>
        </p:nvSpPr>
        <p:spPr>
          <a:xfrm>
            <a:off x="1230897" y="877911"/>
            <a:ext cx="3582376" cy="2741078"/>
          </a:xfrm>
          <a:prstGeom prst="snip2DiagRect">
            <a:avLst>
              <a:gd name="adj1" fmla="val 0"/>
              <a:gd name="adj2" fmla="val 12155"/>
            </a:avLst>
          </a:pr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1" name="Прямоугольник с двумя вырезанными противолежащими углами 20"/>
          <p:cNvSpPr/>
          <p:nvPr/>
        </p:nvSpPr>
        <p:spPr>
          <a:xfrm>
            <a:off x="1230897" y="3731949"/>
            <a:ext cx="3582376" cy="2741078"/>
          </a:xfrm>
          <a:prstGeom prst="snip2DiagRect">
            <a:avLst>
              <a:gd name="adj1" fmla="val 0"/>
              <a:gd name="adj2" fmla="val 12155"/>
            </a:avLst>
          </a:pr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2" name="Прямоугольник с двумя вырезанными противолежащими углами 21"/>
          <p:cNvSpPr/>
          <p:nvPr/>
        </p:nvSpPr>
        <p:spPr>
          <a:xfrm>
            <a:off x="5229084" y="908720"/>
            <a:ext cx="3582376" cy="2741078"/>
          </a:xfrm>
          <a:prstGeom prst="snip2DiagRect">
            <a:avLst>
              <a:gd name="adj1" fmla="val 0"/>
              <a:gd name="adj2" fmla="val 12155"/>
            </a:avLst>
          </a:pr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3" name="Прямоугольник с двумя вырезанными противолежащими углами 22"/>
          <p:cNvSpPr/>
          <p:nvPr/>
        </p:nvSpPr>
        <p:spPr>
          <a:xfrm>
            <a:off x="5358416" y="3731949"/>
            <a:ext cx="3582376" cy="2741078"/>
          </a:xfrm>
          <a:prstGeom prst="snip2DiagRect">
            <a:avLst>
              <a:gd name="adj1" fmla="val 0"/>
              <a:gd name="adj2" fmla="val 12155"/>
            </a:avLst>
          </a:pr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358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D:\Рисунки\Гер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520" y="100027"/>
            <a:ext cx="652274" cy="109672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131085653"/>
              </p:ext>
            </p:extLst>
          </p:nvPr>
        </p:nvGraphicFramePr>
        <p:xfrm>
          <a:off x="1043608" y="1412776"/>
          <a:ext cx="4392488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478618" y="1058252"/>
            <a:ext cx="35974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Динамика безвозмездных поступлений</a:t>
            </a:r>
            <a:endParaRPr lang="ru-RU" sz="1200" b="1" cap="small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5508104" y="1348561"/>
            <a:ext cx="0" cy="4744735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9632" y="162931"/>
            <a:ext cx="7477427" cy="637254"/>
          </a:xfrm>
          <a:solidFill>
            <a:srgbClr val="000066"/>
          </a:solidFill>
        </p:spPr>
        <p:txBody>
          <a:bodyPr anchor="ctr">
            <a:no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ДИНАМИКА</a:t>
            </a:r>
            <a:r>
              <a:rPr lang="ru-RU" sz="1600" b="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 ДОХОДОВ РАЙОННОГО БЮДЖЕТА </a:t>
            </a:r>
            <a:r>
              <a:rPr lang="ru-RU" sz="160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ЗА 2020-2021 ГОДЫ</a:t>
            </a:r>
            <a:endParaRPr lang="ru-RU" sz="1600" b="0" dirty="0"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1022747360"/>
              </p:ext>
            </p:extLst>
          </p:nvPr>
        </p:nvGraphicFramePr>
        <p:xfrm>
          <a:off x="5724128" y="1221532"/>
          <a:ext cx="3312368" cy="51523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508104" y="1058252"/>
            <a:ext cx="33843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cap="small" dirty="0" smtClean="0">
                <a:solidFill>
                  <a:srgbClr val="002060"/>
                </a:solidFill>
                <a:latin typeface="Arial" pitchFamily="34" charset="0"/>
                <a:ea typeface="Segoe UI Symbol" pitchFamily="34" charset="0"/>
                <a:cs typeface="Arial" pitchFamily="34" charset="0"/>
              </a:rPr>
              <a:t>Структура безвозмездных поступлений</a:t>
            </a:r>
            <a:endParaRPr lang="ru-RU" sz="1200" b="1" cap="small" dirty="0">
              <a:solidFill>
                <a:srgbClr val="002060"/>
              </a:solidFill>
              <a:latin typeface="Arial" pitchFamily="34" charset="0"/>
              <a:ea typeface="Segoe UI Symbol" pitchFamily="34" charset="0"/>
              <a:cs typeface="Arial" pitchFamily="34" charset="0"/>
            </a:endParaRPr>
          </a:p>
        </p:txBody>
      </p:sp>
      <p:sp>
        <p:nvSpPr>
          <p:cNvPr id="10" name="TextBox 1"/>
          <p:cNvSpPr txBox="1"/>
          <p:nvPr/>
        </p:nvSpPr>
        <p:spPr>
          <a:xfrm>
            <a:off x="4427984" y="1966666"/>
            <a:ext cx="900100" cy="18002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cap="small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млн.руб</a:t>
            </a:r>
            <a:r>
              <a:rPr lang="ru-RU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1100" dirty="0"/>
          </a:p>
        </p:txBody>
      </p:sp>
      <p:sp>
        <p:nvSpPr>
          <p:cNvPr id="11" name="Прямоугольник с двумя вырезанными противолежащими углами 10"/>
          <p:cNvSpPr/>
          <p:nvPr/>
        </p:nvSpPr>
        <p:spPr>
          <a:xfrm>
            <a:off x="971600" y="990870"/>
            <a:ext cx="4356484" cy="5678489"/>
          </a:xfrm>
          <a:prstGeom prst="snip2DiagRect">
            <a:avLst>
              <a:gd name="adj1" fmla="val 0"/>
              <a:gd name="adj2" fmla="val 12155"/>
            </a:avLst>
          </a:pr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2" name="Прямоугольник с двумя вырезанными противолежащими углами 11"/>
          <p:cNvSpPr/>
          <p:nvPr/>
        </p:nvSpPr>
        <p:spPr>
          <a:xfrm>
            <a:off x="5581468" y="990871"/>
            <a:ext cx="3311013" cy="5678488"/>
          </a:xfrm>
          <a:prstGeom prst="snip2DiagRect">
            <a:avLst>
              <a:gd name="adj1" fmla="val 0"/>
              <a:gd name="adj2" fmla="val 12155"/>
            </a:avLst>
          </a:pr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667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D:\Рисунки\Герб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520" y="100027"/>
            <a:ext cx="652274" cy="109672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9632" y="162931"/>
            <a:ext cx="7477427" cy="637254"/>
          </a:xfrm>
          <a:solidFill>
            <a:srgbClr val="000066"/>
          </a:solidFill>
        </p:spPr>
        <p:txBody>
          <a:bodyPr anchor="ctr">
            <a:no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ДИНАМИКА</a:t>
            </a:r>
            <a:r>
              <a:rPr lang="ru-RU" sz="1600" b="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 ДОХОДОВ РАЙОННОГО БЮДЖЕТА </a:t>
            </a:r>
            <a:r>
              <a:rPr lang="ru-RU" sz="160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ЗА 2020-2021 ГОДЫ</a:t>
            </a:r>
            <a:endParaRPr lang="ru-RU" sz="1600" b="0" dirty="0"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2934178173"/>
              </p:ext>
            </p:extLst>
          </p:nvPr>
        </p:nvGraphicFramePr>
        <p:xfrm>
          <a:off x="1403648" y="1537206"/>
          <a:ext cx="3024336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308422" y="1045847"/>
            <a:ext cx="3695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cap="small" dirty="0" smtClean="0">
                <a:solidFill>
                  <a:srgbClr val="002060"/>
                </a:solidFill>
                <a:latin typeface="Segoe UI Light" pitchFamily="34" charset="0"/>
                <a:cs typeface="Arial" pitchFamily="34" charset="0"/>
              </a:rPr>
              <a:t>Динамика </a:t>
            </a:r>
            <a:r>
              <a:rPr lang="ru-RU" sz="1200" b="1" cap="small" dirty="0" err="1" smtClean="0">
                <a:solidFill>
                  <a:srgbClr val="002060"/>
                </a:solidFill>
                <a:latin typeface="Segoe UI Light" pitchFamily="34" charset="0"/>
                <a:cs typeface="Arial" pitchFamily="34" charset="0"/>
              </a:rPr>
              <a:t>безвозмезднызх</a:t>
            </a:r>
            <a:r>
              <a:rPr lang="ru-RU" sz="1200" b="1" cap="small" dirty="0" smtClean="0">
                <a:solidFill>
                  <a:srgbClr val="002060"/>
                </a:solidFill>
                <a:latin typeface="Segoe UI Light" pitchFamily="34" charset="0"/>
                <a:cs typeface="Arial" pitchFamily="34" charset="0"/>
              </a:rPr>
              <a:t> поступлений</a:t>
            </a:r>
            <a:endParaRPr lang="ru-RU" sz="1200" b="1" cap="small" dirty="0">
              <a:solidFill>
                <a:srgbClr val="002060"/>
              </a:solidFill>
              <a:latin typeface="Segoe UI Light" pitchFamily="34" charset="0"/>
              <a:cs typeface="Arial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91680" y="1348561"/>
            <a:ext cx="31683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+18,6 </a:t>
            </a:r>
            <a:r>
              <a:rPr lang="ru-RU" sz="1200" b="1" cap="small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млн.руб</a:t>
            </a:r>
            <a:r>
              <a:rPr lang="ru-RU" sz="12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,. (+1,7%)</a:t>
            </a:r>
            <a:endParaRPr lang="ru-RU" sz="1200" b="1" cap="small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3" name="Прямая со стрелкой 72"/>
          <p:cNvCxnSpPr/>
          <p:nvPr/>
        </p:nvCxnSpPr>
        <p:spPr>
          <a:xfrm>
            <a:off x="1979712" y="1597253"/>
            <a:ext cx="0" cy="1039659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 стрелкой 73"/>
          <p:cNvCxnSpPr/>
          <p:nvPr/>
        </p:nvCxnSpPr>
        <p:spPr>
          <a:xfrm>
            <a:off x="3851920" y="1597253"/>
            <a:ext cx="0" cy="463595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>
            <a:off x="1979712" y="1597253"/>
            <a:ext cx="1872208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6" name="Диаграмма 85"/>
          <p:cNvGraphicFramePr/>
          <p:nvPr>
            <p:extLst>
              <p:ext uri="{D42A27DB-BD31-4B8C-83A1-F6EECF244321}">
                <p14:modId xmlns:p14="http://schemas.microsoft.com/office/powerpoint/2010/main" val="4235325226"/>
              </p:ext>
            </p:extLst>
          </p:nvPr>
        </p:nvGraphicFramePr>
        <p:xfrm>
          <a:off x="1644067" y="4018777"/>
          <a:ext cx="3024336" cy="24691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7" name="TextBox 86"/>
          <p:cNvSpPr txBox="1"/>
          <p:nvPr/>
        </p:nvSpPr>
        <p:spPr>
          <a:xfrm>
            <a:off x="1441015" y="3875021"/>
            <a:ext cx="338437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1200" b="1" cap="small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дотаци</a:t>
            </a:r>
            <a:endParaRPr lang="ru-RU" sz="1200" b="1" cap="small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9" name="Прямая соединительная линия 88"/>
          <p:cNvCxnSpPr/>
          <p:nvPr/>
        </p:nvCxnSpPr>
        <p:spPr>
          <a:xfrm>
            <a:off x="4860032" y="1348561"/>
            <a:ext cx="0" cy="4744735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0" name="Диаграмма 89"/>
          <p:cNvGraphicFramePr/>
          <p:nvPr>
            <p:extLst>
              <p:ext uri="{D42A27DB-BD31-4B8C-83A1-F6EECF244321}">
                <p14:modId xmlns:p14="http://schemas.microsoft.com/office/powerpoint/2010/main" val="2895623649"/>
              </p:ext>
            </p:extLst>
          </p:nvPr>
        </p:nvGraphicFramePr>
        <p:xfrm>
          <a:off x="5396891" y="1537928"/>
          <a:ext cx="3024336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91" name="TextBox 90"/>
          <p:cNvSpPr txBox="1"/>
          <p:nvPr/>
        </p:nvSpPr>
        <p:spPr>
          <a:xfrm>
            <a:off x="5216871" y="1058252"/>
            <a:ext cx="33843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субсидии</a:t>
            </a:r>
            <a:endParaRPr lang="ru-RU" sz="1200" b="1" cap="small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406550" y="4152020"/>
            <a:ext cx="31683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cap="small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+97,1 </a:t>
            </a:r>
            <a:r>
              <a:rPr lang="ru-RU" sz="1200" b="1" cap="small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млн.руб</a:t>
            </a:r>
            <a:r>
              <a:rPr lang="ru-RU" sz="1200" b="1" cap="small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,. +19,3%)</a:t>
            </a:r>
            <a:endParaRPr lang="ru-RU" sz="1200" b="1" cap="small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52865" y="3875020"/>
            <a:ext cx="3695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субвенции</a:t>
            </a:r>
            <a:endParaRPr lang="ru-RU" sz="1200" b="1" cap="small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0" name="Диаграмма 19"/>
          <p:cNvGraphicFramePr/>
          <p:nvPr>
            <p:extLst>
              <p:ext uri="{D42A27DB-BD31-4B8C-83A1-F6EECF244321}">
                <p14:modId xmlns:p14="http://schemas.microsoft.com/office/powerpoint/2010/main" val="1243001043"/>
              </p:ext>
            </p:extLst>
          </p:nvPr>
        </p:nvGraphicFramePr>
        <p:xfrm>
          <a:off x="5406550" y="4429019"/>
          <a:ext cx="3024336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3296" y="1292453"/>
            <a:ext cx="8969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8455" y="3863035"/>
            <a:ext cx="8969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4311" y="1292453"/>
            <a:ext cx="8969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1359" y="4015435"/>
            <a:ext cx="8969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Прямоугольник с двумя вырезанными противолежащими углами 22"/>
          <p:cNvSpPr/>
          <p:nvPr/>
        </p:nvSpPr>
        <p:spPr>
          <a:xfrm>
            <a:off x="4966115" y="1032545"/>
            <a:ext cx="3582376" cy="2741078"/>
          </a:xfrm>
          <a:prstGeom prst="snip2DiagRect">
            <a:avLst>
              <a:gd name="adj1" fmla="val 0"/>
              <a:gd name="adj2" fmla="val 12155"/>
            </a:avLst>
          </a:pr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4" name="Прямоугольник с двумя вырезанными противолежащими углами 23"/>
          <p:cNvSpPr/>
          <p:nvPr/>
        </p:nvSpPr>
        <p:spPr>
          <a:xfrm>
            <a:off x="1124628" y="990871"/>
            <a:ext cx="3582376" cy="2741078"/>
          </a:xfrm>
          <a:prstGeom prst="snip2DiagRect">
            <a:avLst>
              <a:gd name="adj1" fmla="val 0"/>
              <a:gd name="adj2" fmla="val 12155"/>
            </a:avLst>
          </a:pr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1124628" y="3882597"/>
            <a:ext cx="3582376" cy="2741078"/>
          </a:xfrm>
          <a:prstGeom prst="snip2DiagRect">
            <a:avLst>
              <a:gd name="adj1" fmla="val 0"/>
              <a:gd name="adj2" fmla="val 12155"/>
            </a:avLst>
          </a:pr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6" name="Прямоугольник с двумя вырезанными противолежащими углами 25"/>
          <p:cNvSpPr/>
          <p:nvPr/>
        </p:nvSpPr>
        <p:spPr>
          <a:xfrm>
            <a:off x="5001456" y="3875021"/>
            <a:ext cx="3582376" cy="2741078"/>
          </a:xfrm>
          <a:prstGeom prst="snip2DiagRect">
            <a:avLst>
              <a:gd name="adj1" fmla="val 0"/>
              <a:gd name="adj2" fmla="val 12155"/>
            </a:avLst>
          </a:pr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28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Overrid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Аспект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  <a:fontScheme name="Аспект">
    <a:majorFont>
      <a:latin typeface="Verdana"/>
      <a:ea typeface=""/>
      <a:cs typeface=""/>
      <a:font script="Jpan" typeface="ＭＳ ゴシック"/>
      <a:font script="Hang" typeface="굴림"/>
      <a:font script="Hans" typeface="微软雅黑"/>
      <a:font script="Hant" typeface="微軟正黑體"/>
      <a:font script="Arab" typeface="Tahoma"/>
      <a:font script="Hebr" typeface="Tahoma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  <a:font script="Geor" typeface="Sylfaen"/>
    </a:majorFont>
    <a:minorFont>
      <a:latin typeface="Verdana"/>
      <a:ea typeface=""/>
      <a:cs typeface=""/>
      <a:font script="Jpan" typeface="ＭＳ ゴシック"/>
      <a:font script="Hang" typeface="굴림"/>
      <a:font script="Hans" typeface="微软雅黑"/>
      <a:font script="Hant" typeface="微軟正黑體"/>
      <a:font script="Arab" typeface="Tahoma"/>
      <a:font script="Hebr" typeface="Tahoma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  <a:font script="Geor" typeface="Sylfaen"/>
    </a:minorFont>
  </a:fontScheme>
  <a:fmtScheme name="Аспект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35000"/>
              <a:satMod val="150000"/>
            </a:schemeClr>
          </a:gs>
          <a:gs pos="45000">
            <a:schemeClr val="phClr">
              <a:shade val="68000"/>
              <a:satMod val="155000"/>
            </a:schemeClr>
          </a:gs>
          <a:gs pos="100000">
            <a:schemeClr val="phClr">
              <a:tint val="70000"/>
              <a:satMod val="175000"/>
            </a:schemeClr>
          </a:gs>
        </a:gsLst>
        <a:lin ang="16200000" scaled="0"/>
      </a:gradFill>
      <a:blipFill>
        <a:blip xmlns:r="http://schemas.openxmlformats.org/officeDocument/2006/relationships" r:embed="rId1">
          <a:duotone>
            <a:schemeClr val="phClr">
              <a:shade val="800"/>
              <a:satMod val="150000"/>
            </a:schemeClr>
            <a:schemeClr val="phClr">
              <a:tint val="80000"/>
              <a:satMod val="150000"/>
            </a:schemeClr>
          </a:duotone>
        </a:blip>
        <a:tile tx="0" ty="0" sx="75000" sy="75000" flip="none" algn="tl"/>
      </a:blip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Аспект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  <a:fontScheme name="Аспект">
    <a:majorFont>
      <a:latin typeface="Verdana"/>
      <a:ea typeface=""/>
      <a:cs typeface=""/>
      <a:font script="Jpan" typeface="ＭＳ ゴシック"/>
      <a:font script="Hang" typeface="굴림"/>
      <a:font script="Hans" typeface="微软雅黑"/>
      <a:font script="Hant" typeface="微軟正黑體"/>
      <a:font script="Arab" typeface="Tahoma"/>
      <a:font script="Hebr" typeface="Tahoma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  <a:font script="Geor" typeface="Sylfaen"/>
    </a:majorFont>
    <a:minorFont>
      <a:latin typeface="Verdana"/>
      <a:ea typeface=""/>
      <a:cs typeface=""/>
      <a:font script="Jpan" typeface="ＭＳ ゴシック"/>
      <a:font script="Hang" typeface="굴림"/>
      <a:font script="Hans" typeface="微软雅黑"/>
      <a:font script="Hant" typeface="微軟正黑體"/>
      <a:font script="Arab" typeface="Tahoma"/>
      <a:font script="Hebr" typeface="Tahoma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  <a:font script="Geor" typeface="Sylfaen"/>
    </a:minorFont>
  </a:fontScheme>
  <a:fmtScheme name="Аспект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35000"/>
              <a:satMod val="150000"/>
            </a:schemeClr>
          </a:gs>
          <a:gs pos="45000">
            <a:schemeClr val="phClr">
              <a:shade val="68000"/>
              <a:satMod val="155000"/>
            </a:schemeClr>
          </a:gs>
          <a:gs pos="100000">
            <a:schemeClr val="phClr">
              <a:tint val="70000"/>
              <a:satMod val="175000"/>
            </a:schemeClr>
          </a:gs>
        </a:gsLst>
        <a:lin ang="16200000" scaled="0"/>
      </a:gradFill>
      <a:blipFill>
        <a:blip xmlns:r="http://schemas.openxmlformats.org/officeDocument/2006/relationships" r:embed="rId1">
          <a:duotone>
            <a:schemeClr val="phClr">
              <a:shade val="800"/>
              <a:satMod val="150000"/>
            </a:schemeClr>
            <a:schemeClr val="phClr">
              <a:tint val="80000"/>
              <a:satMod val="150000"/>
            </a:schemeClr>
          </a:duotone>
        </a:blip>
        <a:tile tx="0" ty="0" sx="75000" sy="75000" flip="none" algn="tl"/>
      </a:blip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5071</TotalTime>
  <Words>1729</Words>
  <Application>Microsoft Office PowerPoint</Application>
  <PresentationFormat>Экран (4:3)</PresentationFormat>
  <Paragraphs>592</Paragraphs>
  <Slides>23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Солнцестояние</vt:lpstr>
      <vt:lpstr>Аспект</vt:lpstr>
      <vt:lpstr>1_Аспект</vt:lpstr>
      <vt:lpstr>2_Аспект</vt:lpstr>
      <vt:lpstr>1_Солнцестояние</vt:lpstr>
      <vt:lpstr>ПУБЛИЧНЫЕ СЛУШАНИЯ</vt:lpstr>
      <vt:lpstr>ВНЕСЕНИЕ ИЗМЕНЕНИЙ В РЕШЕНИЕ О БЮДЖЕТЕ</vt:lpstr>
      <vt:lpstr>Презентация PowerPoint</vt:lpstr>
      <vt:lpstr>СТРУКТУРА ДОХОДОВ РАЙОННОГО БЮДЖЕТА ЗА 2020-2022 ГОДЫ</vt:lpstr>
      <vt:lpstr>СТРУКТУРА И ДИНАМИКА НАЛОГОВЫХ И НЕНАЛОГОВЫХ ДОХОДОВ РАЙОННОГО БЮДЖЕТА</vt:lpstr>
      <vt:lpstr>ДИНАМИКА ДОХОДОВ РАЙОННОГО БЮДЖЕТА ЗА 2020-2021 ГОДЫ</vt:lpstr>
      <vt:lpstr>ДИНАМИКА ДОХОДОВ РАЙОННОГО БЮДЖЕТА ЗА 2020-2021 ГОДЫ</vt:lpstr>
      <vt:lpstr>ДИНАМИКА ДОХОДОВ РАЙОННОГО БЮДЖЕТА ЗА 2020-2021 ГОДЫ</vt:lpstr>
      <vt:lpstr>ДИНАМИКА ДОХОДОВ РАЙОННОГО БЮДЖЕТА ЗА 2020-2021 ГОДЫ</vt:lpstr>
      <vt:lpstr>ДИНАМИКА РАСХОДОВ РАЙОННОГО БЮДЖЕТА ЗА 2020-2021 ГОДЫ</vt:lpstr>
      <vt:lpstr>Программный бюджет</vt:lpstr>
      <vt:lpstr>Программный бюджет</vt:lpstr>
      <vt:lpstr>Национальные проекты</vt:lpstr>
      <vt:lpstr>Расходы районного бюджета в разрезе разделов и подразделов классификации расходов</vt:lpstr>
      <vt:lpstr>РАСХОДЫ РАЙОННОГО БЮДЖЕТА В РАЗРЕЗЕ РАЗДЕЛОВ И ПОДРАЗДЕЛОВ КЛАССИФИКАЦИИ РАСХОДОВ</vt:lpstr>
      <vt:lpstr>РАСХОДЫ РАЙОННОГО БЮДЖЕТА В РАЗРЕЗЕ РАЗДЕЛОВ И ПОДРАЗДЕЛОВ КЛАССИФИКАЦИИ РАСХОДОВ</vt:lpstr>
      <vt:lpstr>РАСХОДЫ РАЙОННОГО БЮДЖЕТА В РАЗРЕЗЕ РАЗДЕЛОВ И ПОДРАЗДЕЛОВ КЛАССИФИКАЦИИ РАСХОДОВ</vt:lpstr>
      <vt:lpstr>РАСХОДЫ РАЙОННОГО БЮДЖЕТА В РАЗРЕЗЕ РАЗДЕЛОВ И ПОДРАЗДЕЛОВ КЛАССИФИКАЦИИ РАСХОДОВ</vt:lpstr>
      <vt:lpstr>РАСХОДЫ РАЙОННОГО БЮДЖЕТА В РАЗРЕЗЕ РАЗДЕЛОВ И ПОДРАЗДЕЛОВ КЛАССИФИКАЦИИ РАСХОДОВ</vt:lpstr>
      <vt:lpstr>Расходы районного бюджета в разрезе разделов и подразделов классификации расходов</vt:lpstr>
      <vt:lpstr>Исполнение бюджетов сельских поселений</vt:lpstr>
      <vt:lpstr>Расходы районного бюджета в разрезе разделов и подразделов классификации расходов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budget_no</dc:creator>
  <cp:lastModifiedBy>budget_no</cp:lastModifiedBy>
  <cp:revision>238</cp:revision>
  <cp:lastPrinted>2023-04-20T10:59:34Z</cp:lastPrinted>
  <dcterms:created xsi:type="dcterms:W3CDTF">2022-04-20T09:25:03Z</dcterms:created>
  <dcterms:modified xsi:type="dcterms:W3CDTF">2023-04-26T04:19:05Z</dcterms:modified>
</cp:coreProperties>
</file>