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2"/>
            <a:ext cx="1658518" cy="134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4298" y="364578"/>
            <a:ext cx="701540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579" y="1209141"/>
            <a:ext cx="5368290" cy="1624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4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2.jpg"/><Relationship Id="rId4" Type="http://schemas.openxmlformats.org/officeDocument/2006/relationships/image" Target="../media/image6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2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2.jpg"/><Relationship Id="rId4" Type="http://schemas.openxmlformats.org/officeDocument/2006/relationships/image" Target="../media/image70.jpg"/><Relationship Id="rId5" Type="http://schemas.openxmlformats.org/officeDocument/2006/relationships/image" Target="../media/image71.png"/><Relationship Id="rId6" Type="http://schemas.openxmlformats.org/officeDocument/2006/relationships/image" Target="../media/image7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2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image" Target="../media/image7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jp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jpg"/><Relationship Id="rId4" Type="http://schemas.openxmlformats.org/officeDocument/2006/relationships/image" Target="../media/image83.png"/><Relationship Id="rId5" Type="http://schemas.openxmlformats.org/officeDocument/2006/relationships/image" Target="../media/image8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79.jpg"/><Relationship Id="rId4" Type="http://schemas.openxmlformats.org/officeDocument/2006/relationships/image" Target="../media/image86.png"/><Relationship Id="rId5" Type="http://schemas.openxmlformats.org/officeDocument/2006/relationships/image" Target="../media/image8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jp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jp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rfo31@minfin.omskportal.ru" TargetMode="External"/><Relationship Id="rId3" Type="http://schemas.openxmlformats.org/officeDocument/2006/relationships/image" Target="../media/image97.jpg"/><Relationship Id="rId4" Type="http://schemas.openxmlformats.org/officeDocument/2006/relationships/image" Target="../media/image98.jpg"/><Relationship Id="rId5" Type="http://schemas.openxmlformats.org/officeDocument/2006/relationships/image" Target="../media/image99.jpg"/><Relationship Id="rId6" Type="http://schemas.openxmlformats.org/officeDocument/2006/relationships/image" Target="../media/image100.jpg"/><Relationship Id="rId7" Type="http://schemas.openxmlformats.org/officeDocument/2006/relationships/image" Target="../media/image10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dget.gov.ru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784" y="436943"/>
            <a:ext cx="767842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1F60"/>
                </a:solidFill>
                <a:latin typeface="Arial"/>
                <a:cs typeface="Arial"/>
              </a:rPr>
              <a:t>БЮДЖЕТ </a:t>
            </a:r>
            <a:r>
              <a:rPr dirty="0" sz="2400" spc="-35">
                <a:solidFill>
                  <a:srgbClr val="001F60"/>
                </a:solidFill>
                <a:latin typeface="Arial"/>
                <a:cs typeface="Arial"/>
              </a:rPr>
              <a:t>ТАРСКОГО </a:t>
            </a:r>
            <a:r>
              <a:rPr dirty="0" sz="2400" spc="-5">
                <a:solidFill>
                  <a:srgbClr val="001F60"/>
                </a:solidFill>
                <a:latin typeface="Arial"/>
                <a:cs typeface="Arial"/>
              </a:rPr>
              <a:t>МУНИЦИПАЛЬНОГО </a:t>
            </a:r>
            <a:r>
              <a:rPr dirty="0" sz="2400" spc="-40">
                <a:solidFill>
                  <a:srgbClr val="001F60"/>
                </a:solidFill>
                <a:latin typeface="Arial"/>
                <a:cs typeface="Arial"/>
              </a:rPr>
              <a:t>РАЙОНА  </a:t>
            </a:r>
            <a:r>
              <a:rPr dirty="0" sz="2400">
                <a:solidFill>
                  <a:srgbClr val="001F60"/>
                </a:solidFill>
                <a:latin typeface="Arial"/>
                <a:cs typeface="Arial"/>
              </a:rPr>
              <a:t>И НАЦИОНАЛЬНЫЕ </a:t>
            </a:r>
            <a:r>
              <a:rPr dirty="0" sz="2400" spc="-10">
                <a:solidFill>
                  <a:srgbClr val="001F60"/>
                </a:solidFill>
                <a:latin typeface="Arial"/>
                <a:cs typeface="Arial"/>
              </a:rPr>
              <a:t>ЦЕЛИ </a:t>
            </a:r>
            <a:r>
              <a:rPr dirty="0" sz="2400" spc="-30">
                <a:solidFill>
                  <a:srgbClr val="001F60"/>
                </a:solidFill>
                <a:latin typeface="Arial"/>
                <a:cs typeface="Arial"/>
              </a:rPr>
              <a:t>РАЗВИТИЯ  </a:t>
            </a:r>
            <a:r>
              <a:rPr dirty="0" sz="2400" spc="-10">
                <a:solidFill>
                  <a:srgbClr val="001F60"/>
                </a:solidFill>
                <a:latin typeface="Arial"/>
                <a:cs typeface="Arial"/>
              </a:rPr>
              <a:t>РОССИЙСКОЙ </a:t>
            </a:r>
            <a:r>
              <a:rPr dirty="0" sz="2400" spc="-30">
                <a:solidFill>
                  <a:srgbClr val="001F60"/>
                </a:solidFill>
                <a:latin typeface="Arial"/>
                <a:cs typeface="Arial"/>
              </a:rPr>
              <a:t>ФЕДЕРАЦИИ </a:t>
            </a:r>
            <a:r>
              <a:rPr dirty="0" sz="2400" spc="-5">
                <a:solidFill>
                  <a:srgbClr val="001F60"/>
                </a:solidFill>
                <a:latin typeface="Arial"/>
                <a:cs typeface="Arial"/>
              </a:rPr>
              <a:t>ЗА</a:t>
            </a:r>
            <a:r>
              <a:rPr dirty="0" sz="240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1F60"/>
                </a:solidFill>
                <a:latin typeface="Arial"/>
                <a:cs typeface="Arial"/>
              </a:rPr>
              <a:t>2019-2021ГГ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61975"/>
            <a:ext cx="9143631" cy="4579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981" rIns="0" bIns="0" rtlCol="0" vert="horz">
            <a:spAutoFit/>
          </a:bodyPr>
          <a:lstStyle/>
          <a:p>
            <a:pPr marL="1162685" marR="5080" indent="-5334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1F60"/>
                </a:solidFill>
                <a:latin typeface="Georgia"/>
                <a:cs typeface="Georgia"/>
              </a:rPr>
              <a:t>Реализация национального проекта «Культура» </a:t>
            </a:r>
            <a:r>
              <a:rPr dirty="0" b="0">
                <a:solidFill>
                  <a:srgbClr val="001F60"/>
                </a:solidFill>
                <a:latin typeface="Georgia"/>
                <a:cs typeface="Georgia"/>
              </a:rPr>
              <a:t>в  </a:t>
            </a:r>
            <a:r>
              <a:rPr dirty="0" spc="-5" b="0">
                <a:solidFill>
                  <a:srgbClr val="001F60"/>
                </a:solidFill>
                <a:latin typeface="Georgia"/>
                <a:cs typeface="Georgia"/>
              </a:rPr>
              <a:t>Тарском муниципальном </a:t>
            </a:r>
            <a:r>
              <a:rPr dirty="0" b="0">
                <a:solidFill>
                  <a:srgbClr val="001F60"/>
                </a:solidFill>
                <a:latin typeface="Georgia"/>
                <a:cs typeface="Georgia"/>
              </a:rPr>
              <a:t>районе в </a:t>
            </a:r>
            <a:r>
              <a:rPr dirty="0" spc="-5" b="0">
                <a:solidFill>
                  <a:srgbClr val="001F60"/>
                </a:solidFill>
                <a:latin typeface="Georgia"/>
                <a:cs typeface="Georgia"/>
              </a:rPr>
              <a:t>2019-2022</a:t>
            </a:r>
            <a:r>
              <a:rPr dirty="0" spc="-40" b="0">
                <a:solidFill>
                  <a:srgbClr val="001F60"/>
                </a:solidFill>
                <a:latin typeface="Georgia"/>
                <a:cs typeface="Georgia"/>
              </a:rPr>
              <a:t> </a:t>
            </a:r>
            <a:r>
              <a:rPr dirty="0" spc="-5" b="0">
                <a:solidFill>
                  <a:srgbClr val="001F60"/>
                </a:solidFill>
                <a:latin typeface="Georgia"/>
                <a:cs typeface="Georgia"/>
              </a:rPr>
              <a:t>г.г.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86" y="142557"/>
            <a:ext cx="9139555" cy="6528434"/>
            <a:chOff x="4686" y="142557"/>
            <a:chExt cx="9139555" cy="6528434"/>
          </a:xfrm>
        </p:grpSpPr>
        <p:sp>
          <p:nvSpPr>
            <p:cNvPr id="5" name="object 5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18399" y="823315"/>
              <a:ext cx="1400759" cy="10742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67997" y="2210765"/>
              <a:ext cx="1384198" cy="9860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86" y="3322091"/>
              <a:ext cx="9139313" cy="3348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04354" y="1556283"/>
              <a:ext cx="1301762" cy="941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23900" y="1548257"/>
            <a:ext cx="536829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latin typeface="Carlito"/>
                <a:cs typeface="Carlito"/>
              </a:rPr>
              <a:t>«Национальная программа </a:t>
            </a:r>
            <a:r>
              <a:rPr dirty="0" sz="1800" b="1" i="1">
                <a:latin typeface="Carlito"/>
                <a:cs typeface="Carlito"/>
              </a:rPr>
              <a:t>в </a:t>
            </a:r>
            <a:r>
              <a:rPr dirty="0" sz="1800" spc="-5" b="1" i="1">
                <a:latin typeface="Carlito"/>
                <a:cs typeface="Carlito"/>
              </a:rPr>
              <a:t>сфере </a:t>
            </a:r>
            <a:r>
              <a:rPr dirty="0" sz="1800" spc="-10" b="1" i="1">
                <a:latin typeface="Carlito"/>
                <a:cs typeface="Carlito"/>
              </a:rPr>
              <a:t>культуры  </a:t>
            </a:r>
            <a:r>
              <a:rPr dirty="0" sz="1800" spc="-10" b="1" i="1">
                <a:latin typeface="Carlito"/>
                <a:cs typeface="Carlito"/>
              </a:rPr>
              <a:t>должна </a:t>
            </a:r>
            <a:r>
              <a:rPr dirty="0" sz="1800" spc="-5" b="1" i="1">
                <a:latin typeface="Carlito"/>
                <a:cs typeface="Carlito"/>
              </a:rPr>
              <a:t>получить сильное региональное измерение,  </a:t>
            </a:r>
            <a:r>
              <a:rPr dirty="0" sz="1800" spc="-10" b="1" i="1">
                <a:latin typeface="Carlito"/>
                <a:cs typeface="Carlito"/>
              </a:rPr>
              <a:t>стимулировать </a:t>
            </a:r>
            <a:r>
              <a:rPr dirty="0" sz="1800" spc="-5" b="1" i="1">
                <a:latin typeface="Carlito"/>
                <a:cs typeface="Carlito"/>
              </a:rPr>
              <a:t>повышение </a:t>
            </a:r>
            <a:r>
              <a:rPr dirty="0" sz="1800" spc="-10" b="1" i="1">
                <a:latin typeface="Carlito"/>
                <a:cs typeface="Carlito"/>
              </a:rPr>
              <a:t>качества </a:t>
            </a:r>
            <a:r>
              <a:rPr dirty="0" sz="1800" b="1" i="1">
                <a:latin typeface="Carlito"/>
                <a:cs typeface="Carlito"/>
              </a:rPr>
              <a:t>и  </a:t>
            </a:r>
            <a:r>
              <a:rPr dirty="0" sz="1800" spc="-5" b="1" i="1">
                <a:latin typeface="Carlito"/>
                <a:cs typeface="Carlito"/>
              </a:rPr>
              <a:t>разнообразие </a:t>
            </a:r>
            <a:r>
              <a:rPr dirty="0" sz="1800" spc="-10" b="1" i="1">
                <a:latin typeface="Carlito"/>
                <a:cs typeface="Carlito"/>
              </a:rPr>
              <a:t>культурной </a:t>
            </a:r>
            <a:r>
              <a:rPr dirty="0" sz="1800" spc="-5" b="1" i="1">
                <a:latin typeface="Carlito"/>
                <a:cs typeface="Carlito"/>
              </a:rPr>
              <a:t>жизни </a:t>
            </a:r>
            <a:r>
              <a:rPr dirty="0" sz="1800" b="1" i="1">
                <a:latin typeface="Carlito"/>
                <a:cs typeface="Carlito"/>
              </a:rPr>
              <a:t>в </a:t>
            </a:r>
            <a:r>
              <a:rPr dirty="0" sz="1800" spc="-5" b="1" i="1">
                <a:latin typeface="Carlito"/>
                <a:cs typeface="Carlito"/>
              </a:rPr>
              <a:t>малых городах </a:t>
            </a:r>
            <a:r>
              <a:rPr dirty="0" sz="1800" b="1" i="1">
                <a:latin typeface="Carlito"/>
                <a:cs typeface="Carlito"/>
              </a:rPr>
              <a:t>и  </a:t>
            </a:r>
            <a:r>
              <a:rPr dirty="0" sz="1800" spc="-15" b="1" i="1">
                <a:latin typeface="Carlito"/>
                <a:cs typeface="Carlito"/>
              </a:rPr>
              <a:t>посёлках</a:t>
            </a:r>
            <a:r>
              <a:rPr dirty="0" sz="1800" spc="-5" b="1" i="1">
                <a:latin typeface="Carlito"/>
                <a:cs typeface="Carlito"/>
              </a:rPr>
              <a:t> страны».</a:t>
            </a:r>
            <a:endParaRPr sz="1800">
              <a:latin typeface="Carlito"/>
              <a:cs typeface="Carlito"/>
            </a:endParaRPr>
          </a:p>
          <a:p>
            <a:pPr algn="ctr" marL="6350">
              <a:lnSpc>
                <a:spcPct val="100000"/>
              </a:lnSpc>
            </a:pPr>
            <a:r>
              <a:rPr dirty="0" sz="1800" spc="-5" b="1" i="1">
                <a:latin typeface="Carlito"/>
                <a:cs typeface="Carlito"/>
              </a:rPr>
              <a:t>В.В.Путин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4656" y="427939"/>
            <a:ext cx="522160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СТРУКТУРА </a:t>
            </a:r>
            <a:r>
              <a:rPr dirty="0" spc="-10"/>
              <a:t>НАЦИОНАЛЬНОГО </a:t>
            </a:r>
            <a:r>
              <a:rPr dirty="0" spc="-25"/>
              <a:t>ПРОЕКТА</a:t>
            </a:r>
            <a:r>
              <a:rPr dirty="0"/>
              <a:t> </a:t>
            </a:r>
            <a:r>
              <a:rPr dirty="0" spc="-40"/>
              <a:t>«КУЛЬТУРА»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4658" y="1451695"/>
            <a:ext cx="8070850" cy="3885565"/>
            <a:chOff x="474658" y="1451695"/>
            <a:chExt cx="8070850" cy="3885565"/>
          </a:xfrm>
        </p:grpSpPr>
        <p:sp>
          <p:nvSpPr>
            <p:cNvPr id="7" name="object 7"/>
            <p:cNvSpPr/>
            <p:nvPr/>
          </p:nvSpPr>
          <p:spPr>
            <a:xfrm>
              <a:off x="487438" y="1464475"/>
              <a:ext cx="8045450" cy="528320"/>
            </a:xfrm>
            <a:custGeom>
              <a:avLst/>
              <a:gdLst/>
              <a:ahLst/>
              <a:cxnLst/>
              <a:rect l="l" t="t" r="r" b="b"/>
              <a:pathLst>
                <a:path w="8045450" h="528319">
                  <a:moveTo>
                    <a:pt x="7956715" y="0"/>
                  </a:moveTo>
                  <a:lnTo>
                    <a:pt x="87845" y="0"/>
                  </a:lnTo>
                  <a:lnTo>
                    <a:pt x="76294" y="742"/>
                  </a:lnTo>
                  <a:lnTo>
                    <a:pt x="34359" y="18052"/>
                  </a:lnTo>
                  <a:lnTo>
                    <a:pt x="6686" y="54229"/>
                  </a:lnTo>
                  <a:lnTo>
                    <a:pt x="0" y="87845"/>
                  </a:lnTo>
                  <a:lnTo>
                    <a:pt x="0" y="439927"/>
                  </a:lnTo>
                  <a:lnTo>
                    <a:pt x="11518" y="483844"/>
                  </a:lnTo>
                  <a:lnTo>
                    <a:pt x="43916" y="515886"/>
                  </a:lnTo>
                  <a:lnTo>
                    <a:pt x="87845" y="527761"/>
                  </a:lnTo>
                  <a:lnTo>
                    <a:pt x="7957083" y="527405"/>
                  </a:lnTo>
                  <a:lnTo>
                    <a:pt x="8001000" y="515886"/>
                  </a:lnTo>
                  <a:lnTo>
                    <a:pt x="8033042" y="483488"/>
                  </a:lnTo>
                  <a:lnTo>
                    <a:pt x="8044916" y="439559"/>
                  </a:lnTo>
                  <a:lnTo>
                    <a:pt x="8044561" y="87845"/>
                  </a:lnTo>
                  <a:lnTo>
                    <a:pt x="8033042" y="43929"/>
                  </a:lnTo>
                  <a:lnTo>
                    <a:pt x="8000644" y="11887"/>
                  </a:lnTo>
                  <a:lnTo>
                    <a:pt x="795671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7438" y="1464475"/>
              <a:ext cx="8045450" cy="528320"/>
            </a:xfrm>
            <a:custGeom>
              <a:avLst/>
              <a:gdLst/>
              <a:ahLst/>
              <a:cxnLst/>
              <a:rect l="l" t="t" r="r" b="b"/>
              <a:pathLst>
                <a:path w="8045450" h="528319">
                  <a:moveTo>
                    <a:pt x="0" y="87845"/>
                  </a:moveTo>
                  <a:lnTo>
                    <a:pt x="742" y="76324"/>
                  </a:lnTo>
                  <a:lnTo>
                    <a:pt x="2971" y="65073"/>
                  </a:lnTo>
                  <a:lnTo>
                    <a:pt x="25744" y="25700"/>
                  </a:lnTo>
                  <a:lnTo>
                    <a:pt x="65071" y="2925"/>
                  </a:lnTo>
                  <a:lnTo>
                    <a:pt x="87845" y="0"/>
                  </a:lnTo>
                  <a:lnTo>
                    <a:pt x="7956715" y="0"/>
                  </a:lnTo>
                  <a:lnTo>
                    <a:pt x="8000644" y="11887"/>
                  </a:lnTo>
                  <a:lnTo>
                    <a:pt x="8033042" y="43929"/>
                  </a:lnTo>
                  <a:lnTo>
                    <a:pt x="8044561" y="87845"/>
                  </a:lnTo>
                  <a:lnTo>
                    <a:pt x="8044916" y="439559"/>
                  </a:lnTo>
                  <a:lnTo>
                    <a:pt x="8044175" y="451081"/>
                  </a:lnTo>
                  <a:lnTo>
                    <a:pt x="8041951" y="462333"/>
                  </a:lnTo>
                  <a:lnTo>
                    <a:pt x="8019183" y="501707"/>
                  </a:lnTo>
                  <a:lnTo>
                    <a:pt x="7979851" y="524479"/>
                  </a:lnTo>
                  <a:lnTo>
                    <a:pt x="87845" y="527761"/>
                  </a:lnTo>
                  <a:lnTo>
                    <a:pt x="43916" y="515886"/>
                  </a:lnTo>
                  <a:lnTo>
                    <a:pt x="11518" y="483844"/>
                  </a:lnTo>
                  <a:lnTo>
                    <a:pt x="0" y="439927"/>
                  </a:lnTo>
                  <a:lnTo>
                    <a:pt x="0" y="878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7438" y="3016796"/>
              <a:ext cx="8045450" cy="528320"/>
            </a:xfrm>
            <a:custGeom>
              <a:avLst/>
              <a:gdLst/>
              <a:ahLst/>
              <a:cxnLst/>
              <a:rect l="l" t="t" r="r" b="b"/>
              <a:pathLst>
                <a:path w="8045450" h="528320">
                  <a:moveTo>
                    <a:pt x="7956715" y="0"/>
                  </a:moveTo>
                  <a:lnTo>
                    <a:pt x="87845" y="0"/>
                  </a:lnTo>
                  <a:lnTo>
                    <a:pt x="76294" y="742"/>
                  </a:lnTo>
                  <a:lnTo>
                    <a:pt x="34359" y="18052"/>
                  </a:lnTo>
                  <a:lnTo>
                    <a:pt x="6686" y="54229"/>
                  </a:lnTo>
                  <a:lnTo>
                    <a:pt x="0" y="87845"/>
                  </a:lnTo>
                  <a:lnTo>
                    <a:pt x="0" y="439927"/>
                  </a:lnTo>
                  <a:lnTo>
                    <a:pt x="11518" y="483844"/>
                  </a:lnTo>
                  <a:lnTo>
                    <a:pt x="43916" y="515886"/>
                  </a:lnTo>
                  <a:lnTo>
                    <a:pt x="87845" y="527761"/>
                  </a:lnTo>
                  <a:lnTo>
                    <a:pt x="7957083" y="527405"/>
                  </a:lnTo>
                  <a:lnTo>
                    <a:pt x="8001000" y="515886"/>
                  </a:lnTo>
                  <a:lnTo>
                    <a:pt x="8033042" y="483488"/>
                  </a:lnTo>
                  <a:lnTo>
                    <a:pt x="8044916" y="439559"/>
                  </a:lnTo>
                  <a:lnTo>
                    <a:pt x="8044561" y="87845"/>
                  </a:lnTo>
                  <a:lnTo>
                    <a:pt x="8033042" y="43929"/>
                  </a:lnTo>
                  <a:lnTo>
                    <a:pt x="8000644" y="11887"/>
                  </a:lnTo>
                  <a:lnTo>
                    <a:pt x="795671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7438" y="3016796"/>
              <a:ext cx="8045450" cy="528320"/>
            </a:xfrm>
            <a:custGeom>
              <a:avLst/>
              <a:gdLst/>
              <a:ahLst/>
              <a:cxnLst/>
              <a:rect l="l" t="t" r="r" b="b"/>
              <a:pathLst>
                <a:path w="8045450" h="528320">
                  <a:moveTo>
                    <a:pt x="0" y="87845"/>
                  </a:moveTo>
                  <a:lnTo>
                    <a:pt x="742" y="76324"/>
                  </a:lnTo>
                  <a:lnTo>
                    <a:pt x="2971" y="65073"/>
                  </a:lnTo>
                  <a:lnTo>
                    <a:pt x="25744" y="25700"/>
                  </a:lnTo>
                  <a:lnTo>
                    <a:pt x="65071" y="2925"/>
                  </a:lnTo>
                  <a:lnTo>
                    <a:pt x="87845" y="0"/>
                  </a:lnTo>
                  <a:lnTo>
                    <a:pt x="7956715" y="0"/>
                  </a:lnTo>
                  <a:lnTo>
                    <a:pt x="8000644" y="11887"/>
                  </a:lnTo>
                  <a:lnTo>
                    <a:pt x="8033042" y="43929"/>
                  </a:lnTo>
                  <a:lnTo>
                    <a:pt x="8044561" y="87845"/>
                  </a:lnTo>
                  <a:lnTo>
                    <a:pt x="8044916" y="439559"/>
                  </a:lnTo>
                  <a:lnTo>
                    <a:pt x="8044175" y="451081"/>
                  </a:lnTo>
                  <a:lnTo>
                    <a:pt x="8041951" y="462333"/>
                  </a:lnTo>
                  <a:lnTo>
                    <a:pt x="8019183" y="501707"/>
                  </a:lnTo>
                  <a:lnTo>
                    <a:pt x="7979851" y="524479"/>
                  </a:lnTo>
                  <a:lnTo>
                    <a:pt x="87845" y="527761"/>
                  </a:lnTo>
                  <a:lnTo>
                    <a:pt x="43916" y="515886"/>
                  </a:lnTo>
                  <a:lnTo>
                    <a:pt x="11518" y="483844"/>
                  </a:lnTo>
                  <a:lnTo>
                    <a:pt x="0" y="439927"/>
                  </a:lnTo>
                  <a:lnTo>
                    <a:pt x="0" y="878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7438" y="4796637"/>
              <a:ext cx="8045450" cy="528320"/>
            </a:xfrm>
            <a:custGeom>
              <a:avLst/>
              <a:gdLst/>
              <a:ahLst/>
              <a:cxnLst/>
              <a:rect l="l" t="t" r="r" b="b"/>
              <a:pathLst>
                <a:path w="8045450" h="528320">
                  <a:moveTo>
                    <a:pt x="7956715" y="0"/>
                  </a:moveTo>
                  <a:lnTo>
                    <a:pt x="87845" y="0"/>
                  </a:lnTo>
                  <a:lnTo>
                    <a:pt x="76294" y="742"/>
                  </a:lnTo>
                  <a:lnTo>
                    <a:pt x="34359" y="18052"/>
                  </a:lnTo>
                  <a:lnTo>
                    <a:pt x="6686" y="54223"/>
                  </a:lnTo>
                  <a:lnTo>
                    <a:pt x="0" y="87845"/>
                  </a:lnTo>
                  <a:lnTo>
                    <a:pt x="0" y="439928"/>
                  </a:lnTo>
                  <a:lnTo>
                    <a:pt x="11518" y="483844"/>
                  </a:lnTo>
                  <a:lnTo>
                    <a:pt x="43916" y="515886"/>
                  </a:lnTo>
                  <a:lnTo>
                    <a:pt x="87845" y="527761"/>
                  </a:lnTo>
                  <a:lnTo>
                    <a:pt x="7957083" y="527405"/>
                  </a:lnTo>
                  <a:lnTo>
                    <a:pt x="8001000" y="515886"/>
                  </a:lnTo>
                  <a:lnTo>
                    <a:pt x="8033042" y="483476"/>
                  </a:lnTo>
                  <a:lnTo>
                    <a:pt x="8044916" y="439559"/>
                  </a:lnTo>
                  <a:lnTo>
                    <a:pt x="8044561" y="87845"/>
                  </a:lnTo>
                  <a:lnTo>
                    <a:pt x="8033042" y="43916"/>
                  </a:lnTo>
                  <a:lnTo>
                    <a:pt x="8000644" y="11887"/>
                  </a:lnTo>
                  <a:lnTo>
                    <a:pt x="795671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7438" y="4796637"/>
              <a:ext cx="8045450" cy="528320"/>
            </a:xfrm>
            <a:custGeom>
              <a:avLst/>
              <a:gdLst/>
              <a:ahLst/>
              <a:cxnLst/>
              <a:rect l="l" t="t" r="r" b="b"/>
              <a:pathLst>
                <a:path w="8045450" h="528320">
                  <a:moveTo>
                    <a:pt x="0" y="87845"/>
                  </a:moveTo>
                  <a:lnTo>
                    <a:pt x="742" y="76324"/>
                  </a:lnTo>
                  <a:lnTo>
                    <a:pt x="2971" y="65071"/>
                  </a:lnTo>
                  <a:lnTo>
                    <a:pt x="25744" y="25698"/>
                  </a:lnTo>
                  <a:lnTo>
                    <a:pt x="65071" y="2925"/>
                  </a:lnTo>
                  <a:lnTo>
                    <a:pt x="87845" y="0"/>
                  </a:lnTo>
                  <a:lnTo>
                    <a:pt x="7956715" y="0"/>
                  </a:lnTo>
                  <a:lnTo>
                    <a:pt x="8000644" y="11887"/>
                  </a:lnTo>
                  <a:lnTo>
                    <a:pt x="8033042" y="43916"/>
                  </a:lnTo>
                  <a:lnTo>
                    <a:pt x="8044561" y="87845"/>
                  </a:lnTo>
                  <a:lnTo>
                    <a:pt x="8044916" y="439559"/>
                  </a:lnTo>
                  <a:lnTo>
                    <a:pt x="8044175" y="451081"/>
                  </a:lnTo>
                  <a:lnTo>
                    <a:pt x="8041951" y="462332"/>
                  </a:lnTo>
                  <a:lnTo>
                    <a:pt x="8019183" y="501705"/>
                  </a:lnTo>
                  <a:lnTo>
                    <a:pt x="7979851" y="524479"/>
                  </a:lnTo>
                  <a:lnTo>
                    <a:pt x="87845" y="527761"/>
                  </a:lnTo>
                  <a:lnTo>
                    <a:pt x="43916" y="515886"/>
                  </a:lnTo>
                  <a:lnTo>
                    <a:pt x="11518" y="483844"/>
                  </a:lnTo>
                  <a:lnTo>
                    <a:pt x="0" y="439928"/>
                  </a:lnTo>
                  <a:lnTo>
                    <a:pt x="0" y="878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58939" y="1377288"/>
            <a:ext cx="7839709" cy="491680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75"/>
              </a:spcBef>
            </a:pPr>
            <a:r>
              <a:rPr dirty="0" sz="2200" spc="-20">
                <a:solidFill>
                  <a:srgbClr val="FFFFFF"/>
                </a:solidFill>
                <a:latin typeface="Carlito"/>
                <a:cs typeface="Carlito"/>
              </a:rPr>
              <a:t>ФЕДЕРАЛЬНЫЙ </a:t>
            </a:r>
            <a:r>
              <a:rPr dirty="0" sz="2200" spc="-10">
                <a:solidFill>
                  <a:srgbClr val="FFFFFF"/>
                </a:solidFill>
                <a:latin typeface="Carlito"/>
                <a:cs typeface="Carlito"/>
              </a:rPr>
              <a:t>ПРОЕКТ </a:t>
            </a:r>
            <a:r>
              <a:rPr dirty="0" sz="2200" spc="-30">
                <a:solidFill>
                  <a:srgbClr val="FFFFFF"/>
                </a:solidFill>
                <a:latin typeface="Carlito"/>
                <a:cs typeface="Carlito"/>
              </a:rPr>
              <a:t>«КУЛЬТУРНАЯ</a:t>
            </a:r>
            <a:r>
              <a:rPr dirty="0" sz="22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rlito"/>
                <a:cs typeface="Carlito"/>
              </a:rPr>
              <a:t>СРЕДА»</a:t>
            </a:r>
            <a:endParaRPr sz="2200">
              <a:latin typeface="Carlito"/>
              <a:cs typeface="Carlito"/>
            </a:endParaRPr>
          </a:p>
          <a:p>
            <a:pPr marL="354965" marR="575310" indent="-171450">
              <a:lnSpc>
                <a:spcPct val="90000"/>
              </a:lnSpc>
              <a:spcBef>
                <a:spcPts val="1115"/>
              </a:spcBef>
              <a:buFont typeface="OpenSymbol"/>
              <a:buChar char="•"/>
              <a:tabLst>
                <a:tab pos="355600" algn="l"/>
              </a:tabLst>
            </a:pPr>
            <a:r>
              <a:rPr dirty="0" sz="1700" spc="-5">
                <a:latin typeface="Carlito"/>
                <a:cs typeface="Carlito"/>
              </a:rPr>
              <a:t>ЦЕЛЬ: </a:t>
            </a:r>
            <a:r>
              <a:rPr dirty="0" sz="1700" spc="-15">
                <a:latin typeface="Carlito"/>
                <a:cs typeface="Carlito"/>
              </a:rPr>
              <a:t>Увеличение </a:t>
            </a:r>
            <a:r>
              <a:rPr dirty="0" sz="1700">
                <a:latin typeface="Carlito"/>
                <a:cs typeface="Carlito"/>
              </a:rPr>
              <a:t>к </a:t>
            </a:r>
            <a:r>
              <a:rPr dirty="0" sz="1700" spc="-5">
                <a:latin typeface="Carlito"/>
                <a:cs typeface="Carlito"/>
              </a:rPr>
              <a:t>2024 </a:t>
            </a:r>
            <a:r>
              <a:rPr dirty="0" sz="1700" spc="-25">
                <a:latin typeface="Carlito"/>
                <a:cs typeface="Carlito"/>
              </a:rPr>
              <a:t>году </a:t>
            </a:r>
            <a:r>
              <a:rPr dirty="0" sz="1700" spc="-5">
                <a:latin typeface="Carlito"/>
                <a:cs typeface="Carlito"/>
              </a:rPr>
              <a:t>численности </a:t>
            </a:r>
            <a:r>
              <a:rPr dirty="0" sz="1700" spc="-10">
                <a:latin typeface="Carlito"/>
                <a:cs typeface="Carlito"/>
              </a:rPr>
              <a:t>населения, </a:t>
            </a:r>
            <a:r>
              <a:rPr dirty="0" sz="1700" spc="-5">
                <a:latin typeface="Carlito"/>
                <a:cs typeface="Carlito"/>
              </a:rPr>
              <a:t>для </a:t>
            </a:r>
            <a:r>
              <a:rPr dirty="0" sz="1700" spc="-15">
                <a:latin typeface="Carlito"/>
                <a:cs typeface="Carlito"/>
              </a:rPr>
              <a:t>которого  </a:t>
            </a:r>
            <a:r>
              <a:rPr dirty="0" sz="1700" spc="-5">
                <a:latin typeface="Carlito"/>
                <a:cs typeface="Carlito"/>
              </a:rPr>
              <a:t>качественно </a:t>
            </a:r>
            <a:r>
              <a:rPr dirty="0" sz="1700" spc="-10">
                <a:latin typeface="Carlito"/>
                <a:cs typeface="Carlito"/>
              </a:rPr>
              <a:t>улучшена </a:t>
            </a:r>
            <a:r>
              <a:rPr dirty="0" sz="1700" spc="-15">
                <a:latin typeface="Carlito"/>
                <a:cs typeface="Carlito"/>
              </a:rPr>
              <a:t>культурная </a:t>
            </a:r>
            <a:r>
              <a:rPr dirty="0" sz="1700" spc="-5">
                <a:latin typeface="Carlito"/>
                <a:cs typeface="Carlito"/>
              </a:rPr>
              <a:t>среда </a:t>
            </a:r>
            <a:r>
              <a:rPr dirty="0" sz="1700" spc="-10">
                <a:latin typeface="Carlito"/>
                <a:cs typeface="Carlito"/>
              </a:rPr>
              <a:t>путем </a:t>
            </a:r>
            <a:r>
              <a:rPr dirty="0" sz="1700" spc="-5" b="1">
                <a:latin typeface="Carlito"/>
                <a:cs typeface="Carlito"/>
              </a:rPr>
              <a:t>создания </a:t>
            </a:r>
            <a:r>
              <a:rPr dirty="0" sz="1700" spc="-10" b="1">
                <a:latin typeface="Carlito"/>
                <a:cs typeface="Carlito"/>
              </a:rPr>
              <a:t>(реконструкции),  капитального ремонта </a:t>
            </a:r>
            <a:r>
              <a:rPr dirty="0" sz="1700" spc="-5" b="1">
                <a:latin typeface="Carlito"/>
                <a:cs typeface="Carlito"/>
              </a:rPr>
              <a:t>не менее </a:t>
            </a:r>
            <a:r>
              <a:rPr dirty="0" sz="1700" b="1">
                <a:latin typeface="Carlito"/>
                <a:cs typeface="Carlito"/>
              </a:rPr>
              <a:t>2 500 </a:t>
            </a:r>
            <a:r>
              <a:rPr dirty="0" sz="1700" spc="-10" b="1">
                <a:latin typeface="Carlito"/>
                <a:cs typeface="Carlito"/>
              </a:rPr>
              <a:t>объектов </a:t>
            </a:r>
            <a:r>
              <a:rPr dirty="0" sz="1700" spc="-20" b="1">
                <a:latin typeface="Carlito"/>
                <a:cs typeface="Carlito"/>
              </a:rPr>
              <a:t>культуры </a:t>
            </a:r>
            <a:r>
              <a:rPr dirty="0" sz="1700">
                <a:latin typeface="Carlito"/>
                <a:cs typeface="Carlito"/>
              </a:rPr>
              <a:t>в 85 </a:t>
            </a:r>
            <a:r>
              <a:rPr dirty="0" sz="1700" spc="-5">
                <a:latin typeface="Carlito"/>
                <a:cs typeface="Carlito"/>
              </a:rPr>
              <a:t>субъектах  </a:t>
            </a:r>
            <a:r>
              <a:rPr dirty="0" sz="1700" spc="-10">
                <a:latin typeface="Carlito"/>
                <a:cs typeface="Carlito"/>
              </a:rPr>
              <a:t>Российской</a:t>
            </a:r>
            <a:r>
              <a:rPr dirty="0" sz="1700">
                <a:latin typeface="Carlito"/>
                <a:cs typeface="Carlito"/>
              </a:rPr>
              <a:t> </a:t>
            </a:r>
            <a:r>
              <a:rPr dirty="0" sz="1700" spc="-5">
                <a:latin typeface="Carlito"/>
                <a:cs typeface="Carlito"/>
              </a:rPr>
              <a:t>Федерации</a:t>
            </a:r>
            <a:endParaRPr sz="17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1120"/>
              </a:spcBef>
            </a:pPr>
            <a:r>
              <a:rPr dirty="0" sz="2200" spc="-20">
                <a:solidFill>
                  <a:srgbClr val="FFFFFF"/>
                </a:solidFill>
                <a:latin typeface="Carlito"/>
                <a:cs typeface="Carlito"/>
              </a:rPr>
              <a:t>ФЕДЕРАЛЬНЫЙ </a:t>
            </a:r>
            <a:r>
              <a:rPr dirty="0" sz="2200" spc="-10">
                <a:solidFill>
                  <a:srgbClr val="FFFFFF"/>
                </a:solidFill>
                <a:latin typeface="Carlito"/>
                <a:cs typeface="Carlito"/>
              </a:rPr>
              <a:t>ПРОЕКТ «ТВОРЧЕСКИЕ</a:t>
            </a:r>
            <a:r>
              <a:rPr dirty="0" sz="2200" spc="-20">
                <a:solidFill>
                  <a:srgbClr val="FFFFFF"/>
                </a:solidFill>
                <a:latin typeface="Carlito"/>
                <a:cs typeface="Carlito"/>
              </a:rPr>
              <a:t> ЛЮДИ»</a:t>
            </a:r>
            <a:endParaRPr sz="2200">
              <a:latin typeface="Carlito"/>
              <a:cs typeface="Carlito"/>
            </a:endParaRPr>
          </a:p>
          <a:p>
            <a:pPr marL="354965" marR="332105" indent="-171450">
              <a:lnSpc>
                <a:spcPct val="90100"/>
              </a:lnSpc>
              <a:spcBef>
                <a:spcPts val="1120"/>
              </a:spcBef>
              <a:buFont typeface="OpenSymbol"/>
              <a:buChar char="•"/>
              <a:tabLst>
                <a:tab pos="355600" algn="l"/>
              </a:tabLst>
            </a:pPr>
            <a:r>
              <a:rPr dirty="0" sz="1700" spc="-5">
                <a:latin typeface="Carlito"/>
                <a:cs typeface="Carlito"/>
              </a:rPr>
              <a:t>ЦЕЛЬ: </a:t>
            </a:r>
            <a:r>
              <a:rPr dirty="0" sz="1700" spc="-15" b="1">
                <a:latin typeface="Carlito"/>
                <a:cs typeface="Carlito"/>
              </a:rPr>
              <a:t>Увеличение </a:t>
            </a:r>
            <a:r>
              <a:rPr dirty="0" sz="1700" spc="-10" b="1">
                <a:latin typeface="Carlito"/>
                <a:cs typeface="Carlito"/>
              </a:rPr>
              <a:t>до </a:t>
            </a:r>
            <a:r>
              <a:rPr dirty="0" sz="1700" spc="-5" b="1">
                <a:latin typeface="Carlito"/>
                <a:cs typeface="Carlito"/>
              </a:rPr>
              <a:t>2024 </a:t>
            </a:r>
            <a:r>
              <a:rPr dirty="0" sz="1700" spc="-10" b="1">
                <a:latin typeface="Carlito"/>
                <a:cs typeface="Carlito"/>
              </a:rPr>
              <a:t>года посещаемости </a:t>
            </a:r>
            <a:r>
              <a:rPr dirty="0" sz="1700" spc="-5" b="1">
                <a:latin typeface="Carlito"/>
                <a:cs typeface="Carlito"/>
              </a:rPr>
              <a:t>организаций </a:t>
            </a:r>
            <a:r>
              <a:rPr dirty="0" sz="1700" b="1">
                <a:latin typeface="Carlito"/>
                <a:cs typeface="Carlito"/>
              </a:rPr>
              <a:t>и </a:t>
            </a:r>
            <a:r>
              <a:rPr dirty="0" sz="1700" spc="-5" b="1">
                <a:latin typeface="Carlito"/>
                <a:cs typeface="Carlito"/>
              </a:rPr>
              <a:t>мероприятий  </a:t>
            </a:r>
            <a:r>
              <a:rPr dirty="0" sz="1700" spc="-20" b="1">
                <a:latin typeface="Carlito"/>
                <a:cs typeface="Carlito"/>
              </a:rPr>
              <a:t>культуры </a:t>
            </a:r>
            <a:r>
              <a:rPr dirty="0" sz="1700" b="1">
                <a:latin typeface="Carlito"/>
                <a:cs typeface="Carlito"/>
              </a:rPr>
              <a:t>в 2 </a:t>
            </a:r>
            <a:r>
              <a:rPr dirty="0" sz="1700" spc="-5" b="1">
                <a:latin typeface="Carlito"/>
                <a:cs typeface="Carlito"/>
              </a:rPr>
              <a:t>раза </a:t>
            </a:r>
            <a:r>
              <a:rPr dirty="0" sz="1700" spc="-5">
                <a:latin typeface="Carlito"/>
                <a:cs typeface="Carlito"/>
              </a:rPr>
              <a:t>путем внедрения </a:t>
            </a:r>
            <a:r>
              <a:rPr dirty="0" sz="1700">
                <a:latin typeface="Carlito"/>
                <a:cs typeface="Carlito"/>
              </a:rPr>
              <a:t>в </a:t>
            </a:r>
            <a:r>
              <a:rPr dirty="0" sz="1700" spc="-10">
                <a:latin typeface="Carlito"/>
                <a:cs typeface="Carlito"/>
              </a:rPr>
              <a:t>деятельность </a:t>
            </a:r>
            <a:r>
              <a:rPr dirty="0" sz="1700" spc="-5">
                <a:latin typeface="Carlito"/>
                <a:cs typeface="Carlito"/>
              </a:rPr>
              <a:t>организаций </a:t>
            </a:r>
            <a:r>
              <a:rPr dirty="0" sz="1700" spc="-20">
                <a:latin typeface="Carlito"/>
                <a:cs typeface="Carlito"/>
              </a:rPr>
              <a:t>культуры  </a:t>
            </a:r>
            <a:r>
              <a:rPr dirty="0" sz="1700" spc="-5">
                <a:latin typeface="Carlito"/>
                <a:cs typeface="Carlito"/>
              </a:rPr>
              <a:t>новых </a:t>
            </a:r>
            <a:r>
              <a:rPr dirty="0" sz="1700">
                <a:latin typeface="Carlito"/>
                <a:cs typeface="Carlito"/>
              </a:rPr>
              <a:t>форм и </a:t>
            </a:r>
            <a:r>
              <a:rPr dirty="0" sz="1700" spc="-10">
                <a:latin typeface="Carlito"/>
                <a:cs typeface="Carlito"/>
              </a:rPr>
              <a:t>технологий, </a:t>
            </a:r>
            <a:r>
              <a:rPr dirty="0" sz="1700" spc="-5">
                <a:latin typeface="Carlito"/>
                <a:cs typeface="Carlito"/>
              </a:rPr>
              <a:t>выявления </a:t>
            </a:r>
            <a:r>
              <a:rPr dirty="0" sz="1700">
                <a:latin typeface="Carlito"/>
                <a:cs typeface="Carlito"/>
              </a:rPr>
              <a:t>и </a:t>
            </a:r>
            <a:r>
              <a:rPr dirty="0" sz="1700" spc="-5">
                <a:latin typeface="Carlito"/>
                <a:cs typeface="Carlito"/>
              </a:rPr>
              <a:t>поддержки </a:t>
            </a:r>
            <a:r>
              <a:rPr dirty="0" sz="1700" spc="-10">
                <a:latin typeface="Carlito"/>
                <a:cs typeface="Carlito"/>
              </a:rPr>
              <a:t>талантливых детей </a:t>
            </a:r>
            <a:r>
              <a:rPr dirty="0" sz="1700">
                <a:latin typeface="Carlito"/>
                <a:cs typeface="Carlito"/>
              </a:rPr>
              <a:t>и  </a:t>
            </a:r>
            <a:r>
              <a:rPr dirty="0" sz="1700" spc="-15">
                <a:latin typeface="Carlito"/>
                <a:cs typeface="Carlito"/>
              </a:rPr>
              <a:t>молодежи, </a:t>
            </a:r>
            <a:r>
              <a:rPr dirty="0" sz="1700" spc="-5">
                <a:latin typeface="Carlito"/>
                <a:cs typeface="Carlito"/>
              </a:rPr>
              <a:t>создания </a:t>
            </a:r>
            <a:r>
              <a:rPr dirty="0" sz="1700">
                <a:latin typeface="Carlito"/>
                <a:cs typeface="Carlito"/>
              </a:rPr>
              <a:t>творческих </a:t>
            </a:r>
            <a:r>
              <a:rPr dirty="0" sz="1700" spc="-10">
                <a:latin typeface="Carlito"/>
                <a:cs typeface="Carlito"/>
              </a:rPr>
              <a:t>коллективов, </a:t>
            </a:r>
            <a:r>
              <a:rPr dirty="0" sz="1700" spc="-5">
                <a:latin typeface="Carlito"/>
                <a:cs typeface="Carlito"/>
              </a:rPr>
              <a:t>реализации стартапов </a:t>
            </a:r>
            <a:r>
              <a:rPr dirty="0" sz="1700">
                <a:latin typeface="Carlito"/>
                <a:cs typeface="Carlito"/>
              </a:rPr>
              <a:t>и  </a:t>
            </a:r>
            <a:r>
              <a:rPr dirty="0" sz="1700" spc="-15">
                <a:latin typeface="Carlito"/>
                <a:cs typeface="Carlito"/>
              </a:rPr>
              <a:t>культурных</a:t>
            </a:r>
            <a:r>
              <a:rPr dirty="0" sz="1700" spc="-10">
                <a:latin typeface="Carlito"/>
                <a:cs typeface="Carlito"/>
              </a:rPr>
              <a:t> </a:t>
            </a:r>
            <a:r>
              <a:rPr dirty="0" sz="1700" spc="-5">
                <a:latin typeface="Carlito"/>
                <a:cs typeface="Carlito"/>
              </a:rPr>
              <a:t>инициатив</a:t>
            </a:r>
            <a:endParaRPr sz="17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1070"/>
              </a:spcBef>
            </a:pPr>
            <a:r>
              <a:rPr dirty="0" sz="2200" spc="-20">
                <a:solidFill>
                  <a:srgbClr val="FFFFFF"/>
                </a:solidFill>
                <a:latin typeface="Carlito"/>
                <a:cs typeface="Carlito"/>
              </a:rPr>
              <a:t>ФЕДЕРАЛЬНЫЙ </a:t>
            </a:r>
            <a:r>
              <a:rPr dirty="0" sz="2200" spc="-10">
                <a:solidFill>
                  <a:srgbClr val="FFFFFF"/>
                </a:solidFill>
                <a:latin typeface="Carlito"/>
                <a:cs typeface="Carlito"/>
              </a:rPr>
              <a:t>ПРОЕКТ «ЦИФРОВАЯ</a:t>
            </a:r>
            <a:r>
              <a:rPr dirty="0" sz="22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arlito"/>
                <a:cs typeface="Carlito"/>
              </a:rPr>
              <a:t>КУЛЬТУРА»</a:t>
            </a:r>
            <a:endParaRPr sz="2200">
              <a:latin typeface="Carlito"/>
              <a:cs typeface="Carlito"/>
            </a:endParaRPr>
          </a:p>
          <a:p>
            <a:pPr marL="354965" marR="43180" indent="-171450">
              <a:lnSpc>
                <a:spcPct val="90000"/>
              </a:lnSpc>
              <a:spcBef>
                <a:spcPts val="1115"/>
              </a:spcBef>
              <a:buFont typeface="OpenSymbol"/>
              <a:buChar char="•"/>
              <a:tabLst>
                <a:tab pos="355600" algn="l"/>
              </a:tabLst>
            </a:pPr>
            <a:r>
              <a:rPr dirty="0" sz="1700" spc="-5">
                <a:latin typeface="Carlito"/>
                <a:cs typeface="Carlito"/>
              </a:rPr>
              <a:t>ЦЕЛЬ: </a:t>
            </a:r>
            <a:r>
              <a:rPr dirty="0" sz="1700" spc="-15" b="1">
                <a:latin typeface="Carlito"/>
                <a:cs typeface="Carlito"/>
              </a:rPr>
              <a:t>Увеличение </a:t>
            </a:r>
            <a:r>
              <a:rPr dirty="0" sz="1700" b="1">
                <a:latin typeface="Carlito"/>
                <a:cs typeface="Carlito"/>
              </a:rPr>
              <a:t>к 2024 </a:t>
            </a:r>
            <a:r>
              <a:rPr dirty="0" sz="1700" spc="-10" b="1">
                <a:latin typeface="Carlito"/>
                <a:cs typeface="Carlito"/>
              </a:rPr>
              <a:t>году </a:t>
            </a:r>
            <a:r>
              <a:rPr dirty="0" sz="1700" spc="-5" b="1">
                <a:latin typeface="Carlito"/>
                <a:cs typeface="Carlito"/>
              </a:rPr>
              <a:t>числа обращений </a:t>
            </a:r>
            <a:r>
              <a:rPr dirty="0" sz="1700" b="1">
                <a:latin typeface="Carlito"/>
                <a:cs typeface="Carlito"/>
              </a:rPr>
              <a:t>к </a:t>
            </a:r>
            <a:r>
              <a:rPr dirty="0" sz="1700" spc="-5" b="1">
                <a:latin typeface="Carlito"/>
                <a:cs typeface="Carlito"/>
              </a:rPr>
              <a:t>цифровым ресурсам  </a:t>
            </a:r>
            <a:r>
              <a:rPr dirty="0" sz="1700" spc="-20" b="1">
                <a:latin typeface="Carlito"/>
                <a:cs typeface="Carlito"/>
              </a:rPr>
              <a:t>культуры </a:t>
            </a:r>
            <a:r>
              <a:rPr dirty="0" sz="1700" b="1">
                <a:latin typeface="Carlito"/>
                <a:cs typeface="Carlito"/>
              </a:rPr>
              <a:t>в </a:t>
            </a:r>
            <a:r>
              <a:rPr dirty="0" sz="1700" spc="-5" b="1">
                <a:latin typeface="Carlito"/>
                <a:cs typeface="Carlito"/>
              </a:rPr>
              <a:t>10 раз </a:t>
            </a:r>
            <a:r>
              <a:rPr dirty="0" sz="1700" spc="-10">
                <a:latin typeface="Carlito"/>
                <a:cs typeface="Carlito"/>
              </a:rPr>
              <a:t>путем </a:t>
            </a:r>
            <a:r>
              <a:rPr dirty="0" sz="1700" spc="-5">
                <a:latin typeface="Carlito"/>
                <a:cs typeface="Carlito"/>
              </a:rPr>
              <a:t>повышения доступности </a:t>
            </a:r>
            <a:r>
              <a:rPr dirty="0" sz="1700">
                <a:latin typeface="Carlito"/>
                <a:cs typeface="Carlito"/>
              </a:rPr>
              <a:t>к </a:t>
            </a:r>
            <a:r>
              <a:rPr dirty="0" sz="1700" spc="-5">
                <a:latin typeface="Carlito"/>
                <a:cs typeface="Carlito"/>
              </a:rPr>
              <a:t>виртуальным залам </a:t>
            </a:r>
            <a:r>
              <a:rPr dirty="0" sz="1700">
                <a:latin typeface="Carlito"/>
                <a:cs typeface="Carlito"/>
              </a:rPr>
              <a:t>и  </a:t>
            </a:r>
            <a:r>
              <a:rPr dirty="0" sz="1700" spc="-5">
                <a:latin typeface="Carlito"/>
                <a:cs typeface="Carlito"/>
              </a:rPr>
              <a:t>выставочным проектам снабженные </a:t>
            </a:r>
            <a:r>
              <a:rPr dirty="0" sz="1700">
                <a:latin typeface="Carlito"/>
                <a:cs typeface="Carlito"/>
              </a:rPr>
              <a:t>цифровыми </a:t>
            </a:r>
            <a:r>
              <a:rPr dirty="0" sz="1700" spc="-5">
                <a:latin typeface="Carlito"/>
                <a:cs typeface="Carlito"/>
              </a:rPr>
              <a:t>гидов </a:t>
            </a:r>
            <a:r>
              <a:rPr dirty="0" sz="1700">
                <a:latin typeface="Carlito"/>
                <a:cs typeface="Carlito"/>
              </a:rPr>
              <a:t>в </a:t>
            </a:r>
            <a:r>
              <a:rPr dirty="0" sz="1700" spc="-5">
                <a:latin typeface="Carlito"/>
                <a:cs typeface="Carlito"/>
              </a:rPr>
              <a:t>формате </a:t>
            </a:r>
            <a:r>
              <a:rPr dirty="0" sz="1700" spc="-10">
                <a:latin typeface="Carlito"/>
                <a:cs typeface="Carlito"/>
              </a:rPr>
              <a:t>дополненной  </a:t>
            </a:r>
            <a:r>
              <a:rPr dirty="0" sz="1700" spc="-5">
                <a:latin typeface="Carlito"/>
                <a:cs typeface="Carlito"/>
              </a:rPr>
              <a:t>реальности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12565" y="1275473"/>
              <a:ext cx="1102995" cy="5252085"/>
            </a:xfrm>
            <a:custGeom>
              <a:avLst/>
              <a:gdLst/>
              <a:ahLst/>
              <a:cxnLst/>
              <a:rect l="l" t="t" r="r" b="b"/>
              <a:pathLst>
                <a:path w="1102995" h="5252084">
                  <a:moveTo>
                    <a:pt x="15112" y="0"/>
                  </a:moveTo>
                  <a:lnTo>
                    <a:pt x="51066" y="36453"/>
                  </a:lnTo>
                  <a:lnTo>
                    <a:pt x="86506" y="73390"/>
                  </a:lnTo>
                  <a:lnTo>
                    <a:pt x="121426" y="110804"/>
                  </a:lnTo>
                  <a:lnTo>
                    <a:pt x="155822" y="148690"/>
                  </a:lnTo>
                  <a:lnTo>
                    <a:pt x="189688" y="187039"/>
                  </a:lnTo>
                  <a:lnTo>
                    <a:pt x="223018" y="225846"/>
                  </a:lnTo>
                  <a:lnTo>
                    <a:pt x="255807" y="265104"/>
                  </a:lnTo>
                  <a:lnTo>
                    <a:pt x="288050" y="304806"/>
                  </a:lnTo>
                  <a:lnTo>
                    <a:pt x="319742" y="344946"/>
                  </a:lnTo>
                  <a:lnTo>
                    <a:pt x="350877" y="385518"/>
                  </a:lnTo>
                  <a:lnTo>
                    <a:pt x="381450" y="426513"/>
                  </a:lnTo>
                  <a:lnTo>
                    <a:pt x="411455" y="467927"/>
                  </a:lnTo>
                  <a:lnTo>
                    <a:pt x="440888" y="509752"/>
                  </a:lnTo>
                  <a:lnTo>
                    <a:pt x="469742" y="551982"/>
                  </a:lnTo>
                  <a:lnTo>
                    <a:pt x="498013" y="594610"/>
                  </a:lnTo>
                  <a:lnTo>
                    <a:pt x="525695" y="637630"/>
                  </a:lnTo>
                  <a:lnTo>
                    <a:pt x="552783" y="681034"/>
                  </a:lnTo>
                  <a:lnTo>
                    <a:pt x="579271" y="724817"/>
                  </a:lnTo>
                  <a:lnTo>
                    <a:pt x="605155" y="768972"/>
                  </a:lnTo>
                  <a:lnTo>
                    <a:pt x="629938" y="812542"/>
                  </a:lnTo>
                  <a:lnTo>
                    <a:pt x="654110" y="856405"/>
                  </a:lnTo>
                  <a:lnTo>
                    <a:pt x="677667" y="900555"/>
                  </a:lnTo>
                  <a:lnTo>
                    <a:pt x="700609" y="944985"/>
                  </a:lnTo>
                  <a:lnTo>
                    <a:pt x="722933" y="989688"/>
                  </a:lnTo>
                  <a:lnTo>
                    <a:pt x="744638" y="1034659"/>
                  </a:lnTo>
                  <a:lnTo>
                    <a:pt x="765723" y="1079890"/>
                  </a:lnTo>
                  <a:lnTo>
                    <a:pt x="786185" y="1125375"/>
                  </a:lnTo>
                  <a:lnTo>
                    <a:pt x="806024" y="1171107"/>
                  </a:lnTo>
                  <a:lnTo>
                    <a:pt x="825236" y="1217081"/>
                  </a:lnTo>
                  <a:lnTo>
                    <a:pt x="843821" y="1263289"/>
                  </a:lnTo>
                  <a:lnTo>
                    <a:pt x="861777" y="1309725"/>
                  </a:lnTo>
                  <a:lnTo>
                    <a:pt x="879102" y="1356382"/>
                  </a:lnTo>
                  <a:lnTo>
                    <a:pt x="895795" y="1403254"/>
                  </a:lnTo>
                  <a:lnTo>
                    <a:pt x="911854" y="1450335"/>
                  </a:lnTo>
                  <a:lnTo>
                    <a:pt x="927277" y="1497618"/>
                  </a:lnTo>
                  <a:lnTo>
                    <a:pt x="942062" y="1545096"/>
                  </a:lnTo>
                  <a:lnTo>
                    <a:pt x="956209" y="1592763"/>
                  </a:lnTo>
                  <a:lnTo>
                    <a:pt x="969714" y="1640612"/>
                  </a:lnTo>
                  <a:lnTo>
                    <a:pt x="982577" y="1688637"/>
                  </a:lnTo>
                  <a:lnTo>
                    <a:pt x="994796" y="1736831"/>
                  </a:lnTo>
                  <a:lnTo>
                    <a:pt x="1006369" y="1785188"/>
                  </a:lnTo>
                  <a:lnTo>
                    <a:pt x="1017295" y="1833702"/>
                  </a:lnTo>
                  <a:lnTo>
                    <a:pt x="1027571" y="1882365"/>
                  </a:lnTo>
                  <a:lnTo>
                    <a:pt x="1037197" y="1931171"/>
                  </a:lnTo>
                  <a:lnTo>
                    <a:pt x="1046170" y="1980114"/>
                  </a:lnTo>
                  <a:lnTo>
                    <a:pt x="1054489" y="2029188"/>
                  </a:lnTo>
                  <a:lnTo>
                    <a:pt x="1062152" y="2078385"/>
                  </a:lnTo>
                  <a:lnTo>
                    <a:pt x="1069157" y="2127699"/>
                  </a:lnTo>
                  <a:lnTo>
                    <a:pt x="1075503" y="2177124"/>
                  </a:lnTo>
                  <a:lnTo>
                    <a:pt x="1081189" y="2226653"/>
                  </a:lnTo>
                  <a:lnTo>
                    <a:pt x="1086211" y="2276279"/>
                  </a:lnTo>
                  <a:lnTo>
                    <a:pt x="1090570" y="2325997"/>
                  </a:lnTo>
                  <a:lnTo>
                    <a:pt x="1094262" y="2375799"/>
                  </a:lnTo>
                  <a:lnTo>
                    <a:pt x="1097287" y="2425680"/>
                  </a:lnTo>
                  <a:lnTo>
                    <a:pt x="1099643" y="2475632"/>
                  </a:lnTo>
                  <a:lnTo>
                    <a:pt x="1101327" y="2525649"/>
                  </a:lnTo>
                  <a:lnTo>
                    <a:pt x="1102339" y="2575724"/>
                  </a:lnTo>
                  <a:lnTo>
                    <a:pt x="1102677" y="2625852"/>
                  </a:lnTo>
                  <a:lnTo>
                    <a:pt x="1102339" y="2675951"/>
                  </a:lnTo>
                  <a:lnTo>
                    <a:pt x="1101327" y="2726001"/>
                  </a:lnTo>
                  <a:lnTo>
                    <a:pt x="1099643" y="2775993"/>
                  </a:lnTo>
                  <a:lnTo>
                    <a:pt x="1097287" y="2825921"/>
                  </a:lnTo>
                  <a:lnTo>
                    <a:pt x="1094262" y="2875779"/>
                  </a:lnTo>
                  <a:lnTo>
                    <a:pt x="1090570" y="2925561"/>
                  </a:lnTo>
                  <a:lnTo>
                    <a:pt x="1086211" y="2975259"/>
                  </a:lnTo>
                  <a:lnTo>
                    <a:pt x="1081189" y="3024867"/>
                  </a:lnTo>
                  <a:lnTo>
                    <a:pt x="1075503" y="3074379"/>
                  </a:lnTo>
                  <a:lnTo>
                    <a:pt x="1069157" y="3123787"/>
                  </a:lnTo>
                  <a:lnTo>
                    <a:pt x="1062152" y="3173086"/>
                  </a:lnTo>
                  <a:lnTo>
                    <a:pt x="1054489" y="3222269"/>
                  </a:lnTo>
                  <a:lnTo>
                    <a:pt x="1046170" y="3271329"/>
                  </a:lnTo>
                  <a:lnTo>
                    <a:pt x="1037197" y="3320260"/>
                  </a:lnTo>
                  <a:lnTo>
                    <a:pt x="1027571" y="3369056"/>
                  </a:lnTo>
                  <a:lnTo>
                    <a:pt x="1017295" y="3417709"/>
                  </a:lnTo>
                  <a:lnTo>
                    <a:pt x="1006369" y="3466212"/>
                  </a:lnTo>
                  <a:lnTo>
                    <a:pt x="994796" y="3514561"/>
                  </a:lnTo>
                  <a:lnTo>
                    <a:pt x="982577" y="3562748"/>
                  </a:lnTo>
                  <a:lnTo>
                    <a:pt x="969714" y="3610765"/>
                  </a:lnTo>
                  <a:lnTo>
                    <a:pt x="956209" y="3658608"/>
                  </a:lnTo>
                  <a:lnTo>
                    <a:pt x="942062" y="3706269"/>
                  </a:lnTo>
                  <a:lnTo>
                    <a:pt x="927277" y="3753742"/>
                  </a:lnTo>
                  <a:lnTo>
                    <a:pt x="911854" y="3801021"/>
                  </a:lnTo>
                  <a:lnTo>
                    <a:pt x="895795" y="3848097"/>
                  </a:lnTo>
                  <a:lnTo>
                    <a:pt x="879102" y="3894966"/>
                  </a:lnTo>
                  <a:lnTo>
                    <a:pt x="861777" y="3941621"/>
                  </a:lnTo>
                  <a:lnTo>
                    <a:pt x="843821" y="3988054"/>
                  </a:lnTo>
                  <a:lnTo>
                    <a:pt x="825236" y="4034260"/>
                  </a:lnTo>
                  <a:lnTo>
                    <a:pt x="806024" y="4080232"/>
                  </a:lnTo>
                  <a:lnTo>
                    <a:pt x="786185" y="4125963"/>
                  </a:lnTo>
                  <a:lnTo>
                    <a:pt x="765723" y="4171447"/>
                  </a:lnTo>
                  <a:lnTo>
                    <a:pt x="744638" y="4216678"/>
                  </a:lnTo>
                  <a:lnTo>
                    <a:pt x="722933" y="4261647"/>
                  </a:lnTo>
                  <a:lnTo>
                    <a:pt x="700609" y="4306350"/>
                  </a:lnTo>
                  <a:lnTo>
                    <a:pt x="677667" y="4350780"/>
                  </a:lnTo>
                  <a:lnTo>
                    <a:pt x="654110" y="4394930"/>
                  </a:lnTo>
                  <a:lnTo>
                    <a:pt x="629938" y="4438793"/>
                  </a:lnTo>
                  <a:lnTo>
                    <a:pt x="605155" y="4482363"/>
                  </a:lnTo>
                  <a:lnTo>
                    <a:pt x="579271" y="4526568"/>
                  </a:lnTo>
                  <a:lnTo>
                    <a:pt x="552783" y="4570391"/>
                  </a:lnTo>
                  <a:lnTo>
                    <a:pt x="525695" y="4613826"/>
                  </a:lnTo>
                  <a:lnTo>
                    <a:pt x="498013" y="4656868"/>
                  </a:lnTo>
                  <a:lnTo>
                    <a:pt x="469742" y="4699512"/>
                  </a:lnTo>
                  <a:lnTo>
                    <a:pt x="440888" y="4741751"/>
                  </a:lnTo>
                  <a:lnTo>
                    <a:pt x="411455" y="4783582"/>
                  </a:lnTo>
                  <a:lnTo>
                    <a:pt x="381450" y="4824998"/>
                  </a:lnTo>
                  <a:lnTo>
                    <a:pt x="350877" y="4865995"/>
                  </a:lnTo>
                  <a:lnTo>
                    <a:pt x="319742" y="4906566"/>
                  </a:lnTo>
                  <a:lnTo>
                    <a:pt x="288050" y="4946707"/>
                  </a:lnTo>
                  <a:lnTo>
                    <a:pt x="255807" y="4986412"/>
                  </a:lnTo>
                  <a:lnTo>
                    <a:pt x="223018" y="5025675"/>
                  </a:lnTo>
                  <a:lnTo>
                    <a:pt x="189688" y="5064492"/>
                  </a:lnTo>
                  <a:lnTo>
                    <a:pt x="155822" y="5102857"/>
                  </a:lnTo>
                  <a:lnTo>
                    <a:pt x="121426" y="5140765"/>
                  </a:lnTo>
                  <a:lnTo>
                    <a:pt x="86506" y="5178210"/>
                  </a:lnTo>
                  <a:lnTo>
                    <a:pt x="51066" y="5215187"/>
                  </a:lnTo>
                  <a:lnTo>
                    <a:pt x="15112" y="5251691"/>
                  </a:lnTo>
                  <a:lnTo>
                    <a:pt x="0" y="5236210"/>
                  </a:lnTo>
                  <a:lnTo>
                    <a:pt x="35778" y="5199933"/>
                  </a:lnTo>
                  <a:lnTo>
                    <a:pt x="71038" y="5163183"/>
                  </a:lnTo>
                  <a:lnTo>
                    <a:pt x="105775" y="5125966"/>
                  </a:lnTo>
                  <a:lnTo>
                    <a:pt x="139983" y="5088287"/>
                  </a:lnTo>
                  <a:lnTo>
                    <a:pt x="173660" y="5050153"/>
                  </a:lnTo>
                  <a:lnTo>
                    <a:pt x="206801" y="5011568"/>
                  </a:lnTo>
                  <a:lnTo>
                    <a:pt x="239400" y="4972539"/>
                  </a:lnTo>
                  <a:lnTo>
                    <a:pt x="271454" y="4933071"/>
                  </a:lnTo>
                  <a:lnTo>
                    <a:pt x="302958" y="4893169"/>
                  </a:lnTo>
                  <a:lnTo>
                    <a:pt x="333908" y="4852840"/>
                  </a:lnTo>
                  <a:lnTo>
                    <a:pt x="364300" y="4812089"/>
                  </a:lnTo>
                  <a:lnTo>
                    <a:pt x="394128" y="4770922"/>
                  </a:lnTo>
                  <a:lnTo>
                    <a:pt x="423389" y="4729344"/>
                  </a:lnTo>
                  <a:lnTo>
                    <a:pt x="452078" y="4687360"/>
                  </a:lnTo>
                  <a:lnTo>
                    <a:pt x="480191" y="4644978"/>
                  </a:lnTo>
                  <a:lnTo>
                    <a:pt x="507723" y="4602202"/>
                  </a:lnTo>
                  <a:lnTo>
                    <a:pt x="534670" y="4559038"/>
                  </a:lnTo>
                  <a:lnTo>
                    <a:pt x="561027" y="4515491"/>
                  </a:lnTo>
                  <a:lnTo>
                    <a:pt x="586790" y="4471568"/>
                  </a:lnTo>
                  <a:lnTo>
                    <a:pt x="612050" y="4427104"/>
                  </a:lnTo>
                  <a:lnTo>
                    <a:pt x="636672" y="4382335"/>
                  </a:lnTo>
                  <a:lnTo>
                    <a:pt x="660652" y="4337267"/>
                  </a:lnTo>
                  <a:lnTo>
                    <a:pt x="683989" y="4291908"/>
                  </a:lnTo>
                  <a:lnTo>
                    <a:pt x="706681" y="4246263"/>
                  </a:lnTo>
                  <a:lnTo>
                    <a:pt x="728727" y="4200341"/>
                  </a:lnTo>
                  <a:lnTo>
                    <a:pt x="750124" y="4154148"/>
                  </a:lnTo>
                  <a:lnTo>
                    <a:pt x="770870" y="4107691"/>
                  </a:lnTo>
                  <a:lnTo>
                    <a:pt x="790964" y="4060977"/>
                  </a:lnTo>
                  <a:lnTo>
                    <a:pt x="810404" y="4014013"/>
                  </a:lnTo>
                  <a:lnTo>
                    <a:pt x="829188" y="3966807"/>
                  </a:lnTo>
                  <a:lnTo>
                    <a:pt x="847314" y="3919364"/>
                  </a:lnTo>
                  <a:lnTo>
                    <a:pt x="864780" y="3871692"/>
                  </a:lnTo>
                  <a:lnTo>
                    <a:pt x="881584" y="3823798"/>
                  </a:lnTo>
                  <a:lnTo>
                    <a:pt x="897724" y="3775689"/>
                  </a:lnTo>
                  <a:lnTo>
                    <a:pt x="913199" y="3727372"/>
                  </a:lnTo>
                  <a:lnTo>
                    <a:pt x="928006" y="3678854"/>
                  </a:lnTo>
                  <a:lnTo>
                    <a:pt x="942144" y="3630142"/>
                  </a:lnTo>
                  <a:lnTo>
                    <a:pt x="955611" y="3581242"/>
                  </a:lnTo>
                  <a:lnTo>
                    <a:pt x="968405" y="3532163"/>
                  </a:lnTo>
                  <a:lnTo>
                    <a:pt x="980523" y="3482909"/>
                  </a:lnTo>
                  <a:lnTo>
                    <a:pt x="991965" y="3433490"/>
                  </a:lnTo>
                  <a:lnTo>
                    <a:pt x="1002728" y="3383911"/>
                  </a:lnTo>
                  <a:lnTo>
                    <a:pt x="1012810" y="3334180"/>
                  </a:lnTo>
                  <a:lnTo>
                    <a:pt x="1022209" y="3284304"/>
                  </a:lnTo>
                  <a:lnTo>
                    <a:pt x="1030924" y="3234289"/>
                  </a:lnTo>
                  <a:lnTo>
                    <a:pt x="1038953" y="3184143"/>
                  </a:lnTo>
                  <a:lnTo>
                    <a:pt x="1046294" y="3133872"/>
                  </a:lnTo>
                  <a:lnTo>
                    <a:pt x="1052944" y="3083484"/>
                  </a:lnTo>
                  <a:lnTo>
                    <a:pt x="1058902" y="3032985"/>
                  </a:lnTo>
                  <a:lnTo>
                    <a:pt x="1064167" y="2982383"/>
                  </a:lnTo>
                  <a:lnTo>
                    <a:pt x="1068736" y="2931684"/>
                  </a:lnTo>
                  <a:lnTo>
                    <a:pt x="1072607" y="2880895"/>
                  </a:lnTo>
                  <a:lnTo>
                    <a:pt x="1075778" y="2830024"/>
                  </a:lnTo>
                  <a:lnTo>
                    <a:pt x="1078248" y="2779077"/>
                  </a:lnTo>
                  <a:lnTo>
                    <a:pt x="1080014" y="2728061"/>
                  </a:lnTo>
                  <a:lnTo>
                    <a:pt x="1081076" y="2676984"/>
                  </a:lnTo>
                  <a:lnTo>
                    <a:pt x="1081430" y="2625852"/>
                  </a:lnTo>
                  <a:lnTo>
                    <a:pt x="1081076" y="2574718"/>
                  </a:lnTo>
                  <a:lnTo>
                    <a:pt x="1080014" y="2523637"/>
                  </a:lnTo>
                  <a:lnTo>
                    <a:pt x="1078248" y="2472617"/>
                  </a:lnTo>
                  <a:lnTo>
                    <a:pt x="1075778" y="2421665"/>
                  </a:lnTo>
                  <a:lnTo>
                    <a:pt x="1072607" y="2370787"/>
                  </a:lnTo>
                  <a:lnTo>
                    <a:pt x="1068736" y="2319990"/>
                  </a:lnTo>
                  <a:lnTo>
                    <a:pt x="1064167" y="2269283"/>
                  </a:lnTo>
                  <a:lnTo>
                    <a:pt x="1058902" y="2218671"/>
                  </a:lnTo>
                  <a:lnTo>
                    <a:pt x="1052944" y="2168162"/>
                  </a:lnTo>
                  <a:lnTo>
                    <a:pt x="1046294" y="2117762"/>
                  </a:lnTo>
                  <a:lnTo>
                    <a:pt x="1038953" y="2067480"/>
                  </a:lnTo>
                  <a:lnTo>
                    <a:pt x="1030924" y="2017321"/>
                  </a:lnTo>
                  <a:lnTo>
                    <a:pt x="1022209" y="1967294"/>
                  </a:lnTo>
                  <a:lnTo>
                    <a:pt x="1012810" y="1917404"/>
                  </a:lnTo>
                  <a:lnTo>
                    <a:pt x="1002728" y="1867659"/>
                  </a:lnTo>
                  <a:lnTo>
                    <a:pt x="991965" y="1818067"/>
                  </a:lnTo>
                  <a:lnTo>
                    <a:pt x="980523" y="1768633"/>
                  </a:lnTo>
                  <a:lnTo>
                    <a:pt x="968405" y="1719366"/>
                  </a:lnTo>
                  <a:lnTo>
                    <a:pt x="955611" y="1670272"/>
                  </a:lnTo>
                  <a:lnTo>
                    <a:pt x="942144" y="1621358"/>
                  </a:lnTo>
                  <a:lnTo>
                    <a:pt x="928006" y="1572631"/>
                  </a:lnTo>
                  <a:lnTo>
                    <a:pt x="913199" y="1524099"/>
                  </a:lnTo>
                  <a:lnTo>
                    <a:pt x="897724" y="1475769"/>
                  </a:lnTo>
                  <a:lnTo>
                    <a:pt x="881584" y="1427646"/>
                  </a:lnTo>
                  <a:lnTo>
                    <a:pt x="864780" y="1379739"/>
                  </a:lnTo>
                  <a:lnTo>
                    <a:pt x="847314" y="1332055"/>
                  </a:lnTo>
                  <a:lnTo>
                    <a:pt x="829188" y="1284600"/>
                  </a:lnTo>
                  <a:lnTo>
                    <a:pt x="810404" y="1237382"/>
                  </a:lnTo>
                  <a:lnTo>
                    <a:pt x="790964" y="1190408"/>
                  </a:lnTo>
                  <a:lnTo>
                    <a:pt x="770870" y="1143684"/>
                  </a:lnTo>
                  <a:lnTo>
                    <a:pt x="750124" y="1097218"/>
                  </a:lnTo>
                  <a:lnTo>
                    <a:pt x="728727" y="1051017"/>
                  </a:lnTo>
                  <a:lnTo>
                    <a:pt x="706681" y="1005088"/>
                  </a:lnTo>
                  <a:lnTo>
                    <a:pt x="683989" y="959438"/>
                  </a:lnTo>
                  <a:lnTo>
                    <a:pt x="660652" y="914074"/>
                  </a:lnTo>
                  <a:lnTo>
                    <a:pt x="636672" y="869002"/>
                  </a:lnTo>
                  <a:lnTo>
                    <a:pt x="612050" y="824231"/>
                  </a:lnTo>
                  <a:lnTo>
                    <a:pt x="586790" y="779767"/>
                  </a:lnTo>
                  <a:lnTo>
                    <a:pt x="561027" y="735844"/>
                  </a:lnTo>
                  <a:lnTo>
                    <a:pt x="534670" y="692297"/>
                  </a:lnTo>
                  <a:lnTo>
                    <a:pt x="507723" y="649133"/>
                  </a:lnTo>
                  <a:lnTo>
                    <a:pt x="480191" y="606357"/>
                  </a:lnTo>
                  <a:lnTo>
                    <a:pt x="452078" y="563974"/>
                  </a:lnTo>
                  <a:lnTo>
                    <a:pt x="423389" y="521991"/>
                  </a:lnTo>
                  <a:lnTo>
                    <a:pt x="394128" y="480413"/>
                  </a:lnTo>
                  <a:lnTo>
                    <a:pt x="364300" y="439246"/>
                  </a:lnTo>
                  <a:lnTo>
                    <a:pt x="333908" y="398495"/>
                  </a:lnTo>
                  <a:lnTo>
                    <a:pt x="302958" y="358165"/>
                  </a:lnTo>
                  <a:lnTo>
                    <a:pt x="271454" y="318264"/>
                  </a:lnTo>
                  <a:lnTo>
                    <a:pt x="239400" y="278796"/>
                  </a:lnTo>
                  <a:lnTo>
                    <a:pt x="206801" y="239767"/>
                  </a:lnTo>
                  <a:lnTo>
                    <a:pt x="173660" y="201182"/>
                  </a:lnTo>
                  <a:lnTo>
                    <a:pt x="139983" y="163047"/>
                  </a:lnTo>
                  <a:lnTo>
                    <a:pt x="105775" y="125369"/>
                  </a:lnTo>
                  <a:lnTo>
                    <a:pt x="71038" y="88152"/>
                  </a:lnTo>
                  <a:lnTo>
                    <a:pt x="35778" y="51402"/>
                  </a:lnTo>
                  <a:lnTo>
                    <a:pt x="0" y="15125"/>
                  </a:lnTo>
                  <a:lnTo>
                    <a:pt x="15112" y="0"/>
                  </a:lnTo>
                  <a:close/>
                </a:path>
              </a:pathLst>
            </a:custGeom>
            <a:ln w="25559">
              <a:solidFill>
                <a:srgbClr val="3F67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10634" y="1393558"/>
              <a:ext cx="3953510" cy="501650"/>
            </a:xfrm>
            <a:custGeom>
              <a:avLst/>
              <a:gdLst/>
              <a:ahLst/>
              <a:cxnLst/>
              <a:rect l="l" t="t" r="r" b="b"/>
              <a:pathLst>
                <a:path w="3953509" h="501650">
                  <a:moveTo>
                    <a:pt x="3953167" y="0"/>
                  </a:moveTo>
                  <a:lnTo>
                    <a:pt x="0" y="0"/>
                  </a:lnTo>
                  <a:lnTo>
                    <a:pt x="0" y="501116"/>
                  </a:lnTo>
                  <a:lnTo>
                    <a:pt x="3953167" y="501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10634" y="1393558"/>
              <a:ext cx="3953510" cy="501650"/>
            </a:xfrm>
            <a:custGeom>
              <a:avLst/>
              <a:gdLst/>
              <a:ahLst/>
              <a:cxnLst/>
              <a:rect l="l" t="t" r="r" b="b"/>
              <a:pathLst>
                <a:path w="3953509" h="501650">
                  <a:moveTo>
                    <a:pt x="1976767" y="501116"/>
                  </a:moveTo>
                  <a:lnTo>
                    <a:pt x="0" y="501116"/>
                  </a:lnTo>
                  <a:lnTo>
                    <a:pt x="0" y="0"/>
                  </a:lnTo>
                  <a:lnTo>
                    <a:pt x="3953167" y="0"/>
                  </a:lnTo>
                  <a:lnTo>
                    <a:pt x="3953167" y="501116"/>
                  </a:lnTo>
                  <a:lnTo>
                    <a:pt x="1976767" y="50111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696459" y="1511185"/>
            <a:ext cx="28047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Учреждения 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культуры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клубного</a:t>
            </a:r>
            <a:r>
              <a:rPr dirty="0" sz="14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типа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84421" y="1317904"/>
            <a:ext cx="4293235" cy="1343025"/>
            <a:chOff x="3984421" y="1317904"/>
            <a:chExt cx="4293235" cy="1343025"/>
          </a:xfrm>
        </p:grpSpPr>
        <p:sp>
          <p:nvSpPr>
            <p:cNvPr id="10" name="object 10"/>
            <p:cNvSpPr/>
            <p:nvPr/>
          </p:nvSpPr>
          <p:spPr>
            <a:xfrm>
              <a:off x="3997439" y="1330921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80">
                  <a:moveTo>
                    <a:pt x="313563" y="0"/>
                  </a:moveTo>
                  <a:lnTo>
                    <a:pt x="272534" y="2677"/>
                  </a:lnTo>
                  <a:lnTo>
                    <a:pt x="232383" y="10620"/>
                  </a:lnTo>
                  <a:lnTo>
                    <a:pt x="193581" y="23692"/>
                  </a:lnTo>
                  <a:lnTo>
                    <a:pt x="156603" y="41757"/>
                  </a:lnTo>
                  <a:lnTo>
                    <a:pt x="122514" y="64663"/>
                  </a:lnTo>
                  <a:lnTo>
                    <a:pt x="91801" y="91617"/>
                  </a:lnTo>
                  <a:lnTo>
                    <a:pt x="64870" y="122353"/>
                  </a:lnTo>
                  <a:lnTo>
                    <a:pt x="42125" y="156603"/>
                  </a:lnTo>
                  <a:lnTo>
                    <a:pt x="23847" y="193369"/>
                  </a:lnTo>
                  <a:lnTo>
                    <a:pt x="10666" y="232060"/>
                  </a:lnTo>
                  <a:lnTo>
                    <a:pt x="2683" y="272171"/>
                  </a:lnTo>
                  <a:lnTo>
                    <a:pt x="0" y="313194"/>
                  </a:lnTo>
                  <a:lnTo>
                    <a:pt x="2683" y="354217"/>
                  </a:lnTo>
                  <a:lnTo>
                    <a:pt x="10666" y="394330"/>
                  </a:lnTo>
                  <a:lnTo>
                    <a:pt x="23847" y="433025"/>
                  </a:lnTo>
                  <a:lnTo>
                    <a:pt x="42125" y="469798"/>
                  </a:lnTo>
                  <a:lnTo>
                    <a:pt x="64870" y="504043"/>
                  </a:lnTo>
                  <a:lnTo>
                    <a:pt x="91801" y="534777"/>
                  </a:lnTo>
                  <a:lnTo>
                    <a:pt x="122514" y="561731"/>
                  </a:lnTo>
                  <a:lnTo>
                    <a:pt x="156603" y="584631"/>
                  </a:lnTo>
                  <a:lnTo>
                    <a:pt x="193581" y="602760"/>
                  </a:lnTo>
                  <a:lnTo>
                    <a:pt x="232383" y="615957"/>
                  </a:lnTo>
                  <a:lnTo>
                    <a:pt x="272534" y="624024"/>
                  </a:lnTo>
                  <a:lnTo>
                    <a:pt x="313563" y="626757"/>
                  </a:lnTo>
                  <a:lnTo>
                    <a:pt x="354379" y="624024"/>
                  </a:lnTo>
                  <a:lnTo>
                    <a:pt x="394422" y="615957"/>
                  </a:lnTo>
                  <a:lnTo>
                    <a:pt x="433186" y="602760"/>
                  </a:lnTo>
                  <a:lnTo>
                    <a:pt x="470166" y="584631"/>
                  </a:lnTo>
                  <a:lnTo>
                    <a:pt x="504248" y="561731"/>
                  </a:lnTo>
                  <a:lnTo>
                    <a:pt x="534958" y="534777"/>
                  </a:lnTo>
                  <a:lnTo>
                    <a:pt x="561892" y="504043"/>
                  </a:lnTo>
                  <a:lnTo>
                    <a:pt x="584644" y="469798"/>
                  </a:lnTo>
                  <a:lnTo>
                    <a:pt x="602915" y="433025"/>
                  </a:lnTo>
                  <a:lnTo>
                    <a:pt x="616092" y="394330"/>
                  </a:lnTo>
                  <a:lnTo>
                    <a:pt x="624074" y="354217"/>
                  </a:lnTo>
                  <a:lnTo>
                    <a:pt x="626757" y="313194"/>
                  </a:lnTo>
                  <a:lnTo>
                    <a:pt x="624074" y="272171"/>
                  </a:lnTo>
                  <a:lnTo>
                    <a:pt x="616092" y="232060"/>
                  </a:lnTo>
                  <a:lnTo>
                    <a:pt x="602915" y="193369"/>
                  </a:lnTo>
                  <a:lnTo>
                    <a:pt x="584644" y="156603"/>
                  </a:lnTo>
                  <a:lnTo>
                    <a:pt x="561892" y="122353"/>
                  </a:lnTo>
                  <a:lnTo>
                    <a:pt x="534958" y="91617"/>
                  </a:lnTo>
                  <a:lnTo>
                    <a:pt x="504248" y="64663"/>
                  </a:lnTo>
                  <a:lnTo>
                    <a:pt x="470166" y="41757"/>
                  </a:lnTo>
                  <a:lnTo>
                    <a:pt x="433186" y="23692"/>
                  </a:lnTo>
                  <a:lnTo>
                    <a:pt x="394422" y="10620"/>
                  </a:lnTo>
                  <a:lnTo>
                    <a:pt x="354379" y="2677"/>
                  </a:lnTo>
                  <a:lnTo>
                    <a:pt x="313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97439" y="1330921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80">
                  <a:moveTo>
                    <a:pt x="0" y="313194"/>
                  </a:moveTo>
                  <a:lnTo>
                    <a:pt x="2683" y="272171"/>
                  </a:lnTo>
                  <a:lnTo>
                    <a:pt x="10666" y="232060"/>
                  </a:lnTo>
                  <a:lnTo>
                    <a:pt x="23847" y="193369"/>
                  </a:lnTo>
                  <a:lnTo>
                    <a:pt x="42125" y="156603"/>
                  </a:lnTo>
                  <a:lnTo>
                    <a:pt x="64870" y="122353"/>
                  </a:lnTo>
                  <a:lnTo>
                    <a:pt x="91801" y="91617"/>
                  </a:lnTo>
                  <a:lnTo>
                    <a:pt x="122514" y="64663"/>
                  </a:lnTo>
                  <a:lnTo>
                    <a:pt x="156603" y="41757"/>
                  </a:lnTo>
                  <a:lnTo>
                    <a:pt x="193581" y="23692"/>
                  </a:lnTo>
                  <a:lnTo>
                    <a:pt x="232383" y="10620"/>
                  </a:lnTo>
                  <a:lnTo>
                    <a:pt x="272534" y="2677"/>
                  </a:lnTo>
                  <a:lnTo>
                    <a:pt x="313563" y="0"/>
                  </a:lnTo>
                  <a:lnTo>
                    <a:pt x="354379" y="2677"/>
                  </a:lnTo>
                  <a:lnTo>
                    <a:pt x="394422" y="10620"/>
                  </a:lnTo>
                  <a:lnTo>
                    <a:pt x="433186" y="23692"/>
                  </a:lnTo>
                  <a:lnTo>
                    <a:pt x="470166" y="41757"/>
                  </a:lnTo>
                  <a:lnTo>
                    <a:pt x="504248" y="64663"/>
                  </a:lnTo>
                  <a:lnTo>
                    <a:pt x="534958" y="91617"/>
                  </a:lnTo>
                  <a:lnTo>
                    <a:pt x="561892" y="122353"/>
                  </a:lnTo>
                  <a:lnTo>
                    <a:pt x="584644" y="156603"/>
                  </a:lnTo>
                  <a:lnTo>
                    <a:pt x="602915" y="193369"/>
                  </a:lnTo>
                  <a:lnTo>
                    <a:pt x="616092" y="232060"/>
                  </a:lnTo>
                  <a:lnTo>
                    <a:pt x="624074" y="272171"/>
                  </a:lnTo>
                  <a:lnTo>
                    <a:pt x="626757" y="313194"/>
                  </a:lnTo>
                  <a:lnTo>
                    <a:pt x="624074" y="354217"/>
                  </a:lnTo>
                  <a:lnTo>
                    <a:pt x="616092" y="394330"/>
                  </a:lnTo>
                  <a:lnTo>
                    <a:pt x="602915" y="433025"/>
                  </a:lnTo>
                  <a:lnTo>
                    <a:pt x="584644" y="469798"/>
                  </a:lnTo>
                  <a:lnTo>
                    <a:pt x="561892" y="504043"/>
                  </a:lnTo>
                  <a:lnTo>
                    <a:pt x="534958" y="534777"/>
                  </a:lnTo>
                  <a:lnTo>
                    <a:pt x="504248" y="561731"/>
                  </a:lnTo>
                  <a:lnTo>
                    <a:pt x="470166" y="584631"/>
                  </a:lnTo>
                  <a:lnTo>
                    <a:pt x="433186" y="602760"/>
                  </a:lnTo>
                  <a:lnTo>
                    <a:pt x="394422" y="615957"/>
                  </a:lnTo>
                  <a:lnTo>
                    <a:pt x="354379" y="624024"/>
                  </a:lnTo>
                  <a:lnTo>
                    <a:pt x="313563" y="626757"/>
                  </a:lnTo>
                  <a:lnTo>
                    <a:pt x="272534" y="624024"/>
                  </a:lnTo>
                  <a:lnTo>
                    <a:pt x="232383" y="615957"/>
                  </a:lnTo>
                  <a:lnTo>
                    <a:pt x="193581" y="602760"/>
                  </a:lnTo>
                  <a:lnTo>
                    <a:pt x="156603" y="584631"/>
                  </a:lnTo>
                  <a:lnTo>
                    <a:pt x="122514" y="561731"/>
                  </a:lnTo>
                  <a:lnTo>
                    <a:pt x="91801" y="534777"/>
                  </a:lnTo>
                  <a:lnTo>
                    <a:pt x="64870" y="504043"/>
                  </a:lnTo>
                  <a:lnTo>
                    <a:pt x="42125" y="469798"/>
                  </a:lnTo>
                  <a:lnTo>
                    <a:pt x="23847" y="433025"/>
                  </a:lnTo>
                  <a:lnTo>
                    <a:pt x="10666" y="394330"/>
                  </a:lnTo>
                  <a:lnTo>
                    <a:pt x="2683" y="354217"/>
                  </a:lnTo>
                  <a:lnTo>
                    <a:pt x="0" y="313194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64963" y="2146325"/>
              <a:ext cx="3499485" cy="501650"/>
            </a:xfrm>
            <a:custGeom>
              <a:avLst/>
              <a:gdLst/>
              <a:ahLst/>
              <a:cxnLst/>
              <a:rect l="l" t="t" r="r" b="b"/>
              <a:pathLst>
                <a:path w="3499484" h="501650">
                  <a:moveTo>
                    <a:pt x="3499192" y="0"/>
                  </a:moveTo>
                  <a:lnTo>
                    <a:pt x="0" y="0"/>
                  </a:lnTo>
                  <a:lnTo>
                    <a:pt x="0" y="501116"/>
                  </a:lnTo>
                  <a:lnTo>
                    <a:pt x="3499192" y="501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64963" y="2146325"/>
              <a:ext cx="3499485" cy="501650"/>
            </a:xfrm>
            <a:custGeom>
              <a:avLst/>
              <a:gdLst/>
              <a:ahLst/>
              <a:cxnLst/>
              <a:rect l="l" t="t" r="r" b="b"/>
              <a:pathLst>
                <a:path w="3499484" h="501650">
                  <a:moveTo>
                    <a:pt x="1749590" y="501116"/>
                  </a:moveTo>
                  <a:lnTo>
                    <a:pt x="0" y="501116"/>
                  </a:lnTo>
                  <a:lnTo>
                    <a:pt x="0" y="0"/>
                  </a:lnTo>
                  <a:lnTo>
                    <a:pt x="3499192" y="0"/>
                  </a:lnTo>
                  <a:lnTo>
                    <a:pt x="3499192" y="501116"/>
                  </a:lnTo>
                  <a:lnTo>
                    <a:pt x="1749590" y="50111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149697" y="2264295"/>
            <a:ext cx="517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М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уз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еи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38738" y="2070658"/>
            <a:ext cx="3838575" cy="1342390"/>
            <a:chOff x="4438738" y="2070658"/>
            <a:chExt cx="3838575" cy="1342390"/>
          </a:xfrm>
        </p:grpSpPr>
        <p:sp>
          <p:nvSpPr>
            <p:cNvPr id="16" name="object 16"/>
            <p:cNvSpPr/>
            <p:nvPr/>
          </p:nvSpPr>
          <p:spPr>
            <a:xfrm>
              <a:off x="4451756" y="2083676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80">
                  <a:moveTo>
                    <a:pt x="313563" y="0"/>
                  </a:moveTo>
                  <a:lnTo>
                    <a:pt x="272534" y="2677"/>
                  </a:lnTo>
                  <a:lnTo>
                    <a:pt x="232383" y="10620"/>
                  </a:lnTo>
                  <a:lnTo>
                    <a:pt x="193581" y="23692"/>
                  </a:lnTo>
                  <a:lnTo>
                    <a:pt x="156603" y="41757"/>
                  </a:lnTo>
                  <a:lnTo>
                    <a:pt x="122514" y="64665"/>
                  </a:lnTo>
                  <a:lnTo>
                    <a:pt x="91801" y="91622"/>
                  </a:lnTo>
                  <a:lnTo>
                    <a:pt x="64870" y="122358"/>
                  </a:lnTo>
                  <a:lnTo>
                    <a:pt x="42125" y="156603"/>
                  </a:lnTo>
                  <a:lnTo>
                    <a:pt x="23847" y="193376"/>
                  </a:lnTo>
                  <a:lnTo>
                    <a:pt x="10666" y="232071"/>
                  </a:lnTo>
                  <a:lnTo>
                    <a:pt x="2683" y="272184"/>
                  </a:lnTo>
                  <a:lnTo>
                    <a:pt x="0" y="313207"/>
                  </a:lnTo>
                  <a:lnTo>
                    <a:pt x="2683" y="354230"/>
                  </a:lnTo>
                  <a:lnTo>
                    <a:pt x="10666" y="394341"/>
                  </a:lnTo>
                  <a:lnTo>
                    <a:pt x="23847" y="433033"/>
                  </a:lnTo>
                  <a:lnTo>
                    <a:pt x="42125" y="469798"/>
                  </a:lnTo>
                  <a:lnTo>
                    <a:pt x="64870" y="504043"/>
                  </a:lnTo>
                  <a:lnTo>
                    <a:pt x="91801" y="534779"/>
                  </a:lnTo>
                  <a:lnTo>
                    <a:pt x="122514" y="561736"/>
                  </a:lnTo>
                  <a:lnTo>
                    <a:pt x="156603" y="584644"/>
                  </a:lnTo>
                  <a:lnTo>
                    <a:pt x="193581" y="602765"/>
                  </a:lnTo>
                  <a:lnTo>
                    <a:pt x="232383" y="615959"/>
                  </a:lnTo>
                  <a:lnTo>
                    <a:pt x="272534" y="624024"/>
                  </a:lnTo>
                  <a:lnTo>
                    <a:pt x="313563" y="626757"/>
                  </a:lnTo>
                  <a:lnTo>
                    <a:pt x="354386" y="624024"/>
                  </a:lnTo>
                  <a:lnTo>
                    <a:pt x="394431" y="615959"/>
                  </a:lnTo>
                  <a:lnTo>
                    <a:pt x="433194" y="602765"/>
                  </a:lnTo>
                  <a:lnTo>
                    <a:pt x="470166" y="584644"/>
                  </a:lnTo>
                  <a:lnTo>
                    <a:pt x="504250" y="561736"/>
                  </a:lnTo>
                  <a:lnTo>
                    <a:pt x="534963" y="534779"/>
                  </a:lnTo>
                  <a:lnTo>
                    <a:pt x="561897" y="504043"/>
                  </a:lnTo>
                  <a:lnTo>
                    <a:pt x="584644" y="469798"/>
                  </a:lnTo>
                  <a:lnTo>
                    <a:pt x="602920" y="433033"/>
                  </a:lnTo>
                  <a:lnTo>
                    <a:pt x="616097" y="394341"/>
                  </a:lnTo>
                  <a:lnTo>
                    <a:pt x="624076" y="354230"/>
                  </a:lnTo>
                  <a:lnTo>
                    <a:pt x="626757" y="313207"/>
                  </a:lnTo>
                  <a:lnTo>
                    <a:pt x="624076" y="272184"/>
                  </a:lnTo>
                  <a:lnTo>
                    <a:pt x="616097" y="232071"/>
                  </a:lnTo>
                  <a:lnTo>
                    <a:pt x="602920" y="193376"/>
                  </a:lnTo>
                  <a:lnTo>
                    <a:pt x="584644" y="156603"/>
                  </a:lnTo>
                  <a:lnTo>
                    <a:pt x="561897" y="122358"/>
                  </a:lnTo>
                  <a:lnTo>
                    <a:pt x="534963" y="91622"/>
                  </a:lnTo>
                  <a:lnTo>
                    <a:pt x="504250" y="64665"/>
                  </a:lnTo>
                  <a:lnTo>
                    <a:pt x="470166" y="41757"/>
                  </a:lnTo>
                  <a:lnTo>
                    <a:pt x="433194" y="23692"/>
                  </a:lnTo>
                  <a:lnTo>
                    <a:pt x="394431" y="10620"/>
                  </a:lnTo>
                  <a:lnTo>
                    <a:pt x="354386" y="2677"/>
                  </a:lnTo>
                  <a:lnTo>
                    <a:pt x="313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51756" y="2083676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80">
                  <a:moveTo>
                    <a:pt x="0" y="313207"/>
                  </a:moveTo>
                  <a:lnTo>
                    <a:pt x="2683" y="272184"/>
                  </a:lnTo>
                  <a:lnTo>
                    <a:pt x="10666" y="232071"/>
                  </a:lnTo>
                  <a:lnTo>
                    <a:pt x="23847" y="193376"/>
                  </a:lnTo>
                  <a:lnTo>
                    <a:pt x="42125" y="156603"/>
                  </a:lnTo>
                  <a:lnTo>
                    <a:pt x="64870" y="122358"/>
                  </a:lnTo>
                  <a:lnTo>
                    <a:pt x="91801" y="91622"/>
                  </a:lnTo>
                  <a:lnTo>
                    <a:pt x="122514" y="64665"/>
                  </a:lnTo>
                  <a:lnTo>
                    <a:pt x="156603" y="41757"/>
                  </a:lnTo>
                  <a:lnTo>
                    <a:pt x="193581" y="23692"/>
                  </a:lnTo>
                  <a:lnTo>
                    <a:pt x="232383" y="10620"/>
                  </a:lnTo>
                  <a:lnTo>
                    <a:pt x="272534" y="2677"/>
                  </a:lnTo>
                  <a:lnTo>
                    <a:pt x="313563" y="0"/>
                  </a:lnTo>
                  <a:lnTo>
                    <a:pt x="354386" y="2677"/>
                  </a:lnTo>
                  <a:lnTo>
                    <a:pt x="394431" y="10620"/>
                  </a:lnTo>
                  <a:lnTo>
                    <a:pt x="433194" y="23692"/>
                  </a:lnTo>
                  <a:lnTo>
                    <a:pt x="470166" y="41757"/>
                  </a:lnTo>
                  <a:lnTo>
                    <a:pt x="504250" y="64665"/>
                  </a:lnTo>
                  <a:lnTo>
                    <a:pt x="534963" y="91622"/>
                  </a:lnTo>
                  <a:lnTo>
                    <a:pt x="561897" y="122358"/>
                  </a:lnTo>
                  <a:lnTo>
                    <a:pt x="584644" y="156603"/>
                  </a:lnTo>
                  <a:lnTo>
                    <a:pt x="602920" y="193376"/>
                  </a:lnTo>
                  <a:lnTo>
                    <a:pt x="616097" y="232071"/>
                  </a:lnTo>
                  <a:lnTo>
                    <a:pt x="624076" y="272184"/>
                  </a:lnTo>
                  <a:lnTo>
                    <a:pt x="626757" y="313207"/>
                  </a:lnTo>
                  <a:lnTo>
                    <a:pt x="624076" y="354230"/>
                  </a:lnTo>
                  <a:lnTo>
                    <a:pt x="616097" y="394341"/>
                  </a:lnTo>
                  <a:lnTo>
                    <a:pt x="602920" y="433033"/>
                  </a:lnTo>
                  <a:lnTo>
                    <a:pt x="584644" y="469798"/>
                  </a:lnTo>
                  <a:lnTo>
                    <a:pt x="561897" y="504043"/>
                  </a:lnTo>
                  <a:lnTo>
                    <a:pt x="534963" y="534779"/>
                  </a:lnTo>
                  <a:lnTo>
                    <a:pt x="504250" y="561736"/>
                  </a:lnTo>
                  <a:lnTo>
                    <a:pt x="470166" y="584644"/>
                  </a:lnTo>
                  <a:lnTo>
                    <a:pt x="433194" y="602765"/>
                  </a:lnTo>
                  <a:lnTo>
                    <a:pt x="394431" y="615959"/>
                  </a:lnTo>
                  <a:lnTo>
                    <a:pt x="354386" y="624024"/>
                  </a:lnTo>
                  <a:lnTo>
                    <a:pt x="313563" y="626757"/>
                  </a:lnTo>
                  <a:lnTo>
                    <a:pt x="272534" y="624024"/>
                  </a:lnTo>
                  <a:lnTo>
                    <a:pt x="232383" y="615959"/>
                  </a:lnTo>
                  <a:lnTo>
                    <a:pt x="193581" y="602765"/>
                  </a:lnTo>
                  <a:lnTo>
                    <a:pt x="156603" y="584644"/>
                  </a:lnTo>
                  <a:lnTo>
                    <a:pt x="122514" y="561736"/>
                  </a:lnTo>
                  <a:lnTo>
                    <a:pt x="91801" y="534779"/>
                  </a:lnTo>
                  <a:lnTo>
                    <a:pt x="64870" y="504043"/>
                  </a:lnTo>
                  <a:lnTo>
                    <a:pt x="42125" y="469798"/>
                  </a:lnTo>
                  <a:lnTo>
                    <a:pt x="23847" y="433033"/>
                  </a:lnTo>
                  <a:lnTo>
                    <a:pt x="10666" y="394341"/>
                  </a:lnTo>
                  <a:lnTo>
                    <a:pt x="2683" y="354230"/>
                  </a:lnTo>
                  <a:lnTo>
                    <a:pt x="0" y="313207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014074" y="2898355"/>
              <a:ext cx="3250565" cy="501650"/>
            </a:xfrm>
            <a:custGeom>
              <a:avLst/>
              <a:gdLst/>
              <a:ahLst/>
              <a:cxnLst/>
              <a:rect l="l" t="t" r="r" b="b"/>
              <a:pathLst>
                <a:path w="3250565" h="501650">
                  <a:moveTo>
                    <a:pt x="3250082" y="0"/>
                  </a:moveTo>
                  <a:lnTo>
                    <a:pt x="0" y="0"/>
                  </a:lnTo>
                  <a:lnTo>
                    <a:pt x="0" y="501129"/>
                  </a:lnTo>
                  <a:lnTo>
                    <a:pt x="3250082" y="501129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14074" y="2898355"/>
              <a:ext cx="3250565" cy="501650"/>
            </a:xfrm>
            <a:custGeom>
              <a:avLst/>
              <a:gdLst/>
              <a:ahLst/>
              <a:cxnLst/>
              <a:rect l="l" t="t" r="r" b="b"/>
              <a:pathLst>
                <a:path w="3250565" h="501650">
                  <a:moveTo>
                    <a:pt x="1625041" y="501129"/>
                  </a:moveTo>
                  <a:lnTo>
                    <a:pt x="0" y="501129"/>
                  </a:lnTo>
                  <a:lnTo>
                    <a:pt x="0" y="0"/>
                  </a:lnTo>
                  <a:lnTo>
                    <a:pt x="3250082" y="0"/>
                  </a:lnTo>
                  <a:lnTo>
                    <a:pt x="3250082" y="501129"/>
                  </a:lnTo>
                  <a:lnTo>
                    <a:pt x="1625041" y="50112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399900" y="3016338"/>
            <a:ext cx="9226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Библиотеки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87506" y="2822701"/>
            <a:ext cx="3590290" cy="1343025"/>
            <a:chOff x="4687506" y="2822701"/>
            <a:chExt cx="3590290" cy="1343025"/>
          </a:xfrm>
        </p:grpSpPr>
        <p:sp>
          <p:nvSpPr>
            <p:cNvPr id="22" name="object 22"/>
            <p:cNvSpPr/>
            <p:nvPr/>
          </p:nvSpPr>
          <p:spPr>
            <a:xfrm>
              <a:off x="4700524" y="283571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550" y="0"/>
                  </a:moveTo>
                  <a:lnTo>
                    <a:pt x="272521" y="2677"/>
                  </a:lnTo>
                  <a:lnTo>
                    <a:pt x="232370" y="10620"/>
                  </a:lnTo>
                  <a:lnTo>
                    <a:pt x="193569" y="23692"/>
                  </a:lnTo>
                  <a:lnTo>
                    <a:pt x="156590" y="41757"/>
                  </a:lnTo>
                  <a:lnTo>
                    <a:pt x="122508" y="64665"/>
                  </a:lnTo>
                  <a:lnTo>
                    <a:pt x="91798" y="91622"/>
                  </a:lnTo>
                  <a:lnTo>
                    <a:pt x="64865" y="122358"/>
                  </a:lnTo>
                  <a:lnTo>
                    <a:pt x="42113" y="156603"/>
                  </a:lnTo>
                  <a:lnTo>
                    <a:pt x="23842" y="193369"/>
                  </a:lnTo>
                  <a:lnTo>
                    <a:pt x="10664" y="232060"/>
                  </a:lnTo>
                  <a:lnTo>
                    <a:pt x="2683" y="272171"/>
                  </a:lnTo>
                  <a:lnTo>
                    <a:pt x="0" y="313194"/>
                  </a:lnTo>
                  <a:lnTo>
                    <a:pt x="2683" y="354217"/>
                  </a:lnTo>
                  <a:lnTo>
                    <a:pt x="10664" y="394330"/>
                  </a:lnTo>
                  <a:lnTo>
                    <a:pt x="23842" y="433025"/>
                  </a:lnTo>
                  <a:lnTo>
                    <a:pt x="42113" y="469798"/>
                  </a:lnTo>
                  <a:lnTo>
                    <a:pt x="64865" y="504043"/>
                  </a:lnTo>
                  <a:lnTo>
                    <a:pt x="91798" y="534779"/>
                  </a:lnTo>
                  <a:lnTo>
                    <a:pt x="122508" y="561736"/>
                  </a:lnTo>
                  <a:lnTo>
                    <a:pt x="156590" y="584644"/>
                  </a:lnTo>
                  <a:lnTo>
                    <a:pt x="193569" y="602765"/>
                  </a:lnTo>
                  <a:lnTo>
                    <a:pt x="232370" y="615959"/>
                  </a:lnTo>
                  <a:lnTo>
                    <a:pt x="272521" y="624024"/>
                  </a:lnTo>
                  <a:lnTo>
                    <a:pt x="313550" y="626757"/>
                  </a:lnTo>
                  <a:lnTo>
                    <a:pt x="354373" y="624024"/>
                  </a:lnTo>
                  <a:lnTo>
                    <a:pt x="394419" y="615959"/>
                  </a:lnTo>
                  <a:lnTo>
                    <a:pt x="433181" y="602765"/>
                  </a:lnTo>
                  <a:lnTo>
                    <a:pt x="470153" y="584644"/>
                  </a:lnTo>
                  <a:lnTo>
                    <a:pt x="504243" y="561736"/>
                  </a:lnTo>
                  <a:lnTo>
                    <a:pt x="534955" y="534779"/>
                  </a:lnTo>
                  <a:lnTo>
                    <a:pt x="561886" y="504043"/>
                  </a:lnTo>
                  <a:lnTo>
                    <a:pt x="584631" y="469798"/>
                  </a:lnTo>
                  <a:lnTo>
                    <a:pt x="602910" y="433025"/>
                  </a:lnTo>
                  <a:lnTo>
                    <a:pt x="616091" y="394330"/>
                  </a:lnTo>
                  <a:lnTo>
                    <a:pt x="624074" y="354217"/>
                  </a:lnTo>
                  <a:lnTo>
                    <a:pt x="626757" y="313194"/>
                  </a:lnTo>
                  <a:lnTo>
                    <a:pt x="624074" y="272171"/>
                  </a:lnTo>
                  <a:lnTo>
                    <a:pt x="616091" y="232060"/>
                  </a:lnTo>
                  <a:lnTo>
                    <a:pt x="602910" y="193369"/>
                  </a:lnTo>
                  <a:lnTo>
                    <a:pt x="584631" y="156603"/>
                  </a:lnTo>
                  <a:lnTo>
                    <a:pt x="561886" y="122358"/>
                  </a:lnTo>
                  <a:lnTo>
                    <a:pt x="534955" y="91622"/>
                  </a:lnTo>
                  <a:lnTo>
                    <a:pt x="504243" y="64665"/>
                  </a:lnTo>
                  <a:lnTo>
                    <a:pt x="470153" y="41757"/>
                  </a:lnTo>
                  <a:lnTo>
                    <a:pt x="433181" y="23692"/>
                  </a:lnTo>
                  <a:lnTo>
                    <a:pt x="394419" y="10620"/>
                  </a:lnTo>
                  <a:lnTo>
                    <a:pt x="354373" y="2677"/>
                  </a:lnTo>
                  <a:lnTo>
                    <a:pt x="313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700524" y="283571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0" y="313194"/>
                  </a:moveTo>
                  <a:lnTo>
                    <a:pt x="2683" y="272171"/>
                  </a:lnTo>
                  <a:lnTo>
                    <a:pt x="10664" y="232060"/>
                  </a:lnTo>
                  <a:lnTo>
                    <a:pt x="23842" y="193369"/>
                  </a:lnTo>
                  <a:lnTo>
                    <a:pt x="42113" y="156603"/>
                  </a:lnTo>
                  <a:lnTo>
                    <a:pt x="64865" y="122358"/>
                  </a:lnTo>
                  <a:lnTo>
                    <a:pt x="91798" y="91622"/>
                  </a:lnTo>
                  <a:lnTo>
                    <a:pt x="122508" y="64665"/>
                  </a:lnTo>
                  <a:lnTo>
                    <a:pt x="156590" y="41757"/>
                  </a:lnTo>
                  <a:lnTo>
                    <a:pt x="193569" y="23692"/>
                  </a:lnTo>
                  <a:lnTo>
                    <a:pt x="232370" y="10620"/>
                  </a:lnTo>
                  <a:lnTo>
                    <a:pt x="272521" y="2677"/>
                  </a:lnTo>
                  <a:lnTo>
                    <a:pt x="313550" y="0"/>
                  </a:lnTo>
                  <a:lnTo>
                    <a:pt x="354373" y="2677"/>
                  </a:lnTo>
                  <a:lnTo>
                    <a:pt x="394419" y="10620"/>
                  </a:lnTo>
                  <a:lnTo>
                    <a:pt x="433181" y="23692"/>
                  </a:lnTo>
                  <a:lnTo>
                    <a:pt x="470153" y="41757"/>
                  </a:lnTo>
                  <a:lnTo>
                    <a:pt x="504243" y="64665"/>
                  </a:lnTo>
                  <a:lnTo>
                    <a:pt x="534955" y="91622"/>
                  </a:lnTo>
                  <a:lnTo>
                    <a:pt x="561886" y="122358"/>
                  </a:lnTo>
                  <a:lnTo>
                    <a:pt x="584631" y="156603"/>
                  </a:lnTo>
                  <a:lnTo>
                    <a:pt x="602910" y="193369"/>
                  </a:lnTo>
                  <a:lnTo>
                    <a:pt x="616091" y="232060"/>
                  </a:lnTo>
                  <a:lnTo>
                    <a:pt x="624074" y="272171"/>
                  </a:lnTo>
                  <a:lnTo>
                    <a:pt x="626757" y="313194"/>
                  </a:lnTo>
                  <a:lnTo>
                    <a:pt x="624074" y="354217"/>
                  </a:lnTo>
                  <a:lnTo>
                    <a:pt x="616091" y="394330"/>
                  </a:lnTo>
                  <a:lnTo>
                    <a:pt x="602910" y="433025"/>
                  </a:lnTo>
                  <a:lnTo>
                    <a:pt x="584631" y="469798"/>
                  </a:lnTo>
                  <a:lnTo>
                    <a:pt x="561886" y="504043"/>
                  </a:lnTo>
                  <a:lnTo>
                    <a:pt x="534955" y="534779"/>
                  </a:lnTo>
                  <a:lnTo>
                    <a:pt x="504243" y="561736"/>
                  </a:lnTo>
                  <a:lnTo>
                    <a:pt x="470153" y="584644"/>
                  </a:lnTo>
                  <a:lnTo>
                    <a:pt x="433181" y="602765"/>
                  </a:lnTo>
                  <a:lnTo>
                    <a:pt x="394419" y="615959"/>
                  </a:lnTo>
                  <a:lnTo>
                    <a:pt x="354373" y="624024"/>
                  </a:lnTo>
                  <a:lnTo>
                    <a:pt x="313550" y="626757"/>
                  </a:lnTo>
                  <a:lnTo>
                    <a:pt x="272521" y="624024"/>
                  </a:lnTo>
                  <a:lnTo>
                    <a:pt x="232370" y="615959"/>
                  </a:lnTo>
                  <a:lnTo>
                    <a:pt x="193569" y="602765"/>
                  </a:lnTo>
                  <a:lnTo>
                    <a:pt x="156590" y="584644"/>
                  </a:lnTo>
                  <a:lnTo>
                    <a:pt x="122508" y="561736"/>
                  </a:lnTo>
                  <a:lnTo>
                    <a:pt x="91798" y="534779"/>
                  </a:lnTo>
                  <a:lnTo>
                    <a:pt x="64865" y="504043"/>
                  </a:lnTo>
                  <a:lnTo>
                    <a:pt x="42113" y="469798"/>
                  </a:lnTo>
                  <a:lnTo>
                    <a:pt x="23842" y="433025"/>
                  </a:lnTo>
                  <a:lnTo>
                    <a:pt x="10664" y="394330"/>
                  </a:lnTo>
                  <a:lnTo>
                    <a:pt x="2683" y="354217"/>
                  </a:lnTo>
                  <a:lnTo>
                    <a:pt x="0" y="313194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093284" y="3651122"/>
              <a:ext cx="3171190" cy="501650"/>
            </a:xfrm>
            <a:custGeom>
              <a:avLst/>
              <a:gdLst/>
              <a:ahLst/>
              <a:cxnLst/>
              <a:rect l="l" t="t" r="r" b="b"/>
              <a:pathLst>
                <a:path w="3171190" h="501650">
                  <a:moveTo>
                    <a:pt x="3170872" y="0"/>
                  </a:moveTo>
                  <a:lnTo>
                    <a:pt x="0" y="0"/>
                  </a:lnTo>
                  <a:lnTo>
                    <a:pt x="0" y="501116"/>
                  </a:lnTo>
                  <a:lnTo>
                    <a:pt x="3170872" y="501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93284" y="3651122"/>
              <a:ext cx="3171190" cy="501650"/>
            </a:xfrm>
            <a:custGeom>
              <a:avLst/>
              <a:gdLst/>
              <a:ahLst/>
              <a:cxnLst/>
              <a:rect l="l" t="t" r="r" b="b"/>
              <a:pathLst>
                <a:path w="3171190" h="501650">
                  <a:moveTo>
                    <a:pt x="1585429" y="501116"/>
                  </a:moveTo>
                  <a:lnTo>
                    <a:pt x="0" y="501116"/>
                  </a:lnTo>
                  <a:lnTo>
                    <a:pt x="0" y="0"/>
                  </a:lnTo>
                  <a:lnTo>
                    <a:pt x="3170872" y="0"/>
                  </a:lnTo>
                  <a:lnTo>
                    <a:pt x="3170872" y="501116"/>
                  </a:lnTo>
                  <a:lnTo>
                    <a:pt x="1585429" y="50111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478741" y="3769461"/>
            <a:ext cx="19272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Парки </a:t>
            </a:r>
            <a:r>
              <a:rPr dirty="0" sz="1400" spc="-15">
                <a:solidFill>
                  <a:srgbClr val="FFFFFF"/>
                </a:solidFill>
                <a:latin typeface="Carlito"/>
                <a:cs typeface="Carlito"/>
              </a:rPr>
              <a:t>культуры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4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rlito"/>
                <a:cs typeface="Carlito"/>
              </a:rPr>
              <a:t>отдыха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67059" y="3575100"/>
            <a:ext cx="3510279" cy="1343025"/>
            <a:chOff x="4767059" y="3575100"/>
            <a:chExt cx="3510279" cy="1343025"/>
          </a:xfrm>
        </p:grpSpPr>
        <p:sp>
          <p:nvSpPr>
            <p:cNvPr id="28" name="object 28"/>
            <p:cNvSpPr/>
            <p:nvPr/>
          </p:nvSpPr>
          <p:spPr>
            <a:xfrm>
              <a:off x="4780076" y="3588118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207" y="0"/>
                  </a:moveTo>
                  <a:lnTo>
                    <a:pt x="272384" y="2677"/>
                  </a:lnTo>
                  <a:lnTo>
                    <a:pt x="232338" y="10620"/>
                  </a:lnTo>
                  <a:lnTo>
                    <a:pt x="193576" y="23692"/>
                  </a:lnTo>
                  <a:lnTo>
                    <a:pt x="156603" y="41757"/>
                  </a:lnTo>
                  <a:lnTo>
                    <a:pt x="122514" y="64665"/>
                  </a:lnTo>
                  <a:lnTo>
                    <a:pt x="91801" y="91622"/>
                  </a:lnTo>
                  <a:lnTo>
                    <a:pt x="64870" y="122358"/>
                  </a:lnTo>
                  <a:lnTo>
                    <a:pt x="42125" y="156603"/>
                  </a:lnTo>
                  <a:lnTo>
                    <a:pt x="23847" y="193376"/>
                  </a:lnTo>
                  <a:lnTo>
                    <a:pt x="10666" y="232071"/>
                  </a:lnTo>
                  <a:lnTo>
                    <a:pt x="2683" y="272184"/>
                  </a:lnTo>
                  <a:lnTo>
                    <a:pt x="0" y="313207"/>
                  </a:lnTo>
                  <a:lnTo>
                    <a:pt x="2683" y="354230"/>
                  </a:lnTo>
                  <a:lnTo>
                    <a:pt x="10666" y="394341"/>
                  </a:lnTo>
                  <a:lnTo>
                    <a:pt x="23847" y="433033"/>
                  </a:lnTo>
                  <a:lnTo>
                    <a:pt x="42125" y="469798"/>
                  </a:lnTo>
                  <a:lnTo>
                    <a:pt x="64870" y="504043"/>
                  </a:lnTo>
                  <a:lnTo>
                    <a:pt x="91801" y="534779"/>
                  </a:lnTo>
                  <a:lnTo>
                    <a:pt x="122514" y="561736"/>
                  </a:lnTo>
                  <a:lnTo>
                    <a:pt x="156603" y="584644"/>
                  </a:lnTo>
                  <a:lnTo>
                    <a:pt x="193576" y="602765"/>
                  </a:lnTo>
                  <a:lnTo>
                    <a:pt x="232338" y="615959"/>
                  </a:lnTo>
                  <a:lnTo>
                    <a:pt x="272384" y="624024"/>
                  </a:lnTo>
                  <a:lnTo>
                    <a:pt x="313207" y="626757"/>
                  </a:lnTo>
                  <a:lnTo>
                    <a:pt x="354236" y="624024"/>
                  </a:lnTo>
                  <a:lnTo>
                    <a:pt x="394387" y="615959"/>
                  </a:lnTo>
                  <a:lnTo>
                    <a:pt x="433188" y="602765"/>
                  </a:lnTo>
                  <a:lnTo>
                    <a:pt x="470166" y="584644"/>
                  </a:lnTo>
                  <a:lnTo>
                    <a:pt x="504250" y="561736"/>
                  </a:lnTo>
                  <a:lnTo>
                    <a:pt x="534963" y="534779"/>
                  </a:lnTo>
                  <a:lnTo>
                    <a:pt x="561897" y="504043"/>
                  </a:lnTo>
                  <a:lnTo>
                    <a:pt x="584644" y="469798"/>
                  </a:lnTo>
                  <a:lnTo>
                    <a:pt x="602920" y="433033"/>
                  </a:lnTo>
                  <a:lnTo>
                    <a:pt x="616097" y="394341"/>
                  </a:lnTo>
                  <a:lnTo>
                    <a:pt x="624076" y="354230"/>
                  </a:lnTo>
                  <a:lnTo>
                    <a:pt x="626757" y="313207"/>
                  </a:lnTo>
                  <a:lnTo>
                    <a:pt x="624076" y="272184"/>
                  </a:lnTo>
                  <a:lnTo>
                    <a:pt x="616097" y="232071"/>
                  </a:lnTo>
                  <a:lnTo>
                    <a:pt x="602920" y="193376"/>
                  </a:lnTo>
                  <a:lnTo>
                    <a:pt x="584644" y="156603"/>
                  </a:lnTo>
                  <a:lnTo>
                    <a:pt x="561897" y="122358"/>
                  </a:lnTo>
                  <a:lnTo>
                    <a:pt x="534963" y="91622"/>
                  </a:lnTo>
                  <a:lnTo>
                    <a:pt x="504250" y="64665"/>
                  </a:lnTo>
                  <a:lnTo>
                    <a:pt x="470166" y="41757"/>
                  </a:lnTo>
                  <a:lnTo>
                    <a:pt x="433188" y="23692"/>
                  </a:lnTo>
                  <a:lnTo>
                    <a:pt x="394387" y="10620"/>
                  </a:lnTo>
                  <a:lnTo>
                    <a:pt x="354236" y="2677"/>
                  </a:lnTo>
                  <a:lnTo>
                    <a:pt x="313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780076" y="3588118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0" y="313207"/>
                  </a:moveTo>
                  <a:lnTo>
                    <a:pt x="2683" y="272184"/>
                  </a:lnTo>
                  <a:lnTo>
                    <a:pt x="10666" y="232071"/>
                  </a:lnTo>
                  <a:lnTo>
                    <a:pt x="23847" y="193376"/>
                  </a:lnTo>
                  <a:lnTo>
                    <a:pt x="42125" y="156603"/>
                  </a:lnTo>
                  <a:lnTo>
                    <a:pt x="64870" y="122358"/>
                  </a:lnTo>
                  <a:lnTo>
                    <a:pt x="91801" y="91622"/>
                  </a:lnTo>
                  <a:lnTo>
                    <a:pt x="122514" y="64665"/>
                  </a:lnTo>
                  <a:lnTo>
                    <a:pt x="156603" y="41757"/>
                  </a:lnTo>
                  <a:lnTo>
                    <a:pt x="193576" y="23692"/>
                  </a:lnTo>
                  <a:lnTo>
                    <a:pt x="232338" y="10620"/>
                  </a:lnTo>
                  <a:lnTo>
                    <a:pt x="272384" y="2677"/>
                  </a:lnTo>
                  <a:lnTo>
                    <a:pt x="313207" y="0"/>
                  </a:lnTo>
                  <a:lnTo>
                    <a:pt x="354236" y="2677"/>
                  </a:lnTo>
                  <a:lnTo>
                    <a:pt x="394387" y="10620"/>
                  </a:lnTo>
                  <a:lnTo>
                    <a:pt x="433188" y="23692"/>
                  </a:lnTo>
                  <a:lnTo>
                    <a:pt x="470166" y="41757"/>
                  </a:lnTo>
                  <a:lnTo>
                    <a:pt x="504250" y="64665"/>
                  </a:lnTo>
                  <a:lnTo>
                    <a:pt x="534963" y="91622"/>
                  </a:lnTo>
                  <a:lnTo>
                    <a:pt x="561897" y="122358"/>
                  </a:lnTo>
                  <a:lnTo>
                    <a:pt x="584644" y="156603"/>
                  </a:lnTo>
                  <a:lnTo>
                    <a:pt x="602920" y="193376"/>
                  </a:lnTo>
                  <a:lnTo>
                    <a:pt x="616097" y="232071"/>
                  </a:lnTo>
                  <a:lnTo>
                    <a:pt x="624076" y="272184"/>
                  </a:lnTo>
                  <a:lnTo>
                    <a:pt x="626757" y="313207"/>
                  </a:lnTo>
                  <a:lnTo>
                    <a:pt x="624076" y="354230"/>
                  </a:lnTo>
                  <a:lnTo>
                    <a:pt x="616097" y="394341"/>
                  </a:lnTo>
                  <a:lnTo>
                    <a:pt x="602920" y="433033"/>
                  </a:lnTo>
                  <a:lnTo>
                    <a:pt x="584644" y="469798"/>
                  </a:lnTo>
                  <a:lnTo>
                    <a:pt x="561897" y="504043"/>
                  </a:lnTo>
                  <a:lnTo>
                    <a:pt x="534963" y="534779"/>
                  </a:lnTo>
                  <a:lnTo>
                    <a:pt x="504250" y="561736"/>
                  </a:lnTo>
                  <a:lnTo>
                    <a:pt x="470166" y="584644"/>
                  </a:lnTo>
                  <a:lnTo>
                    <a:pt x="433188" y="602765"/>
                  </a:lnTo>
                  <a:lnTo>
                    <a:pt x="394387" y="615959"/>
                  </a:lnTo>
                  <a:lnTo>
                    <a:pt x="354236" y="624024"/>
                  </a:lnTo>
                  <a:lnTo>
                    <a:pt x="313207" y="626757"/>
                  </a:lnTo>
                  <a:lnTo>
                    <a:pt x="272384" y="624024"/>
                  </a:lnTo>
                  <a:lnTo>
                    <a:pt x="232338" y="615959"/>
                  </a:lnTo>
                  <a:lnTo>
                    <a:pt x="193576" y="602765"/>
                  </a:lnTo>
                  <a:lnTo>
                    <a:pt x="156603" y="584644"/>
                  </a:lnTo>
                  <a:lnTo>
                    <a:pt x="122514" y="561736"/>
                  </a:lnTo>
                  <a:lnTo>
                    <a:pt x="91801" y="534779"/>
                  </a:lnTo>
                  <a:lnTo>
                    <a:pt x="64870" y="504043"/>
                  </a:lnTo>
                  <a:lnTo>
                    <a:pt x="42125" y="469798"/>
                  </a:lnTo>
                  <a:lnTo>
                    <a:pt x="23847" y="433033"/>
                  </a:lnTo>
                  <a:lnTo>
                    <a:pt x="10666" y="394341"/>
                  </a:lnTo>
                  <a:lnTo>
                    <a:pt x="2683" y="354230"/>
                  </a:lnTo>
                  <a:lnTo>
                    <a:pt x="0" y="313207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14074" y="4403521"/>
              <a:ext cx="3250565" cy="501650"/>
            </a:xfrm>
            <a:custGeom>
              <a:avLst/>
              <a:gdLst/>
              <a:ahLst/>
              <a:cxnLst/>
              <a:rect l="l" t="t" r="r" b="b"/>
              <a:pathLst>
                <a:path w="3250565" h="501650">
                  <a:moveTo>
                    <a:pt x="3250082" y="0"/>
                  </a:moveTo>
                  <a:lnTo>
                    <a:pt x="0" y="0"/>
                  </a:lnTo>
                  <a:lnTo>
                    <a:pt x="0" y="501116"/>
                  </a:lnTo>
                  <a:lnTo>
                    <a:pt x="3250082" y="501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14074" y="4403521"/>
              <a:ext cx="3250565" cy="501650"/>
            </a:xfrm>
            <a:custGeom>
              <a:avLst/>
              <a:gdLst/>
              <a:ahLst/>
              <a:cxnLst/>
              <a:rect l="l" t="t" r="r" b="b"/>
              <a:pathLst>
                <a:path w="3250565" h="501650">
                  <a:moveTo>
                    <a:pt x="1625041" y="501116"/>
                  </a:moveTo>
                  <a:lnTo>
                    <a:pt x="0" y="501116"/>
                  </a:lnTo>
                  <a:lnTo>
                    <a:pt x="0" y="0"/>
                  </a:lnTo>
                  <a:lnTo>
                    <a:pt x="3250082" y="0"/>
                  </a:lnTo>
                  <a:lnTo>
                    <a:pt x="3250082" y="501116"/>
                  </a:lnTo>
                  <a:lnTo>
                    <a:pt x="1625041" y="50111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399900" y="4521136"/>
            <a:ext cx="1885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Учреждения</a:t>
            </a:r>
            <a:r>
              <a:rPr dirty="0" sz="14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кинопоказа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87506" y="4327868"/>
            <a:ext cx="3590290" cy="1342390"/>
            <a:chOff x="4687506" y="4327868"/>
            <a:chExt cx="3590290" cy="1342390"/>
          </a:xfrm>
        </p:grpSpPr>
        <p:sp>
          <p:nvSpPr>
            <p:cNvPr id="34" name="object 34"/>
            <p:cNvSpPr/>
            <p:nvPr/>
          </p:nvSpPr>
          <p:spPr>
            <a:xfrm>
              <a:off x="4700524" y="4340885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550" y="0"/>
                  </a:moveTo>
                  <a:lnTo>
                    <a:pt x="272521" y="2675"/>
                  </a:lnTo>
                  <a:lnTo>
                    <a:pt x="232370" y="10615"/>
                  </a:lnTo>
                  <a:lnTo>
                    <a:pt x="193569" y="23686"/>
                  </a:lnTo>
                  <a:lnTo>
                    <a:pt x="156590" y="41757"/>
                  </a:lnTo>
                  <a:lnTo>
                    <a:pt x="122508" y="64658"/>
                  </a:lnTo>
                  <a:lnTo>
                    <a:pt x="91798" y="91611"/>
                  </a:lnTo>
                  <a:lnTo>
                    <a:pt x="64865" y="122346"/>
                  </a:lnTo>
                  <a:lnTo>
                    <a:pt x="42113" y="156590"/>
                  </a:lnTo>
                  <a:lnTo>
                    <a:pt x="23842" y="193363"/>
                  </a:lnTo>
                  <a:lnTo>
                    <a:pt x="10664" y="232059"/>
                  </a:lnTo>
                  <a:lnTo>
                    <a:pt x="2683" y="272171"/>
                  </a:lnTo>
                  <a:lnTo>
                    <a:pt x="0" y="313194"/>
                  </a:lnTo>
                  <a:lnTo>
                    <a:pt x="2683" y="354217"/>
                  </a:lnTo>
                  <a:lnTo>
                    <a:pt x="10664" y="394330"/>
                  </a:lnTo>
                  <a:lnTo>
                    <a:pt x="23842" y="433025"/>
                  </a:lnTo>
                  <a:lnTo>
                    <a:pt x="42113" y="469798"/>
                  </a:lnTo>
                  <a:lnTo>
                    <a:pt x="64865" y="504043"/>
                  </a:lnTo>
                  <a:lnTo>
                    <a:pt x="91798" y="534777"/>
                  </a:lnTo>
                  <a:lnTo>
                    <a:pt x="122508" y="561731"/>
                  </a:lnTo>
                  <a:lnTo>
                    <a:pt x="156590" y="584631"/>
                  </a:lnTo>
                  <a:lnTo>
                    <a:pt x="193569" y="602760"/>
                  </a:lnTo>
                  <a:lnTo>
                    <a:pt x="232370" y="615957"/>
                  </a:lnTo>
                  <a:lnTo>
                    <a:pt x="272521" y="624024"/>
                  </a:lnTo>
                  <a:lnTo>
                    <a:pt x="313550" y="626757"/>
                  </a:lnTo>
                  <a:lnTo>
                    <a:pt x="354373" y="624024"/>
                  </a:lnTo>
                  <a:lnTo>
                    <a:pt x="394419" y="615957"/>
                  </a:lnTo>
                  <a:lnTo>
                    <a:pt x="433181" y="602760"/>
                  </a:lnTo>
                  <a:lnTo>
                    <a:pt x="470153" y="584631"/>
                  </a:lnTo>
                  <a:lnTo>
                    <a:pt x="504243" y="561731"/>
                  </a:lnTo>
                  <a:lnTo>
                    <a:pt x="534955" y="534777"/>
                  </a:lnTo>
                  <a:lnTo>
                    <a:pt x="561886" y="504043"/>
                  </a:lnTo>
                  <a:lnTo>
                    <a:pt x="584631" y="469798"/>
                  </a:lnTo>
                  <a:lnTo>
                    <a:pt x="602910" y="433025"/>
                  </a:lnTo>
                  <a:lnTo>
                    <a:pt x="616091" y="394330"/>
                  </a:lnTo>
                  <a:lnTo>
                    <a:pt x="624074" y="354217"/>
                  </a:lnTo>
                  <a:lnTo>
                    <a:pt x="626757" y="313194"/>
                  </a:lnTo>
                  <a:lnTo>
                    <a:pt x="624074" y="272171"/>
                  </a:lnTo>
                  <a:lnTo>
                    <a:pt x="616091" y="232059"/>
                  </a:lnTo>
                  <a:lnTo>
                    <a:pt x="602910" y="193363"/>
                  </a:lnTo>
                  <a:lnTo>
                    <a:pt x="584631" y="156590"/>
                  </a:lnTo>
                  <a:lnTo>
                    <a:pt x="561886" y="122346"/>
                  </a:lnTo>
                  <a:lnTo>
                    <a:pt x="534955" y="91611"/>
                  </a:lnTo>
                  <a:lnTo>
                    <a:pt x="504243" y="64658"/>
                  </a:lnTo>
                  <a:lnTo>
                    <a:pt x="470153" y="41757"/>
                  </a:lnTo>
                  <a:lnTo>
                    <a:pt x="433181" y="23686"/>
                  </a:lnTo>
                  <a:lnTo>
                    <a:pt x="394419" y="10615"/>
                  </a:lnTo>
                  <a:lnTo>
                    <a:pt x="354373" y="2675"/>
                  </a:lnTo>
                  <a:lnTo>
                    <a:pt x="313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00524" y="4340885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0" y="313194"/>
                  </a:moveTo>
                  <a:lnTo>
                    <a:pt x="2683" y="272171"/>
                  </a:lnTo>
                  <a:lnTo>
                    <a:pt x="10664" y="232059"/>
                  </a:lnTo>
                  <a:lnTo>
                    <a:pt x="23842" y="193363"/>
                  </a:lnTo>
                  <a:lnTo>
                    <a:pt x="42113" y="156590"/>
                  </a:lnTo>
                  <a:lnTo>
                    <a:pt x="64865" y="122346"/>
                  </a:lnTo>
                  <a:lnTo>
                    <a:pt x="91798" y="91611"/>
                  </a:lnTo>
                  <a:lnTo>
                    <a:pt x="122508" y="64658"/>
                  </a:lnTo>
                  <a:lnTo>
                    <a:pt x="156590" y="41757"/>
                  </a:lnTo>
                  <a:lnTo>
                    <a:pt x="193569" y="23686"/>
                  </a:lnTo>
                  <a:lnTo>
                    <a:pt x="232370" y="10615"/>
                  </a:lnTo>
                  <a:lnTo>
                    <a:pt x="272521" y="2675"/>
                  </a:lnTo>
                  <a:lnTo>
                    <a:pt x="313550" y="0"/>
                  </a:lnTo>
                  <a:lnTo>
                    <a:pt x="354373" y="2675"/>
                  </a:lnTo>
                  <a:lnTo>
                    <a:pt x="394419" y="10615"/>
                  </a:lnTo>
                  <a:lnTo>
                    <a:pt x="433181" y="23686"/>
                  </a:lnTo>
                  <a:lnTo>
                    <a:pt x="470153" y="41757"/>
                  </a:lnTo>
                  <a:lnTo>
                    <a:pt x="504243" y="64658"/>
                  </a:lnTo>
                  <a:lnTo>
                    <a:pt x="534955" y="91611"/>
                  </a:lnTo>
                  <a:lnTo>
                    <a:pt x="561886" y="122346"/>
                  </a:lnTo>
                  <a:lnTo>
                    <a:pt x="584631" y="156590"/>
                  </a:lnTo>
                  <a:lnTo>
                    <a:pt x="602910" y="193363"/>
                  </a:lnTo>
                  <a:lnTo>
                    <a:pt x="616091" y="232059"/>
                  </a:lnTo>
                  <a:lnTo>
                    <a:pt x="624074" y="272171"/>
                  </a:lnTo>
                  <a:lnTo>
                    <a:pt x="626757" y="313194"/>
                  </a:lnTo>
                  <a:lnTo>
                    <a:pt x="624074" y="354217"/>
                  </a:lnTo>
                  <a:lnTo>
                    <a:pt x="616091" y="394330"/>
                  </a:lnTo>
                  <a:lnTo>
                    <a:pt x="602910" y="433025"/>
                  </a:lnTo>
                  <a:lnTo>
                    <a:pt x="584631" y="469798"/>
                  </a:lnTo>
                  <a:lnTo>
                    <a:pt x="561886" y="504043"/>
                  </a:lnTo>
                  <a:lnTo>
                    <a:pt x="534955" y="534777"/>
                  </a:lnTo>
                  <a:lnTo>
                    <a:pt x="504243" y="561731"/>
                  </a:lnTo>
                  <a:lnTo>
                    <a:pt x="470153" y="584631"/>
                  </a:lnTo>
                  <a:lnTo>
                    <a:pt x="433181" y="602760"/>
                  </a:lnTo>
                  <a:lnTo>
                    <a:pt x="394419" y="615957"/>
                  </a:lnTo>
                  <a:lnTo>
                    <a:pt x="354373" y="624024"/>
                  </a:lnTo>
                  <a:lnTo>
                    <a:pt x="313550" y="626757"/>
                  </a:lnTo>
                  <a:lnTo>
                    <a:pt x="272521" y="624024"/>
                  </a:lnTo>
                  <a:lnTo>
                    <a:pt x="232370" y="615957"/>
                  </a:lnTo>
                  <a:lnTo>
                    <a:pt x="193569" y="602760"/>
                  </a:lnTo>
                  <a:lnTo>
                    <a:pt x="156590" y="584631"/>
                  </a:lnTo>
                  <a:lnTo>
                    <a:pt x="122508" y="561731"/>
                  </a:lnTo>
                  <a:lnTo>
                    <a:pt x="91798" y="534777"/>
                  </a:lnTo>
                  <a:lnTo>
                    <a:pt x="64865" y="504043"/>
                  </a:lnTo>
                  <a:lnTo>
                    <a:pt x="42113" y="469798"/>
                  </a:lnTo>
                  <a:lnTo>
                    <a:pt x="23842" y="433025"/>
                  </a:lnTo>
                  <a:lnTo>
                    <a:pt x="10664" y="394330"/>
                  </a:lnTo>
                  <a:lnTo>
                    <a:pt x="2683" y="354217"/>
                  </a:lnTo>
                  <a:lnTo>
                    <a:pt x="0" y="313194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764963" y="5155565"/>
              <a:ext cx="3499485" cy="501650"/>
            </a:xfrm>
            <a:custGeom>
              <a:avLst/>
              <a:gdLst/>
              <a:ahLst/>
              <a:cxnLst/>
              <a:rect l="l" t="t" r="r" b="b"/>
              <a:pathLst>
                <a:path w="3499484" h="501650">
                  <a:moveTo>
                    <a:pt x="3499192" y="0"/>
                  </a:moveTo>
                  <a:lnTo>
                    <a:pt x="0" y="0"/>
                  </a:lnTo>
                  <a:lnTo>
                    <a:pt x="0" y="501116"/>
                  </a:lnTo>
                  <a:lnTo>
                    <a:pt x="3499192" y="501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764963" y="5155565"/>
              <a:ext cx="3499485" cy="501650"/>
            </a:xfrm>
            <a:custGeom>
              <a:avLst/>
              <a:gdLst/>
              <a:ahLst/>
              <a:cxnLst/>
              <a:rect l="l" t="t" r="r" b="b"/>
              <a:pathLst>
                <a:path w="3499484" h="501650">
                  <a:moveTo>
                    <a:pt x="1749590" y="501116"/>
                  </a:moveTo>
                  <a:lnTo>
                    <a:pt x="0" y="501116"/>
                  </a:lnTo>
                  <a:lnTo>
                    <a:pt x="0" y="0"/>
                  </a:lnTo>
                  <a:lnTo>
                    <a:pt x="3499192" y="0"/>
                  </a:lnTo>
                  <a:lnTo>
                    <a:pt x="3499192" y="501116"/>
                  </a:lnTo>
                  <a:lnTo>
                    <a:pt x="1749590" y="50111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5149697" y="5177777"/>
            <a:ext cx="2334895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Учреждения</a:t>
            </a:r>
            <a:r>
              <a:rPr dirty="0" sz="14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дополнительного  образования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детей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84421" y="5079898"/>
            <a:ext cx="4292600" cy="1405890"/>
            <a:chOff x="3984421" y="5079898"/>
            <a:chExt cx="4292600" cy="1405890"/>
          </a:xfrm>
        </p:grpSpPr>
        <p:sp>
          <p:nvSpPr>
            <p:cNvPr id="40" name="object 40"/>
            <p:cNvSpPr/>
            <p:nvPr/>
          </p:nvSpPr>
          <p:spPr>
            <a:xfrm>
              <a:off x="4451756" y="5092915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563" y="0"/>
                  </a:moveTo>
                  <a:lnTo>
                    <a:pt x="272534" y="2677"/>
                  </a:lnTo>
                  <a:lnTo>
                    <a:pt x="232383" y="10621"/>
                  </a:lnTo>
                  <a:lnTo>
                    <a:pt x="193581" y="23697"/>
                  </a:lnTo>
                  <a:lnTo>
                    <a:pt x="156603" y="41770"/>
                  </a:lnTo>
                  <a:lnTo>
                    <a:pt x="122514" y="64670"/>
                  </a:lnTo>
                  <a:lnTo>
                    <a:pt x="91801" y="91624"/>
                  </a:lnTo>
                  <a:lnTo>
                    <a:pt x="64870" y="122358"/>
                  </a:lnTo>
                  <a:lnTo>
                    <a:pt x="42125" y="156603"/>
                  </a:lnTo>
                  <a:lnTo>
                    <a:pt x="23847" y="193376"/>
                  </a:lnTo>
                  <a:lnTo>
                    <a:pt x="10666" y="232071"/>
                  </a:lnTo>
                  <a:lnTo>
                    <a:pt x="2683" y="272184"/>
                  </a:lnTo>
                  <a:lnTo>
                    <a:pt x="0" y="313207"/>
                  </a:lnTo>
                  <a:lnTo>
                    <a:pt x="2683" y="354230"/>
                  </a:lnTo>
                  <a:lnTo>
                    <a:pt x="10666" y="394341"/>
                  </a:lnTo>
                  <a:lnTo>
                    <a:pt x="23847" y="433033"/>
                  </a:lnTo>
                  <a:lnTo>
                    <a:pt x="42125" y="469798"/>
                  </a:lnTo>
                  <a:lnTo>
                    <a:pt x="64870" y="504048"/>
                  </a:lnTo>
                  <a:lnTo>
                    <a:pt x="91801" y="534784"/>
                  </a:lnTo>
                  <a:lnTo>
                    <a:pt x="122514" y="561738"/>
                  </a:lnTo>
                  <a:lnTo>
                    <a:pt x="156603" y="584644"/>
                  </a:lnTo>
                  <a:lnTo>
                    <a:pt x="193581" y="602767"/>
                  </a:lnTo>
                  <a:lnTo>
                    <a:pt x="232383" y="615965"/>
                  </a:lnTo>
                  <a:lnTo>
                    <a:pt x="272534" y="624035"/>
                  </a:lnTo>
                  <a:lnTo>
                    <a:pt x="313563" y="626770"/>
                  </a:lnTo>
                  <a:lnTo>
                    <a:pt x="354386" y="624035"/>
                  </a:lnTo>
                  <a:lnTo>
                    <a:pt x="394431" y="615965"/>
                  </a:lnTo>
                  <a:lnTo>
                    <a:pt x="433194" y="602767"/>
                  </a:lnTo>
                  <a:lnTo>
                    <a:pt x="470166" y="584644"/>
                  </a:lnTo>
                  <a:lnTo>
                    <a:pt x="504250" y="561738"/>
                  </a:lnTo>
                  <a:lnTo>
                    <a:pt x="534963" y="534784"/>
                  </a:lnTo>
                  <a:lnTo>
                    <a:pt x="561897" y="504048"/>
                  </a:lnTo>
                  <a:lnTo>
                    <a:pt x="584644" y="469798"/>
                  </a:lnTo>
                  <a:lnTo>
                    <a:pt x="602920" y="433033"/>
                  </a:lnTo>
                  <a:lnTo>
                    <a:pt x="616097" y="394341"/>
                  </a:lnTo>
                  <a:lnTo>
                    <a:pt x="624076" y="354230"/>
                  </a:lnTo>
                  <a:lnTo>
                    <a:pt x="626757" y="313207"/>
                  </a:lnTo>
                  <a:lnTo>
                    <a:pt x="624076" y="272184"/>
                  </a:lnTo>
                  <a:lnTo>
                    <a:pt x="616097" y="232071"/>
                  </a:lnTo>
                  <a:lnTo>
                    <a:pt x="602920" y="193376"/>
                  </a:lnTo>
                  <a:lnTo>
                    <a:pt x="584644" y="156603"/>
                  </a:lnTo>
                  <a:lnTo>
                    <a:pt x="561897" y="122358"/>
                  </a:lnTo>
                  <a:lnTo>
                    <a:pt x="534963" y="91624"/>
                  </a:lnTo>
                  <a:lnTo>
                    <a:pt x="504250" y="64670"/>
                  </a:lnTo>
                  <a:lnTo>
                    <a:pt x="470166" y="41770"/>
                  </a:lnTo>
                  <a:lnTo>
                    <a:pt x="433194" y="23697"/>
                  </a:lnTo>
                  <a:lnTo>
                    <a:pt x="394431" y="10621"/>
                  </a:lnTo>
                  <a:lnTo>
                    <a:pt x="354386" y="2677"/>
                  </a:lnTo>
                  <a:lnTo>
                    <a:pt x="313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451756" y="5092915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0" y="313207"/>
                  </a:moveTo>
                  <a:lnTo>
                    <a:pt x="2683" y="272184"/>
                  </a:lnTo>
                  <a:lnTo>
                    <a:pt x="10666" y="232071"/>
                  </a:lnTo>
                  <a:lnTo>
                    <a:pt x="23847" y="193376"/>
                  </a:lnTo>
                  <a:lnTo>
                    <a:pt x="42125" y="156603"/>
                  </a:lnTo>
                  <a:lnTo>
                    <a:pt x="64870" y="122358"/>
                  </a:lnTo>
                  <a:lnTo>
                    <a:pt x="91801" y="91624"/>
                  </a:lnTo>
                  <a:lnTo>
                    <a:pt x="122514" y="64670"/>
                  </a:lnTo>
                  <a:lnTo>
                    <a:pt x="156603" y="41770"/>
                  </a:lnTo>
                  <a:lnTo>
                    <a:pt x="193581" y="23697"/>
                  </a:lnTo>
                  <a:lnTo>
                    <a:pt x="232383" y="10621"/>
                  </a:lnTo>
                  <a:lnTo>
                    <a:pt x="272534" y="2677"/>
                  </a:lnTo>
                  <a:lnTo>
                    <a:pt x="313563" y="0"/>
                  </a:lnTo>
                  <a:lnTo>
                    <a:pt x="354386" y="2677"/>
                  </a:lnTo>
                  <a:lnTo>
                    <a:pt x="394431" y="10621"/>
                  </a:lnTo>
                  <a:lnTo>
                    <a:pt x="433194" y="23697"/>
                  </a:lnTo>
                  <a:lnTo>
                    <a:pt x="470166" y="41770"/>
                  </a:lnTo>
                  <a:lnTo>
                    <a:pt x="504250" y="64670"/>
                  </a:lnTo>
                  <a:lnTo>
                    <a:pt x="534963" y="91624"/>
                  </a:lnTo>
                  <a:lnTo>
                    <a:pt x="561897" y="122358"/>
                  </a:lnTo>
                  <a:lnTo>
                    <a:pt x="584644" y="156603"/>
                  </a:lnTo>
                  <a:lnTo>
                    <a:pt x="602920" y="193376"/>
                  </a:lnTo>
                  <a:lnTo>
                    <a:pt x="616097" y="232071"/>
                  </a:lnTo>
                  <a:lnTo>
                    <a:pt x="624076" y="272184"/>
                  </a:lnTo>
                  <a:lnTo>
                    <a:pt x="626757" y="313207"/>
                  </a:lnTo>
                  <a:lnTo>
                    <a:pt x="624076" y="354230"/>
                  </a:lnTo>
                  <a:lnTo>
                    <a:pt x="616097" y="394341"/>
                  </a:lnTo>
                  <a:lnTo>
                    <a:pt x="602920" y="433033"/>
                  </a:lnTo>
                  <a:lnTo>
                    <a:pt x="584644" y="469798"/>
                  </a:lnTo>
                  <a:lnTo>
                    <a:pt x="561897" y="504048"/>
                  </a:lnTo>
                  <a:lnTo>
                    <a:pt x="534963" y="534784"/>
                  </a:lnTo>
                  <a:lnTo>
                    <a:pt x="504250" y="561738"/>
                  </a:lnTo>
                  <a:lnTo>
                    <a:pt x="470166" y="584644"/>
                  </a:lnTo>
                  <a:lnTo>
                    <a:pt x="433194" y="602767"/>
                  </a:lnTo>
                  <a:lnTo>
                    <a:pt x="394431" y="615965"/>
                  </a:lnTo>
                  <a:lnTo>
                    <a:pt x="354386" y="624035"/>
                  </a:lnTo>
                  <a:lnTo>
                    <a:pt x="313563" y="626770"/>
                  </a:lnTo>
                  <a:lnTo>
                    <a:pt x="272534" y="624035"/>
                  </a:lnTo>
                  <a:lnTo>
                    <a:pt x="232383" y="615965"/>
                  </a:lnTo>
                  <a:lnTo>
                    <a:pt x="193581" y="602767"/>
                  </a:lnTo>
                  <a:lnTo>
                    <a:pt x="156603" y="584644"/>
                  </a:lnTo>
                  <a:lnTo>
                    <a:pt x="122514" y="561738"/>
                  </a:lnTo>
                  <a:lnTo>
                    <a:pt x="91801" y="534784"/>
                  </a:lnTo>
                  <a:lnTo>
                    <a:pt x="64870" y="504048"/>
                  </a:lnTo>
                  <a:lnTo>
                    <a:pt x="42125" y="469798"/>
                  </a:lnTo>
                  <a:lnTo>
                    <a:pt x="23847" y="433033"/>
                  </a:lnTo>
                  <a:lnTo>
                    <a:pt x="10666" y="394341"/>
                  </a:lnTo>
                  <a:lnTo>
                    <a:pt x="2683" y="354230"/>
                  </a:lnTo>
                  <a:lnTo>
                    <a:pt x="0" y="313207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310634" y="5908319"/>
              <a:ext cx="3953510" cy="501650"/>
            </a:xfrm>
            <a:custGeom>
              <a:avLst/>
              <a:gdLst/>
              <a:ahLst/>
              <a:cxnLst/>
              <a:rect l="l" t="t" r="r" b="b"/>
              <a:pathLst>
                <a:path w="3953509" h="501650">
                  <a:moveTo>
                    <a:pt x="3953167" y="0"/>
                  </a:moveTo>
                  <a:lnTo>
                    <a:pt x="0" y="0"/>
                  </a:lnTo>
                  <a:lnTo>
                    <a:pt x="0" y="501116"/>
                  </a:lnTo>
                  <a:lnTo>
                    <a:pt x="3953167" y="501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310634" y="5908319"/>
              <a:ext cx="3953510" cy="501650"/>
            </a:xfrm>
            <a:custGeom>
              <a:avLst/>
              <a:gdLst/>
              <a:ahLst/>
              <a:cxnLst/>
              <a:rect l="l" t="t" r="r" b="b"/>
              <a:pathLst>
                <a:path w="3953509" h="501650">
                  <a:moveTo>
                    <a:pt x="1976767" y="501116"/>
                  </a:moveTo>
                  <a:lnTo>
                    <a:pt x="0" y="501116"/>
                  </a:lnTo>
                  <a:lnTo>
                    <a:pt x="0" y="0"/>
                  </a:lnTo>
                  <a:lnTo>
                    <a:pt x="3953167" y="0"/>
                  </a:lnTo>
                  <a:lnTo>
                    <a:pt x="3953167" y="501116"/>
                  </a:lnTo>
                  <a:lnTo>
                    <a:pt x="1976767" y="50111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997439" y="5845683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563" y="0"/>
                  </a:moveTo>
                  <a:lnTo>
                    <a:pt x="272534" y="2677"/>
                  </a:lnTo>
                  <a:lnTo>
                    <a:pt x="232383" y="10620"/>
                  </a:lnTo>
                  <a:lnTo>
                    <a:pt x="193581" y="23692"/>
                  </a:lnTo>
                  <a:lnTo>
                    <a:pt x="156603" y="41757"/>
                  </a:lnTo>
                  <a:lnTo>
                    <a:pt x="122514" y="64663"/>
                  </a:lnTo>
                  <a:lnTo>
                    <a:pt x="91801" y="91616"/>
                  </a:lnTo>
                  <a:lnTo>
                    <a:pt x="64870" y="122348"/>
                  </a:lnTo>
                  <a:lnTo>
                    <a:pt x="42125" y="156590"/>
                  </a:lnTo>
                  <a:lnTo>
                    <a:pt x="23847" y="193363"/>
                  </a:lnTo>
                  <a:lnTo>
                    <a:pt x="10666" y="232059"/>
                  </a:lnTo>
                  <a:lnTo>
                    <a:pt x="2683" y="272171"/>
                  </a:lnTo>
                  <a:lnTo>
                    <a:pt x="0" y="313194"/>
                  </a:lnTo>
                  <a:lnTo>
                    <a:pt x="2683" y="354217"/>
                  </a:lnTo>
                  <a:lnTo>
                    <a:pt x="10666" y="394330"/>
                  </a:lnTo>
                  <a:lnTo>
                    <a:pt x="23847" y="433025"/>
                  </a:lnTo>
                  <a:lnTo>
                    <a:pt x="42125" y="469798"/>
                  </a:lnTo>
                  <a:lnTo>
                    <a:pt x="64870" y="504043"/>
                  </a:lnTo>
                  <a:lnTo>
                    <a:pt x="91801" y="534777"/>
                  </a:lnTo>
                  <a:lnTo>
                    <a:pt x="122514" y="561731"/>
                  </a:lnTo>
                  <a:lnTo>
                    <a:pt x="156603" y="584631"/>
                  </a:lnTo>
                  <a:lnTo>
                    <a:pt x="193581" y="602760"/>
                  </a:lnTo>
                  <a:lnTo>
                    <a:pt x="232383" y="615957"/>
                  </a:lnTo>
                  <a:lnTo>
                    <a:pt x="272534" y="624024"/>
                  </a:lnTo>
                  <a:lnTo>
                    <a:pt x="313563" y="626757"/>
                  </a:lnTo>
                  <a:lnTo>
                    <a:pt x="354379" y="624024"/>
                  </a:lnTo>
                  <a:lnTo>
                    <a:pt x="394422" y="615957"/>
                  </a:lnTo>
                  <a:lnTo>
                    <a:pt x="433186" y="602760"/>
                  </a:lnTo>
                  <a:lnTo>
                    <a:pt x="470166" y="584631"/>
                  </a:lnTo>
                  <a:lnTo>
                    <a:pt x="504248" y="561731"/>
                  </a:lnTo>
                  <a:lnTo>
                    <a:pt x="534958" y="534777"/>
                  </a:lnTo>
                  <a:lnTo>
                    <a:pt x="561892" y="504043"/>
                  </a:lnTo>
                  <a:lnTo>
                    <a:pt x="584644" y="469798"/>
                  </a:lnTo>
                  <a:lnTo>
                    <a:pt x="602915" y="433025"/>
                  </a:lnTo>
                  <a:lnTo>
                    <a:pt x="616092" y="394330"/>
                  </a:lnTo>
                  <a:lnTo>
                    <a:pt x="624074" y="354217"/>
                  </a:lnTo>
                  <a:lnTo>
                    <a:pt x="626757" y="313194"/>
                  </a:lnTo>
                  <a:lnTo>
                    <a:pt x="624074" y="272171"/>
                  </a:lnTo>
                  <a:lnTo>
                    <a:pt x="616092" y="232059"/>
                  </a:lnTo>
                  <a:lnTo>
                    <a:pt x="602915" y="193363"/>
                  </a:lnTo>
                  <a:lnTo>
                    <a:pt x="584644" y="156590"/>
                  </a:lnTo>
                  <a:lnTo>
                    <a:pt x="561892" y="122348"/>
                  </a:lnTo>
                  <a:lnTo>
                    <a:pt x="534958" y="91616"/>
                  </a:lnTo>
                  <a:lnTo>
                    <a:pt x="504248" y="64663"/>
                  </a:lnTo>
                  <a:lnTo>
                    <a:pt x="470166" y="41757"/>
                  </a:lnTo>
                  <a:lnTo>
                    <a:pt x="433186" y="23692"/>
                  </a:lnTo>
                  <a:lnTo>
                    <a:pt x="394422" y="10620"/>
                  </a:lnTo>
                  <a:lnTo>
                    <a:pt x="354379" y="2677"/>
                  </a:lnTo>
                  <a:lnTo>
                    <a:pt x="313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97439" y="5845683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0" y="313194"/>
                  </a:moveTo>
                  <a:lnTo>
                    <a:pt x="2683" y="272171"/>
                  </a:lnTo>
                  <a:lnTo>
                    <a:pt x="10666" y="232059"/>
                  </a:lnTo>
                  <a:lnTo>
                    <a:pt x="23847" y="193363"/>
                  </a:lnTo>
                  <a:lnTo>
                    <a:pt x="42125" y="156590"/>
                  </a:lnTo>
                  <a:lnTo>
                    <a:pt x="64870" y="122348"/>
                  </a:lnTo>
                  <a:lnTo>
                    <a:pt x="91801" y="91616"/>
                  </a:lnTo>
                  <a:lnTo>
                    <a:pt x="122514" y="64663"/>
                  </a:lnTo>
                  <a:lnTo>
                    <a:pt x="156603" y="41757"/>
                  </a:lnTo>
                  <a:lnTo>
                    <a:pt x="193581" y="23692"/>
                  </a:lnTo>
                  <a:lnTo>
                    <a:pt x="232383" y="10620"/>
                  </a:lnTo>
                  <a:lnTo>
                    <a:pt x="272534" y="2677"/>
                  </a:lnTo>
                  <a:lnTo>
                    <a:pt x="313563" y="0"/>
                  </a:lnTo>
                  <a:lnTo>
                    <a:pt x="354379" y="2677"/>
                  </a:lnTo>
                  <a:lnTo>
                    <a:pt x="394422" y="10620"/>
                  </a:lnTo>
                  <a:lnTo>
                    <a:pt x="433186" y="23692"/>
                  </a:lnTo>
                  <a:lnTo>
                    <a:pt x="470166" y="41757"/>
                  </a:lnTo>
                  <a:lnTo>
                    <a:pt x="504248" y="64663"/>
                  </a:lnTo>
                  <a:lnTo>
                    <a:pt x="534958" y="91616"/>
                  </a:lnTo>
                  <a:lnTo>
                    <a:pt x="561892" y="122348"/>
                  </a:lnTo>
                  <a:lnTo>
                    <a:pt x="584644" y="156590"/>
                  </a:lnTo>
                  <a:lnTo>
                    <a:pt x="602915" y="193363"/>
                  </a:lnTo>
                  <a:lnTo>
                    <a:pt x="616092" y="232059"/>
                  </a:lnTo>
                  <a:lnTo>
                    <a:pt x="624074" y="272171"/>
                  </a:lnTo>
                  <a:lnTo>
                    <a:pt x="626757" y="313194"/>
                  </a:lnTo>
                  <a:lnTo>
                    <a:pt x="624074" y="354217"/>
                  </a:lnTo>
                  <a:lnTo>
                    <a:pt x="616092" y="394330"/>
                  </a:lnTo>
                  <a:lnTo>
                    <a:pt x="602915" y="433025"/>
                  </a:lnTo>
                  <a:lnTo>
                    <a:pt x="584644" y="469798"/>
                  </a:lnTo>
                  <a:lnTo>
                    <a:pt x="561892" y="504043"/>
                  </a:lnTo>
                  <a:lnTo>
                    <a:pt x="534958" y="534777"/>
                  </a:lnTo>
                  <a:lnTo>
                    <a:pt x="504248" y="561731"/>
                  </a:lnTo>
                  <a:lnTo>
                    <a:pt x="470166" y="584631"/>
                  </a:lnTo>
                  <a:lnTo>
                    <a:pt x="433186" y="602760"/>
                  </a:lnTo>
                  <a:lnTo>
                    <a:pt x="394422" y="615957"/>
                  </a:lnTo>
                  <a:lnTo>
                    <a:pt x="354379" y="624024"/>
                  </a:lnTo>
                  <a:lnTo>
                    <a:pt x="313563" y="626757"/>
                  </a:lnTo>
                  <a:lnTo>
                    <a:pt x="272534" y="624024"/>
                  </a:lnTo>
                  <a:lnTo>
                    <a:pt x="232383" y="615957"/>
                  </a:lnTo>
                  <a:lnTo>
                    <a:pt x="193581" y="602760"/>
                  </a:lnTo>
                  <a:lnTo>
                    <a:pt x="156603" y="584631"/>
                  </a:lnTo>
                  <a:lnTo>
                    <a:pt x="122514" y="561731"/>
                  </a:lnTo>
                  <a:lnTo>
                    <a:pt x="91801" y="534777"/>
                  </a:lnTo>
                  <a:lnTo>
                    <a:pt x="64870" y="504043"/>
                  </a:lnTo>
                  <a:lnTo>
                    <a:pt x="42125" y="469798"/>
                  </a:lnTo>
                  <a:lnTo>
                    <a:pt x="23847" y="433025"/>
                  </a:lnTo>
                  <a:lnTo>
                    <a:pt x="10666" y="394330"/>
                  </a:lnTo>
                  <a:lnTo>
                    <a:pt x="2683" y="354217"/>
                  </a:lnTo>
                  <a:lnTo>
                    <a:pt x="0" y="313194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1950085" marR="5080" indent="-474345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ХАРАКТЕРИСТИКА </a:t>
            </a:r>
            <a:r>
              <a:rPr dirty="0" spc="-5"/>
              <a:t>СЕТИ УЧРЕЖДЕНИЙ </a:t>
            </a:r>
            <a:r>
              <a:rPr dirty="0" spc="-40"/>
              <a:t>КУЛЬТУРЫ  </a:t>
            </a:r>
            <a:r>
              <a:rPr dirty="0" spc="-35"/>
              <a:t>ТАРСКОГО </a:t>
            </a:r>
            <a:r>
              <a:rPr dirty="0" spc="-10"/>
              <a:t>МУНИЦИПАЛЬНОГО</a:t>
            </a:r>
            <a:r>
              <a:rPr dirty="0" spc="10"/>
              <a:t> </a:t>
            </a:r>
            <a:r>
              <a:rPr dirty="0" spc="-20"/>
              <a:t>РАЙОНА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187063" y="1516214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33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73777" y="2308936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89423" y="3003384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30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04980" y="374534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58181" y="4541659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73777" y="526166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44301" y="5961494"/>
            <a:ext cx="3893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4820">
              <a:lnSpc>
                <a:spcPts val="108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rlito"/>
                <a:cs typeface="Carlito"/>
              </a:rPr>
              <a:t>Центр финансово-экономического </a:t>
            </a:r>
            <a:r>
              <a:rPr dirty="0" sz="120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2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rlito"/>
                <a:cs typeface="Carlito"/>
              </a:rPr>
              <a:t>хозяйственного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800"/>
              </a:lnSpc>
              <a:tabLst>
                <a:tab pos="464184" algn="l"/>
              </a:tabLst>
            </a:pPr>
            <a:r>
              <a:rPr dirty="0" sz="1800">
                <a:latin typeface="Carlito"/>
                <a:cs typeface="Carlito"/>
              </a:rPr>
              <a:t>1	</a:t>
            </a:r>
            <a:r>
              <a:rPr dirty="0" baseline="2314" sz="1800" spc="-7">
                <a:solidFill>
                  <a:srgbClr val="FFFFFF"/>
                </a:solidFill>
                <a:latin typeface="Carlito"/>
                <a:cs typeface="Carlito"/>
              </a:rPr>
              <a:t>обеспечения учреждений </a:t>
            </a:r>
            <a:r>
              <a:rPr dirty="0" baseline="2314" sz="1800">
                <a:solidFill>
                  <a:srgbClr val="FFFFFF"/>
                </a:solidFill>
                <a:latin typeface="Carlito"/>
                <a:cs typeface="Carlito"/>
              </a:rPr>
              <a:t>в </a:t>
            </a:r>
            <a:r>
              <a:rPr dirty="0" baseline="2314" sz="1800" spc="-7">
                <a:solidFill>
                  <a:srgbClr val="FFFFFF"/>
                </a:solidFill>
                <a:latin typeface="Carlito"/>
                <a:cs typeface="Carlito"/>
              </a:rPr>
              <a:t>сфере </a:t>
            </a:r>
            <a:r>
              <a:rPr dirty="0" baseline="2314" sz="1800" spc="-22">
                <a:solidFill>
                  <a:srgbClr val="FFFFFF"/>
                </a:solidFill>
                <a:latin typeface="Carlito"/>
                <a:cs typeface="Carlito"/>
              </a:rPr>
              <a:t>культуры</a:t>
            </a:r>
            <a:r>
              <a:rPr dirty="0" baseline="2314" sz="18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baseline="2314" sz="1800" spc="-22">
                <a:solidFill>
                  <a:srgbClr val="FFFFFF"/>
                </a:solidFill>
                <a:latin typeface="Carlito"/>
                <a:cs typeface="Carlito"/>
              </a:rPr>
              <a:t>(ЦФЭХО)</a:t>
            </a:r>
            <a:endParaRPr baseline="2314" sz="1800">
              <a:latin typeface="Carlito"/>
              <a:cs typeface="Carlit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4198" y="1452232"/>
            <a:ext cx="3892550" cy="5181600"/>
            <a:chOff x="214198" y="1452232"/>
            <a:chExt cx="3892550" cy="5181600"/>
          </a:xfrm>
        </p:grpSpPr>
        <p:sp>
          <p:nvSpPr>
            <p:cNvPr id="55" name="object 55"/>
            <p:cNvSpPr/>
            <p:nvPr/>
          </p:nvSpPr>
          <p:spPr>
            <a:xfrm>
              <a:off x="214198" y="1452232"/>
              <a:ext cx="2064600" cy="15436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29638" y="5126392"/>
              <a:ext cx="2394000" cy="1507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38998" y="2224443"/>
              <a:ext cx="2567520" cy="16937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07797" y="3642842"/>
              <a:ext cx="2607475" cy="15857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5524" y="104406"/>
              <a:ext cx="1265034" cy="9374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8786" y="427939"/>
            <a:ext cx="51758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15085" marR="5080" indent="-130302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ОБЪЕМ </a:t>
            </a:r>
            <a:r>
              <a:rPr dirty="0"/>
              <a:t>И </a:t>
            </a:r>
            <a:r>
              <a:rPr dirty="0" spc="-20"/>
              <a:t>СТРУКТУРА </a:t>
            </a:r>
            <a:r>
              <a:rPr dirty="0" spc="-10"/>
              <a:t>ФИНАНСОВОГО ОБЕСПЕЧЕНИЯ  ПО </a:t>
            </a:r>
            <a:r>
              <a:rPr dirty="0" spc="-25"/>
              <a:t>ГОДАМ</a:t>
            </a:r>
            <a:r>
              <a:rPr dirty="0" spc="-5"/>
              <a:t> РЕАЛИЗАЦИИ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0126" y="1191246"/>
          <a:ext cx="8656955" cy="516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55"/>
                <a:gridCol w="1697355"/>
                <a:gridCol w="1816100"/>
                <a:gridCol w="1816099"/>
                <a:gridCol w="1816100"/>
              </a:tblGrid>
              <a:tr h="1246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147955" marR="141605">
                        <a:lnSpc>
                          <a:spcPts val="1550"/>
                        </a:lnSpc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5" b="1" i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dirty="0" sz="1400" spc="5" b="1" i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5" b="1" i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15" b="1" i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ый </a:t>
                      </a: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 проект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400" spc="-15" b="1" i="1">
                          <a:latin typeface="Times New Roman"/>
                          <a:cs typeface="Times New Roman"/>
                        </a:rPr>
                        <a:t>«Культура»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3530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345440" marR="338455">
                        <a:lnSpc>
                          <a:spcPts val="155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 spc="15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проект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«Культурная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среда»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93345" marR="86995">
                        <a:lnSpc>
                          <a:spcPct val="92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Федеральный  проект</a:t>
                      </a:r>
                      <a:r>
                        <a:rPr dirty="0" sz="14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«Творческие 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люди»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145415" marR="140335" indent="3175">
                        <a:lnSpc>
                          <a:spcPct val="922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Федеральный  проект</a:t>
                      </a:r>
                      <a:r>
                        <a:rPr dirty="0" sz="14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«Цифровая 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культура»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</a:tr>
              <a:tr h="30492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2019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856,1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049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663,8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0492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95,2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049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97,1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0492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2020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958,2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041,2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049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278,7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049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360,3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20,4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049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319,2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20,8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51804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161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693,1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16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257,9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049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038,1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250,2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419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038,1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5,1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049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616,9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00937" y="920788"/>
            <a:ext cx="691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тыс.руб.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2512695" marR="5080" indent="-9480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5"/>
              <a:t>ПОКАЗАТЕЛИ </a:t>
            </a:r>
            <a:r>
              <a:rPr dirty="0"/>
              <a:t>И </a:t>
            </a:r>
            <a:r>
              <a:rPr dirty="0" spc="-15"/>
              <a:t>ИТОГИ </a:t>
            </a:r>
            <a:r>
              <a:rPr dirty="0" spc="-5"/>
              <a:t>РЕАЛИЗАЦИИ  </a:t>
            </a:r>
            <a:r>
              <a:rPr dirty="0" spc="-10"/>
              <a:t>НАЦИОНАЛЬНОГО</a:t>
            </a:r>
            <a:r>
              <a:rPr dirty="0" spc="-1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81462" y="1590014"/>
            <a:ext cx="423545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2019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год:</a:t>
            </a:r>
            <a:endParaRPr sz="1800">
              <a:latin typeface="Carlito"/>
              <a:cs typeface="Carlito"/>
            </a:endParaRPr>
          </a:p>
          <a:p>
            <a:pPr marL="12700" marR="269875" indent="52069">
              <a:lnSpc>
                <a:spcPct val="100000"/>
              </a:lnSpc>
            </a:pPr>
            <a:r>
              <a:rPr dirty="0" sz="1800">
                <a:latin typeface="Carlito"/>
                <a:cs typeface="Carlito"/>
              </a:rPr>
              <a:t>- </a:t>
            </a:r>
            <a:r>
              <a:rPr dirty="0" sz="1800" spc="-10">
                <a:latin typeface="Carlito"/>
                <a:cs typeface="Carlito"/>
              </a:rPr>
              <a:t>приобретен </a:t>
            </a:r>
            <a:r>
              <a:rPr dirty="0" sz="1800" spc="-5">
                <a:latin typeface="Carlito"/>
                <a:cs typeface="Carlito"/>
              </a:rPr>
              <a:t>многофункциональный  </a:t>
            </a:r>
            <a:r>
              <a:rPr dirty="0" sz="1800" spc="-10">
                <a:latin typeface="Carlito"/>
                <a:cs typeface="Carlito"/>
              </a:rPr>
              <a:t>передвижной </a:t>
            </a:r>
            <a:r>
              <a:rPr dirty="0" sz="1800" spc="-5">
                <a:latin typeface="Carlito"/>
                <a:cs typeface="Carlito"/>
              </a:rPr>
              <a:t>центр </a:t>
            </a:r>
            <a:r>
              <a:rPr dirty="0" sz="1800">
                <a:latin typeface="Carlito"/>
                <a:cs typeface="Carlito"/>
              </a:rPr>
              <a:t>- </a:t>
            </a:r>
            <a:r>
              <a:rPr dirty="0" sz="1800" spc="-5">
                <a:latin typeface="Carlito"/>
                <a:cs typeface="Carlito"/>
              </a:rPr>
              <a:t>автоклуб на базе  </a:t>
            </a:r>
            <a:r>
              <a:rPr dirty="0" sz="1800" spc="-10">
                <a:latin typeface="Carlito"/>
                <a:cs typeface="Carlito"/>
              </a:rPr>
              <a:t>автомобиля </a:t>
            </a:r>
            <a:r>
              <a:rPr dirty="0" sz="1800" spc="-25">
                <a:latin typeface="Carlito"/>
                <a:cs typeface="Carlito"/>
              </a:rPr>
              <a:t>«Газель» </a:t>
            </a:r>
            <a:r>
              <a:rPr dirty="0" sz="1800" spc="-5">
                <a:latin typeface="Carlito"/>
                <a:cs typeface="Carlito"/>
              </a:rPr>
              <a:t>для обслуживания  </a:t>
            </a:r>
            <a:r>
              <a:rPr dirty="0" sz="1800" spc="-10">
                <a:latin typeface="Carlito"/>
                <a:cs typeface="Carlito"/>
              </a:rPr>
              <a:t>населенных пунктов, </a:t>
            </a:r>
            <a:r>
              <a:rPr dirty="0" sz="1800" spc="-5">
                <a:latin typeface="Carlito"/>
                <a:cs typeface="Carlito"/>
              </a:rPr>
              <a:t>не </a:t>
            </a:r>
            <a:r>
              <a:rPr dirty="0" sz="1800" spc="-10">
                <a:latin typeface="Carlito"/>
                <a:cs typeface="Carlito"/>
              </a:rPr>
              <a:t>имеющих  </a:t>
            </a:r>
            <a:r>
              <a:rPr dirty="0" sz="1800" spc="-5">
                <a:latin typeface="Carlito"/>
                <a:cs typeface="Carlito"/>
              </a:rPr>
              <a:t>стационарных клубов;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rlito"/>
                <a:cs typeface="Carlito"/>
              </a:rPr>
              <a:t>- в </a:t>
            </a:r>
            <a:r>
              <a:rPr dirty="0" sz="1800" spc="-25">
                <a:latin typeface="Carlito"/>
                <a:cs typeface="Carlito"/>
              </a:rPr>
              <a:t>Тарскую </a:t>
            </a:r>
            <a:r>
              <a:rPr dirty="0" sz="1800" spc="-10">
                <a:latin typeface="Carlito"/>
                <a:cs typeface="Carlito"/>
              </a:rPr>
              <a:t>детскую </a:t>
            </a:r>
            <a:r>
              <a:rPr dirty="0" sz="1800" spc="-20">
                <a:latin typeface="Carlito"/>
                <a:cs typeface="Carlito"/>
              </a:rPr>
              <a:t>школу </a:t>
            </a:r>
            <a:r>
              <a:rPr dirty="0" sz="1800" spc="-10">
                <a:latin typeface="Carlito"/>
                <a:cs typeface="Carlito"/>
              </a:rPr>
              <a:t>искусств </a:t>
            </a:r>
            <a:r>
              <a:rPr dirty="0" sz="1800">
                <a:latin typeface="Carlito"/>
                <a:cs typeface="Carlito"/>
              </a:rPr>
              <a:t>- </a:t>
            </a:r>
            <a:r>
              <a:rPr dirty="0" sz="1800" spc="-5">
                <a:latin typeface="Carlito"/>
                <a:cs typeface="Carlito"/>
              </a:rPr>
              <a:t>новое  пианино.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4198" y="1558086"/>
            <a:ext cx="8481695" cy="5135880"/>
            <a:chOff x="214198" y="1558086"/>
            <a:chExt cx="8481695" cy="5135880"/>
          </a:xfrm>
        </p:grpSpPr>
        <p:sp>
          <p:nvSpPr>
            <p:cNvPr id="8" name="object 8"/>
            <p:cNvSpPr/>
            <p:nvPr/>
          </p:nvSpPr>
          <p:spPr>
            <a:xfrm>
              <a:off x="214198" y="1558086"/>
              <a:ext cx="4071594" cy="2663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00194" y="3866400"/>
              <a:ext cx="4395597" cy="27363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4198" y="3866400"/>
              <a:ext cx="4040644" cy="2827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2512695" marR="5080" indent="-9480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5"/>
              <a:t>ПОКАЗАТЕЛИ </a:t>
            </a:r>
            <a:r>
              <a:rPr dirty="0"/>
              <a:t>И </a:t>
            </a:r>
            <a:r>
              <a:rPr dirty="0" spc="-15"/>
              <a:t>ИТОГИ </a:t>
            </a:r>
            <a:r>
              <a:rPr dirty="0" spc="-5"/>
              <a:t>РЕАЛИЗАЦИИ  </a:t>
            </a:r>
            <a:r>
              <a:rPr dirty="0" spc="-10"/>
              <a:t>НАЦИОНАЛЬНОГО</a:t>
            </a:r>
            <a:r>
              <a:rPr dirty="0" spc="-1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81462" y="1590014"/>
            <a:ext cx="423227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2020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год: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5">
                <a:latin typeface="Carlito"/>
                <a:cs typeface="Carlito"/>
              </a:rPr>
              <a:t>продолжено </a:t>
            </a:r>
            <a:r>
              <a:rPr dirty="0" sz="1800" spc="-5">
                <a:latin typeface="Carlito"/>
                <a:cs typeface="Carlito"/>
              </a:rPr>
              <a:t>обновление материально-  </a:t>
            </a:r>
            <a:r>
              <a:rPr dirty="0" sz="1800" spc="-10">
                <a:latin typeface="Carlito"/>
                <a:cs typeface="Carlito"/>
              </a:rPr>
              <a:t>технической </a:t>
            </a:r>
            <a:r>
              <a:rPr dirty="0" sz="1800" spc="-5">
                <a:latin typeface="Carlito"/>
                <a:cs typeface="Carlito"/>
              </a:rPr>
              <a:t>базы </a:t>
            </a:r>
            <a:r>
              <a:rPr dirty="0" sz="1800" spc="-15">
                <a:latin typeface="Carlito"/>
                <a:cs typeface="Carlito"/>
              </a:rPr>
              <a:t>Детской </a:t>
            </a:r>
            <a:r>
              <a:rPr dirty="0" sz="1800" spc="-20">
                <a:latin typeface="Carlito"/>
                <a:cs typeface="Carlito"/>
              </a:rPr>
              <a:t>школы </a:t>
            </a:r>
            <a:r>
              <a:rPr dirty="0" sz="1800" spc="-5">
                <a:latin typeface="Carlito"/>
                <a:cs typeface="Carlito"/>
              </a:rPr>
              <a:t>искусств.  </a:t>
            </a:r>
            <a:r>
              <a:rPr dirty="0" sz="1800" spc="-10">
                <a:latin typeface="Carlito"/>
                <a:cs typeface="Carlito"/>
              </a:rPr>
              <a:t>На сумму </a:t>
            </a:r>
            <a:r>
              <a:rPr dirty="0" sz="1800">
                <a:latin typeface="Carlito"/>
                <a:cs typeface="Carlito"/>
              </a:rPr>
              <a:t>4 </a:t>
            </a:r>
            <a:r>
              <a:rPr dirty="0" sz="1800" spc="-5">
                <a:latin typeface="Carlito"/>
                <a:cs typeface="Carlito"/>
              </a:rPr>
              <a:t>164,9 тыс. </a:t>
            </a:r>
            <a:r>
              <a:rPr dirty="0" sz="1800" spc="-10">
                <a:latin typeface="Carlito"/>
                <a:cs typeface="Carlito"/>
              </a:rPr>
              <a:t>руб. приобретены  </a:t>
            </a:r>
            <a:r>
              <a:rPr dirty="0" sz="1800" spc="-5">
                <a:latin typeface="Carlito"/>
                <a:cs typeface="Carlito"/>
              </a:rPr>
              <a:t>новые </a:t>
            </a:r>
            <a:r>
              <a:rPr dirty="0" sz="1800" spc="-10">
                <a:latin typeface="Carlito"/>
                <a:cs typeface="Carlito"/>
              </a:rPr>
              <a:t>музыкальные инструменты </a:t>
            </a:r>
            <a:r>
              <a:rPr dirty="0" sz="1800">
                <a:latin typeface="Carlito"/>
                <a:cs typeface="Carlito"/>
              </a:rPr>
              <a:t>и  </a:t>
            </a:r>
            <a:r>
              <a:rPr dirty="0" sz="1800" spc="-15">
                <a:latin typeface="Carlito"/>
                <a:cs typeface="Carlito"/>
              </a:rPr>
              <a:t>оборудование.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3964" y="1532889"/>
            <a:ext cx="8411845" cy="5053330"/>
            <a:chOff x="273964" y="1532889"/>
            <a:chExt cx="8411845" cy="5053330"/>
          </a:xfrm>
        </p:grpSpPr>
        <p:sp>
          <p:nvSpPr>
            <p:cNvPr id="8" name="object 8"/>
            <p:cNvSpPr/>
            <p:nvPr/>
          </p:nvSpPr>
          <p:spPr>
            <a:xfrm>
              <a:off x="273964" y="1532889"/>
              <a:ext cx="3793680" cy="25099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69880" y="3572636"/>
              <a:ext cx="4515840" cy="3013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2512695" marR="5080" indent="-9480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5"/>
              <a:t>ПОКАЗАТЕЛИ </a:t>
            </a:r>
            <a:r>
              <a:rPr dirty="0"/>
              <a:t>И </a:t>
            </a:r>
            <a:r>
              <a:rPr dirty="0" spc="-15"/>
              <a:t>ИТОГИ </a:t>
            </a:r>
            <a:r>
              <a:rPr dirty="0" spc="-5"/>
              <a:t>РЕАЛИЗАЦИИ  </a:t>
            </a:r>
            <a:r>
              <a:rPr dirty="0" spc="-10"/>
              <a:t>НАЦИОНАЛЬНОГО</a:t>
            </a:r>
            <a:r>
              <a:rPr dirty="0" spc="-1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4733" y="1614144"/>
            <a:ext cx="3415029" cy="468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на базе Центральной районной  </a:t>
            </a:r>
            <a:r>
              <a:rPr dirty="0" sz="1800" spc="-10">
                <a:latin typeface="Carlito"/>
                <a:cs typeface="Carlito"/>
              </a:rPr>
              <a:t>библиотеки создан </a:t>
            </a:r>
            <a:r>
              <a:rPr dirty="0" sz="1800" spc="-5">
                <a:latin typeface="Carlito"/>
                <a:cs typeface="Carlito"/>
              </a:rPr>
              <a:t>единственный 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10">
                <a:latin typeface="Carlito"/>
                <a:cs typeface="Carlito"/>
              </a:rPr>
              <a:t>Омской области </a:t>
            </a:r>
            <a:r>
              <a:rPr dirty="0" sz="1800" spc="-5">
                <a:latin typeface="Carlito"/>
                <a:cs typeface="Carlito"/>
              </a:rPr>
              <a:t>Виртуальный  </a:t>
            </a:r>
            <a:r>
              <a:rPr dirty="0" sz="1800" spc="-10">
                <a:latin typeface="Carlito"/>
                <a:cs typeface="Carlito"/>
              </a:rPr>
              <a:t>концертный </a:t>
            </a:r>
            <a:r>
              <a:rPr dirty="0" sz="1800" spc="-5">
                <a:latin typeface="Carlito"/>
                <a:cs typeface="Carlito"/>
              </a:rPr>
              <a:t>зал </a:t>
            </a:r>
            <a:r>
              <a:rPr dirty="0" sz="1800">
                <a:latin typeface="Carlito"/>
                <a:cs typeface="Carlito"/>
              </a:rPr>
              <a:t>по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направлению</a:t>
            </a:r>
            <a:endParaRPr sz="1800">
              <a:latin typeface="Carlito"/>
              <a:cs typeface="Carlito"/>
            </a:endParaRPr>
          </a:p>
          <a:p>
            <a:pPr marL="12700" marR="74295">
              <a:lnSpc>
                <a:spcPct val="100000"/>
              </a:lnSpc>
            </a:pPr>
            <a:r>
              <a:rPr dirty="0" sz="1800" spc="-5" b="1">
                <a:latin typeface="Carlito"/>
                <a:cs typeface="Carlito"/>
              </a:rPr>
              <a:t>«Цифровая </a:t>
            </a:r>
            <a:r>
              <a:rPr dirty="0" sz="1800" spc="-15" b="1">
                <a:latin typeface="Carlito"/>
                <a:cs typeface="Carlito"/>
              </a:rPr>
              <a:t>культура»</a:t>
            </a:r>
            <a:r>
              <a:rPr dirty="0" sz="1800" spc="-15">
                <a:latin typeface="Carlito"/>
                <a:cs typeface="Carlito"/>
              </a:rPr>
              <a:t>. </a:t>
            </a:r>
            <a:r>
              <a:rPr dirty="0" sz="1800" spc="-5">
                <a:latin typeface="Carlito"/>
                <a:cs typeface="Carlito"/>
              </a:rPr>
              <a:t>На  </a:t>
            </a:r>
            <a:r>
              <a:rPr dirty="0" sz="1800" spc="-10">
                <a:latin typeface="Carlito"/>
                <a:cs typeface="Carlito"/>
              </a:rPr>
              <a:t>средства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5">
                <a:latin typeface="Carlito"/>
                <a:cs typeface="Carlito"/>
              </a:rPr>
              <a:t>размере </a:t>
            </a:r>
            <a:r>
              <a:rPr dirty="0" sz="1800">
                <a:latin typeface="Carlito"/>
                <a:cs typeface="Carlito"/>
              </a:rPr>
              <a:t>1 </a:t>
            </a:r>
            <a:r>
              <a:rPr dirty="0" sz="1800" spc="-5">
                <a:latin typeface="Carlito"/>
                <a:cs typeface="Carlito"/>
              </a:rPr>
              <a:t>041,2 </a:t>
            </a:r>
            <a:r>
              <a:rPr dirty="0" sz="1800" spc="-10">
                <a:latin typeface="Carlito"/>
                <a:cs typeface="Carlito"/>
              </a:rPr>
              <a:t>руб.  </a:t>
            </a:r>
            <a:r>
              <a:rPr dirty="0" sz="1800" spc="-5">
                <a:latin typeface="Carlito"/>
                <a:cs typeface="Carlito"/>
              </a:rPr>
              <a:t>было </a:t>
            </a:r>
            <a:r>
              <a:rPr dirty="0" sz="1800" spc="-10">
                <a:latin typeface="Carlito"/>
                <a:cs typeface="Carlito"/>
              </a:rPr>
              <a:t>приобретено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0">
                <a:latin typeface="Carlito"/>
                <a:cs typeface="Carlito"/>
              </a:rPr>
              <a:t>установлено  современное звуковое  </a:t>
            </a:r>
            <a:r>
              <a:rPr dirty="0" sz="1800" spc="-15">
                <a:latin typeface="Carlito"/>
                <a:cs typeface="Carlito"/>
              </a:rPr>
              <a:t>оборудование, </a:t>
            </a:r>
            <a:r>
              <a:rPr dirty="0" sz="1800" spc="-10">
                <a:latin typeface="Carlito"/>
                <a:cs typeface="Carlito"/>
              </a:rPr>
              <a:t>позволившее  </a:t>
            </a:r>
            <a:r>
              <a:rPr dirty="0" sz="1800" spc="-5">
                <a:latin typeface="Carlito"/>
                <a:cs typeface="Carlito"/>
              </a:rPr>
              <a:t>принять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5">
                <a:latin typeface="Carlito"/>
                <a:cs typeface="Carlito"/>
              </a:rPr>
              <a:t>прямом эфире </a:t>
            </a:r>
            <a:r>
              <a:rPr dirty="0" sz="1800">
                <a:latin typeface="Carlito"/>
                <a:cs typeface="Carlito"/>
              </a:rPr>
              <a:t>и  </a:t>
            </a:r>
            <a:r>
              <a:rPr dirty="0" sz="1800" spc="-5">
                <a:latin typeface="Carlito"/>
                <a:cs typeface="Carlito"/>
              </a:rPr>
              <a:t>транслировать видеосигнал из  центральных </a:t>
            </a:r>
            <a:r>
              <a:rPr dirty="0" sz="1800" spc="-10">
                <a:latin typeface="Carlito"/>
                <a:cs typeface="Carlito"/>
              </a:rPr>
              <a:t>концертных </a:t>
            </a:r>
            <a:r>
              <a:rPr dirty="0" sz="1800" spc="-5">
                <a:latin typeface="Carlito"/>
                <a:cs typeface="Carlito"/>
              </a:rPr>
              <a:t>залов  страны. </a:t>
            </a:r>
            <a:r>
              <a:rPr dirty="0" sz="1800" spc="-10">
                <a:latin typeface="Carlito"/>
                <a:cs typeface="Carlito"/>
              </a:rPr>
              <a:t>Более </a:t>
            </a:r>
            <a:r>
              <a:rPr dirty="0" sz="1800" spc="-5">
                <a:latin typeface="Carlito"/>
                <a:cs typeface="Carlito"/>
              </a:rPr>
              <a:t>2000 </a:t>
            </a:r>
            <a:r>
              <a:rPr dirty="0" sz="1800" spc="-10">
                <a:latin typeface="Carlito"/>
                <a:cs typeface="Carlito"/>
              </a:rPr>
              <a:t>человек </a:t>
            </a:r>
            <a:r>
              <a:rPr dirty="0" sz="1800" spc="-5">
                <a:latin typeface="Carlito"/>
                <a:cs typeface="Carlito"/>
              </a:rPr>
              <a:t>стали  </a:t>
            </a:r>
            <a:r>
              <a:rPr dirty="0" sz="1800" spc="-10">
                <a:latin typeface="Carlito"/>
                <a:cs typeface="Carlito"/>
              </a:rPr>
              <a:t>зрителями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0">
                <a:latin typeface="Carlito"/>
                <a:cs typeface="Carlito"/>
              </a:rPr>
              <a:t>слушателями </a:t>
            </a:r>
            <a:r>
              <a:rPr dirty="0" sz="1800">
                <a:latin typeface="Carlito"/>
                <a:cs typeface="Carlito"/>
              </a:rPr>
              <a:t>180  </a:t>
            </a:r>
            <a:r>
              <a:rPr dirty="0" sz="1800" spc="-10">
                <a:latin typeface="Carlito"/>
                <a:cs typeface="Carlito"/>
              </a:rPr>
              <a:t>концертных </a:t>
            </a:r>
            <a:r>
              <a:rPr dirty="0" sz="1800" spc="-5">
                <a:latin typeface="Carlito"/>
                <a:cs typeface="Carlito"/>
              </a:rPr>
              <a:t>программ </a:t>
            </a:r>
            <a:r>
              <a:rPr dirty="0" sz="1800" spc="-10">
                <a:latin typeface="Carlito"/>
                <a:cs typeface="Carlito"/>
              </a:rPr>
              <a:t>ведущих  </a:t>
            </a:r>
            <a:r>
              <a:rPr dirty="0" sz="1800" spc="-5">
                <a:latin typeface="Carlito"/>
                <a:cs typeface="Carlito"/>
              </a:rPr>
              <a:t>Национальных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0">
                <a:latin typeface="Carlito"/>
                <a:cs typeface="Carlito"/>
              </a:rPr>
              <a:t>Академических  коллективов </a:t>
            </a:r>
            <a:r>
              <a:rPr dirty="0" sz="1800" spc="-5">
                <a:latin typeface="Carlito"/>
                <a:cs typeface="Carlito"/>
              </a:rPr>
              <a:t>нашей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страны.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8000" y="2132634"/>
            <a:ext cx="4833721" cy="3219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2512695" marR="5080" indent="-9480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5"/>
              <a:t>ПОКАЗАТЕЛИ </a:t>
            </a:r>
            <a:r>
              <a:rPr dirty="0"/>
              <a:t>И </a:t>
            </a:r>
            <a:r>
              <a:rPr dirty="0" spc="-15"/>
              <a:t>ИТОГИ </a:t>
            </a:r>
            <a:r>
              <a:rPr dirty="0" spc="-5"/>
              <a:t>РЕАЛИЗАЦИИ  </a:t>
            </a:r>
            <a:r>
              <a:rPr dirty="0" spc="-10"/>
              <a:t>НАЦИОНАЛЬНОГО</a:t>
            </a:r>
            <a:r>
              <a:rPr dirty="0" spc="-1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7978" y="1095019"/>
            <a:ext cx="3860800" cy="294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dirty="0" sz="1600" spc="-5" b="1">
                <a:latin typeface="Carlito"/>
                <a:cs typeface="Carlito"/>
              </a:rPr>
              <a:t>По </a:t>
            </a:r>
            <a:r>
              <a:rPr dirty="0" sz="1600" spc="-10" b="1">
                <a:latin typeface="Carlito"/>
                <a:cs typeface="Carlito"/>
              </a:rPr>
              <a:t>направлению «Цифровая </a:t>
            </a:r>
            <a:r>
              <a:rPr dirty="0" sz="1600" spc="-20" b="1">
                <a:latin typeface="Carlito"/>
                <a:cs typeface="Carlito"/>
              </a:rPr>
              <a:t>культура», </a:t>
            </a:r>
            <a:r>
              <a:rPr dirty="0" sz="1600" spc="-5">
                <a:latin typeface="Carlito"/>
                <a:cs typeface="Carlito"/>
              </a:rPr>
              <a:t>в  </a:t>
            </a:r>
            <a:r>
              <a:rPr dirty="0" sz="1600" spc="-10">
                <a:latin typeface="Carlito"/>
                <a:cs typeface="Carlito"/>
              </a:rPr>
              <a:t>рамках </a:t>
            </a:r>
            <a:r>
              <a:rPr dirty="0" sz="1600" spc="-15">
                <a:latin typeface="Carlito"/>
                <a:cs typeface="Carlito"/>
              </a:rPr>
              <a:t>которого </a:t>
            </a:r>
            <a:r>
              <a:rPr dirty="0" sz="1600" spc="-10">
                <a:latin typeface="Carlito"/>
                <a:cs typeface="Carlito"/>
              </a:rPr>
              <a:t>на территории нашего  района заработал </a:t>
            </a:r>
            <a:r>
              <a:rPr dirty="0" sz="1600" spc="-5">
                <a:latin typeface="Carlito"/>
                <a:cs typeface="Carlito"/>
              </a:rPr>
              <a:t>проект </a:t>
            </a:r>
            <a:r>
              <a:rPr dirty="0" sz="1600" spc="-10">
                <a:latin typeface="Carlito"/>
                <a:cs typeface="Carlito"/>
              </a:rPr>
              <a:t>«Пушкинская  карта» </a:t>
            </a:r>
            <a:r>
              <a:rPr dirty="0" sz="1600" spc="-5">
                <a:latin typeface="Carlito"/>
                <a:cs typeface="Carlito"/>
              </a:rPr>
              <a:t>для </a:t>
            </a:r>
            <a:r>
              <a:rPr dirty="0" sz="1600" spc="-15">
                <a:latin typeface="Carlito"/>
                <a:cs typeface="Carlito"/>
              </a:rPr>
              <a:t>молодых </a:t>
            </a:r>
            <a:r>
              <a:rPr dirty="0" sz="1600" spc="-20">
                <a:latin typeface="Carlito"/>
                <a:cs typeface="Carlito"/>
              </a:rPr>
              <a:t>людей </a:t>
            </a:r>
            <a:r>
              <a:rPr dirty="0" sz="1600" spc="-5">
                <a:latin typeface="Carlito"/>
                <a:cs typeface="Carlito"/>
              </a:rPr>
              <a:t>в </a:t>
            </a:r>
            <a:r>
              <a:rPr dirty="0" sz="1600" spc="-10">
                <a:latin typeface="Carlito"/>
                <a:cs typeface="Carlito"/>
              </a:rPr>
              <a:t>возрасте от 14  </a:t>
            </a:r>
            <a:r>
              <a:rPr dirty="0" sz="1600" spc="-15">
                <a:latin typeface="Carlito"/>
                <a:cs typeface="Carlito"/>
              </a:rPr>
              <a:t>до </a:t>
            </a:r>
            <a:r>
              <a:rPr dirty="0" sz="1600" spc="-5">
                <a:latin typeface="Carlito"/>
                <a:cs typeface="Carlito"/>
              </a:rPr>
              <a:t>22 лет </a:t>
            </a:r>
            <a:r>
              <a:rPr dirty="0" sz="1600" spc="-10">
                <a:latin typeface="Carlito"/>
                <a:cs typeface="Carlito"/>
              </a:rPr>
              <a:t>включительно. </a:t>
            </a:r>
            <a:r>
              <a:rPr dirty="0" sz="1600" spc="-5">
                <a:latin typeface="Carlito"/>
                <a:cs typeface="Carlito"/>
              </a:rPr>
              <a:t>Первым  </a:t>
            </a:r>
            <a:r>
              <a:rPr dirty="0" sz="1600" spc="-15">
                <a:latin typeface="Carlito"/>
                <a:cs typeface="Carlito"/>
              </a:rPr>
              <a:t>учреждением среди </a:t>
            </a:r>
            <a:r>
              <a:rPr dirty="0" sz="1600" spc="-10">
                <a:latin typeface="Carlito"/>
                <a:cs typeface="Carlito"/>
              </a:rPr>
              <a:t>муниципальных  </a:t>
            </a:r>
            <a:r>
              <a:rPr dirty="0" sz="1600" spc="-15">
                <a:latin typeface="Carlito"/>
                <a:cs typeface="Carlito"/>
              </a:rPr>
              <a:t>учреждений </a:t>
            </a:r>
            <a:r>
              <a:rPr dirty="0" sz="1600" spc="-10">
                <a:latin typeface="Carlito"/>
                <a:cs typeface="Carlito"/>
              </a:rPr>
              <a:t>нашего </a:t>
            </a:r>
            <a:r>
              <a:rPr dirty="0" sz="1600" spc="-5">
                <a:latin typeface="Carlito"/>
                <a:cs typeface="Carlito"/>
              </a:rPr>
              <a:t>района, включившимся  в </a:t>
            </a:r>
            <a:r>
              <a:rPr dirty="0" sz="1600" spc="-15">
                <a:latin typeface="Carlito"/>
                <a:cs typeface="Carlito"/>
              </a:rPr>
              <a:t>него, </a:t>
            </a:r>
            <a:r>
              <a:rPr dirty="0" sz="1600" spc="-5">
                <a:latin typeface="Carlito"/>
                <a:cs typeface="Carlito"/>
              </a:rPr>
              <a:t>стал </a:t>
            </a:r>
            <a:r>
              <a:rPr dirty="0" sz="1600" spc="-25">
                <a:latin typeface="Carlito"/>
                <a:cs typeface="Carlito"/>
              </a:rPr>
              <a:t>«Тарский </a:t>
            </a:r>
            <a:r>
              <a:rPr dirty="0" sz="1600" spc="-10">
                <a:latin typeface="Carlito"/>
                <a:cs typeface="Carlito"/>
              </a:rPr>
              <a:t>историко-  краеведческий музей», </a:t>
            </a:r>
            <a:r>
              <a:rPr dirty="0" sz="1600" spc="-5">
                <a:latin typeface="Carlito"/>
                <a:cs typeface="Carlito"/>
              </a:rPr>
              <a:t>а </a:t>
            </a:r>
            <a:r>
              <a:rPr dirty="0" sz="1600" spc="-15">
                <a:latin typeface="Carlito"/>
                <a:cs typeface="Carlito"/>
              </a:rPr>
              <a:t>затем уже </a:t>
            </a:r>
            <a:r>
              <a:rPr dirty="0" sz="1600" spc="-5">
                <a:latin typeface="Carlito"/>
                <a:cs typeface="Carlito"/>
              </a:rPr>
              <a:t>и  </a:t>
            </a:r>
            <a:r>
              <a:rPr dirty="0" sz="1600" spc="-10">
                <a:latin typeface="Carlito"/>
                <a:cs typeface="Carlito"/>
              </a:rPr>
              <a:t>Киноцентр</a:t>
            </a:r>
            <a:r>
              <a:rPr dirty="0" sz="1600" spc="-10" b="1">
                <a:latin typeface="Carlito"/>
                <a:cs typeface="Carlito"/>
              </a:rPr>
              <a:t>. </a:t>
            </a:r>
            <a:r>
              <a:rPr dirty="0" sz="1600" spc="-15">
                <a:latin typeface="Carlito"/>
                <a:cs typeface="Carlito"/>
              </a:rPr>
              <a:t>108 </a:t>
            </a:r>
            <a:r>
              <a:rPr dirty="0" sz="1600" spc="-10">
                <a:latin typeface="Carlito"/>
                <a:cs typeface="Carlito"/>
              </a:rPr>
              <a:t>билетов приобретено </a:t>
            </a:r>
            <a:r>
              <a:rPr dirty="0" sz="1600" spc="-5">
                <a:latin typeface="Carlito"/>
                <a:cs typeface="Carlito"/>
              </a:rPr>
              <a:t>по  </a:t>
            </a:r>
            <a:r>
              <a:rPr dirty="0" sz="1600" spc="-10">
                <a:latin typeface="Carlito"/>
                <a:cs typeface="Carlito"/>
              </a:rPr>
              <a:t>Пушкинской </a:t>
            </a:r>
            <a:r>
              <a:rPr dirty="0" sz="1600" spc="-15">
                <a:latin typeface="Carlito"/>
                <a:cs typeface="Carlito"/>
              </a:rPr>
              <a:t>карте </a:t>
            </a:r>
            <a:r>
              <a:rPr dirty="0" sz="1600" spc="-5">
                <a:latin typeface="Carlito"/>
                <a:cs typeface="Carlito"/>
              </a:rPr>
              <a:t>в </a:t>
            </a:r>
            <a:r>
              <a:rPr dirty="0" sz="1600" spc="-25">
                <a:latin typeface="Carlito"/>
                <a:cs typeface="Carlito"/>
              </a:rPr>
              <a:t>Тарском </a:t>
            </a:r>
            <a:r>
              <a:rPr dirty="0" sz="1600" spc="-10">
                <a:latin typeface="Carlito"/>
                <a:cs typeface="Carlito"/>
              </a:rPr>
              <a:t>историко-  краеведческий музее,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0">
                <a:latin typeface="Carlito"/>
                <a:cs typeface="Carlito"/>
              </a:rPr>
              <a:t>259 </a:t>
            </a:r>
            <a:r>
              <a:rPr dirty="0" sz="1600" spc="-5">
                <a:latin typeface="Carlito"/>
                <a:cs typeface="Carlito"/>
              </a:rPr>
              <a:t>-в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Киноцентре.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1675" y="1255318"/>
            <a:ext cx="8016875" cy="5298440"/>
            <a:chOff x="301675" y="1255318"/>
            <a:chExt cx="8016875" cy="5298440"/>
          </a:xfrm>
        </p:grpSpPr>
        <p:sp>
          <p:nvSpPr>
            <p:cNvPr id="8" name="object 8"/>
            <p:cNvSpPr/>
            <p:nvPr/>
          </p:nvSpPr>
          <p:spPr>
            <a:xfrm>
              <a:off x="301675" y="1255318"/>
              <a:ext cx="2900883" cy="21729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75879" y="2996641"/>
              <a:ext cx="2853359" cy="19573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09996" y="4109402"/>
              <a:ext cx="3008515" cy="2444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78625" y="5016500"/>
            <a:ext cx="4327525" cy="148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rlito"/>
                <a:cs typeface="Carlito"/>
              </a:rPr>
              <a:t>Во </a:t>
            </a:r>
            <a:r>
              <a:rPr dirty="0" sz="1600" spc="-5">
                <a:latin typeface="Carlito"/>
                <a:cs typeface="Carlito"/>
              </a:rPr>
              <a:t>всех </a:t>
            </a:r>
            <a:r>
              <a:rPr dirty="0" sz="1600" spc="-10">
                <a:latin typeface="Carlito"/>
                <a:cs typeface="Carlito"/>
              </a:rPr>
              <a:t>учреждениях </a:t>
            </a:r>
            <a:r>
              <a:rPr dirty="0" sz="1600" spc="-20">
                <a:latin typeface="Carlito"/>
                <a:cs typeface="Carlito"/>
              </a:rPr>
              <a:t>культуры </a:t>
            </a:r>
            <a:r>
              <a:rPr dirty="0" sz="1600" spc="-10">
                <a:latin typeface="Carlito"/>
                <a:cs typeface="Carlito"/>
              </a:rPr>
              <a:t>установлены  счетчики, обеспечивающие сбор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0">
                <a:latin typeface="Carlito"/>
                <a:cs typeface="Carlito"/>
              </a:rPr>
              <a:t>передачу </a:t>
            </a:r>
            <a:r>
              <a:rPr dirty="0" sz="1600" spc="-5">
                <a:latin typeface="Carlito"/>
                <a:cs typeface="Carlito"/>
              </a:rPr>
              <a:t>в  </a:t>
            </a:r>
            <a:r>
              <a:rPr dirty="0" sz="1600" spc="-10">
                <a:latin typeface="Carlito"/>
                <a:cs typeface="Carlito"/>
              </a:rPr>
              <a:t>АИС </a:t>
            </a:r>
            <a:r>
              <a:rPr dirty="0" sz="1600" spc="-5">
                <a:latin typeface="Carlito"/>
                <a:cs typeface="Carlito"/>
              </a:rPr>
              <a:t>«Цифровая </a:t>
            </a:r>
            <a:r>
              <a:rPr dirty="0" sz="1600" spc="-20">
                <a:latin typeface="Carlito"/>
                <a:cs typeface="Carlito"/>
              </a:rPr>
              <a:t>культура» </a:t>
            </a:r>
            <a:r>
              <a:rPr dirty="0" sz="1600" spc="-10">
                <a:latin typeface="Carlito"/>
                <a:cs typeface="Carlito"/>
              </a:rPr>
              <a:t>сведений </a:t>
            </a:r>
            <a:r>
              <a:rPr dirty="0" sz="1600" spc="-5">
                <a:latin typeface="Carlito"/>
                <a:cs typeface="Carlito"/>
              </a:rPr>
              <a:t>о </a:t>
            </a:r>
            <a:r>
              <a:rPr dirty="0" sz="1600" spc="-10">
                <a:latin typeface="Carlito"/>
                <a:cs typeface="Carlito"/>
              </a:rPr>
              <a:t>посещении  ресурсов </a:t>
            </a:r>
            <a:r>
              <a:rPr dirty="0" sz="1600" spc="-15">
                <a:latin typeface="Carlito"/>
                <a:cs typeface="Carlito"/>
              </a:rPr>
              <a:t>учреждений </a:t>
            </a:r>
            <a:r>
              <a:rPr dirty="0" sz="1600" spc="-20">
                <a:latin typeface="Carlito"/>
                <a:cs typeface="Carlito"/>
              </a:rPr>
              <a:t>культуры, </a:t>
            </a:r>
            <a:r>
              <a:rPr dirty="0" sz="1600" spc="-10">
                <a:latin typeface="Carlito"/>
                <a:cs typeface="Carlito"/>
              </a:rPr>
              <a:t>размещенных </a:t>
            </a:r>
            <a:r>
              <a:rPr dirty="0" sz="1600" spc="-5">
                <a:latin typeface="Carlito"/>
                <a:cs typeface="Carlito"/>
              </a:rPr>
              <a:t>в  </a:t>
            </a:r>
            <a:r>
              <a:rPr dirty="0" sz="1600" spc="-10">
                <a:latin typeface="Carlito"/>
                <a:cs typeface="Carlito"/>
              </a:rPr>
              <a:t>сети «Интернет». </a:t>
            </a:r>
            <a:r>
              <a:rPr dirty="0" sz="1600" spc="-5">
                <a:latin typeface="Carlito"/>
                <a:cs typeface="Carlito"/>
              </a:rPr>
              <a:t>Эти данные </a:t>
            </a:r>
            <a:r>
              <a:rPr dirty="0" sz="1600" spc="-10">
                <a:latin typeface="Carlito"/>
                <a:cs typeface="Carlito"/>
              </a:rPr>
              <a:t>идут </a:t>
            </a:r>
            <a:r>
              <a:rPr dirty="0" sz="1600" spc="-5">
                <a:latin typeface="Carlito"/>
                <a:cs typeface="Carlito"/>
              </a:rPr>
              <a:t>в </a:t>
            </a:r>
            <a:r>
              <a:rPr dirty="0" sz="1600" spc="-15">
                <a:latin typeface="Carlito"/>
                <a:cs typeface="Carlito"/>
              </a:rPr>
              <a:t>подсчет  количества </a:t>
            </a:r>
            <a:r>
              <a:rPr dirty="0" sz="1600" spc="-10">
                <a:latin typeface="Carlito"/>
                <a:cs typeface="Carlito"/>
              </a:rPr>
              <a:t>посещений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учреждения.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2512695" marR="5080" indent="-9480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5"/>
              <a:t>ПОКАЗАТЕЛИ </a:t>
            </a:r>
            <a:r>
              <a:rPr dirty="0"/>
              <a:t>И </a:t>
            </a:r>
            <a:r>
              <a:rPr dirty="0" spc="-15"/>
              <a:t>ИТОГИ </a:t>
            </a:r>
            <a:r>
              <a:rPr dirty="0" spc="-5"/>
              <a:t>РЕАЛИЗАЦИИ  </a:t>
            </a:r>
            <a:r>
              <a:rPr dirty="0" spc="-10"/>
              <a:t>НАЦИОНАЛЬНОГО</a:t>
            </a:r>
            <a:r>
              <a:rPr dirty="0" spc="-1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2214" y="1661299"/>
            <a:ext cx="7751445" cy="477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2219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По направлению </a:t>
            </a:r>
            <a:r>
              <a:rPr dirty="0" sz="1800" spc="-15" b="1">
                <a:latin typeface="Carlito"/>
                <a:cs typeface="Carlito"/>
              </a:rPr>
              <a:t>«Творческие люди» </a:t>
            </a:r>
            <a:r>
              <a:rPr dirty="0" sz="1800" spc="-5">
                <a:latin typeface="Carlito"/>
                <a:cs typeface="Carlito"/>
              </a:rPr>
              <a:t>30 </a:t>
            </a:r>
            <a:r>
              <a:rPr dirty="0" sz="1800" spc="-10">
                <a:latin typeface="Carlito"/>
                <a:cs typeface="Carlito"/>
              </a:rPr>
              <a:t>специалистов  </a:t>
            </a:r>
            <a:r>
              <a:rPr dirty="0" sz="1800" spc="-15">
                <a:latin typeface="Carlito"/>
                <a:cs typeface="Carlito"/>
              </a:rPr>
              <a:t>культурно-досуговой, </a:t>
            </a:r>
            <a:r>
              <a:rPr dirty="0" sz="1800" spc="-5">
                <a:latin typeface="Carlito"/>
                <a:cs typeface="Carlito"/>
              </a:rPr>
              <a:t>музейной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0">
                <a:latin typeface="Carlito"/>
                <a:cs typeface="Carlito"/>
              </a:rPr>
              <a:t>библиотечной  деятельности на </a:t>
            </a:r>
            <a:r>
              <a:rPr dirty="0" sz="1800" spc="-5">
                <a:latin typeface="Carlito"/>
                <a:cs typeface="Carlito"/>
              </a:rPr>
              <a:t>бесплатной основе прошли курсы  повышения квалификации на базе </a:t>
            </a:r>
            <a:r>
              <a:rPr dirty="0" sz="1800" spc="-15">
                <a:latin typeface="Carlito"/>
                <a:cs typeface="Carlito"/>
              </a:rPr>
              <a:t>Московского, </a:t>
            </a:r>
            <a:r>
              <a:rPr dirty="0" sz="1800" spc="-10">
                <a:latin typeface="Carlito"/>
                <a:cs typeface="Carlito"/>
              </a:rPr>
              <a:t>Санкт-  </a:t>
            </a:r>
            <a:r>
              <a:rPr dirty="0" sz="1800" spc="-15">
                <a:latin typeface="Carlito"/>
                <a:cs typeface="Carlito"/>
              </a:rPr>
              <a:t>Петербургского, Краснодарского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5">
                <a:latin typeface="Carlito"/>
                <a:cs typeface="Carlito"/>
              </a:rPr>
              <a:t>Кемеровского  </a:t>
            </a:r>
            <a:r>
              <a:rPr dirty="0" sz="1800" spc="-10">
                <a:latin typeface="Carlito"/>
                <a:cs typeface="Carlito"/>
              </a:rPr>
              <a:t>государственных институтов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культуры.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rlito"/>
              <a:cs typeface="Carlito"/>
            </a:endParaRPr>
          </a:p>
          <a:p>
            <a:pPr marL="2681605" marR="205740"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Лучшие </a:t>
            </a:r>
            <a:r>
              <a:rPr dirty="0" sz="1800" spc="-10">
                <a:latin typeface="Carlito"/>
                <a:cs typeface="Carlito"/>
              </a:rPr>
              <a:t>учреждения </a:t>
            </a:r>
            <a:r>
              <a:rPr dirty="0" sz="1800" spc="-20">
                <a:latin typeface="Carlito"/>
                <a:cs typeface="Carlito"/>
              </a:rPr>
              <a:t>культуры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5">
                <a:latin typeface="Carlito"/>
                <a:cs typeface="Carlito"/>
              </a:rPr>
              <a:t>специалисты,  </a:t>
            </a:r>
            <a:r>
              <a:rPr dirty="0" sz="1800" spc="-10">
                <a:latin typeface="Carlito"/>
                <a:cs typeface="Carlito"/>
              </a:rPr>
              <a:t>работающие </a:t>
            </a:r>
            <a:r>
              <a:rPr dirty="0" sz="1800" spc="-5">
                <a:latin typeface="Carlito"/>
                <a:cs typeface="Carlito"/>
              </a:rPr>
              <a:t>на </a:t>
            </a:r>
            <a:r>
              <a:rPr dirty="0" sz="1800" spc="-10">
                <a:latin typeface="Carlito"/>
                <a:cs typeface="Carlito"/>
              </a:rPr>
              <a:t>территориях сельских поселений,  </a:t>
            </a:r>
            <a:r>
              <a:rPr dirty="0" sz="1800" spc="-5">
                <a:latin typeface="Carlito"/>
                <a:cs typeface="Carlito"/>
              </a:rPr>
              <a:t>стали </a:t>
            </a:r>
            <a:r>
              <a:rPr dirty="0" sz="1800" spc="-15">
                <a:latin typeface="Carlito"/>
                <a:cs typeface="Carlito"/>
              </a:rPr>
              <a:t>обладателями </a:t>
            </a:r>
            <a:r>
              <a:rPr dirty="0" sz="1800" spc="-10">
                <a:latin typeface="Carlito"/>
                <a:cs typeface="Carlito"/>
              </a:rPr>
              <a:t>денежных </a:t>
            </a:r>
            <a:r>
              <a:rPr dirty="0" sz="1800" spc="-5">
                <a:latin typeface="Carlito"/>
                <a:cs typeface="Carlito"/>
              </a:rPr>
              <a:t>поощрений,  </a:t>
            </a:r>
            <a:r>
              <a:rPr dirty="0" sz="1800" spc="-10">
                <a:latin typeface="Carlito"/>
                <a:cs typeface="Carlito"/>
              </a:rPr>
              <a:t>выделяемых </a:t>
            </a:r>
            <a:r>
              <a:rPr dirty="0" sz="1800">
                <a:latin typeface="Carlito"/>
                <a:cs typeface="Carlito"/>
              </a:rPr>
              <a:t>из </a:t>
            </a:r>
            <a:r>
              <a:rPr dirty="0" sz="1800" spc="-10">
                <a:latin typeface="Carlito"/>
                <a:cs typeface="Carlito"/>
              </a:rPr>
              <a:t>федерального</a:t>
            </a:r>
            <a:r>
              <a:rPr dirty="0" sz="1800" spc="-15">
                <a:latin typeface="Carlito"/>
                <a:cs typeface="Carlito"/>
              </a:rPr>
              <a:t> бюджета.</a:t>
            </a:r>
            <a:endParaRPr sz="1800">
              <a:latin typeface="Carlito"/>
              <a:cs typeface="Carlito"/>
            </a:endParaRPr>
          </a:p>
          <a:p>
            <a:pPr marL="2681605" marR="5080">
              <a:lnSpc>
                <a:spcPct val="100000"/>
              </a:lnSpc>
            </a:pP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5">
                <a:latin typeface="Carlito"/>
                <a:cs typeface="Carlito"/>
              </a:rPr>
              <a:t>2021 </a:t>
            </a:r>
            <a:r>
              <a:rPr dirty="0" sz="1800" spc="-30">
                <a:latin typeface="Carlito"/>
                <a:cs typeface="Carlito"/>
              </a:rPr>
              <a:t>году </a:t>
            </a:r>
            <a:r>
              <a:rPr dirty="0" sz="1800" spc="-10">
                <a:latin typeface="Carlito"/>
                <a:cs typeface="Carlito"/>
              </a:rPr>
              <a:t>обладателями </a:t>
            </a:r>
            <a:r>
              <a:rPr dirty="0" sz="1800" spc="-5">
                <a:latin typeface="Carlito"/>
                <a:cs typeface="Carlito"/>
              </a:rPr>
              <a:t>таких поощрений </a:t>
            </a:r>
            <a:r>
              <a:rPr dirty="0" sz="1800">
                <a:latin typeface="Carlito"/>
                <a:cs typeface="Carlito"/>
              </a:rPr>
              <a:t>в  </a:t>
            </a:r>
            <a:r>
              <a:rPr dirty="0" sz="1800" spc="-5">
                <a:latin typeface="Carlito"/>
                <a:cs typeface="Carlito"/>
              </a:rPr>
              <a:t>размере </a:t>
            </a:r>
            <a:r>
              <a:rPr dirty="0" sz="1800">
                <a:latin typeface="Carlito"/>
                <a:cs typeface="Carlito"/>
              </a:rPr>
              <a:t>250 </a:t>
            </a:r>
            <a:r>
              <a:rPr dirty="0" sz="1800" spc="-5">
                <a:latin typeface="Carlito"/>
                <a:cs typeface="Carlito"/>
              </a:rPr>
              <a:t>тысяч стал Черняевский СДК </a:t>
            </a:r>
            <a:r>
              <a:rPr dirty="0" sz="1800">
                <a:latin typeface="Carlito"/>
                <a:cs typeface="Carlito"/>
              </a:rPr>
              <a:t>и 3  </a:t>
            </a:r>
            <a:r>
              <a:rPr dirty="0" sz="1800" spc="-5">
                <a:latin typeface="Carlito"/>
                <a:cs typeface="Carlito"/>
              </a:rPr>
              <a:t>специалиста, </a:t>
            </a:r>
            <a:r>
              <a:rPr dirty="0" sz="1800">
                <a:latin typeface="Carlito"/>
                <a:cs typeface="Carlito"/>
              </a:rPr>
              <a:t>а </a:t>
            </a:r>
            <a:r>
              <a:rPr dirty="0" sz="1800" spc="-10">
                <a:latin typeface="Carlito"/>
                <a:cs typeface="Carlito"/>
              </a:rPr>
              <a:t>уже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15">
                <a:latin typeface="Carlito"/>
                <a:cs typeface="Carlito"/>
              </a:rPr>
              <a:t>этом, </a:t>
            </a:r>
            <a:r>
              <a:rPr dirty="0" sz="1800" spc="-5">
                <a:latin typeface="Carlito"/>
                <a:cs typeface="Carlito"/>
              </a:rPr>
              <a:t>2022 </a:t>
            </a:r>
            <a:r>
              <a:rPr dirty="0" sz="1800" spc="-30">
                <a:latin typeface="Carlito"/>
                <a:cs typeface="Carlito"/>
              </a:rPr>
              <a:t>году, </a:t>
            </a:r>
            <a:r>
              <a:rPr dirty="0" sz="1800" spc="-5">
                <a:latin typeface="Carlito"/>
                <a:cs typeface="Carlito"/>
              </a:rPr>
              <a:t>Заливинская  </a:t>
            </a:r>
            <a:r>
              <a:rPr dirty="0" sz="1800" spc="-15">
                <a:latin typeface="Carlito"/>
                <a:cs typeface="Carlito"/>
              </a:rPr>
              <a:t>сельская библиотека </a:t>
            </a:r>
            <a:r>
              <a:rPr dirty="0" sz="1800">
                <a:latin typeface="Carlito"/>
                <a:cs typeface="Carlito"/>
              </a:rPr>
              <a:t>и 2 </a:t>
            </a:r>
            <a:r>
              <a:rPr dirty="0" sz="1800" spc="-5">
                <a:latin typeface="Carlito"/>
                <a:cs typeface="Carlito"/>
              </a:rPr>
              <a:t>специалиста из Литковки </a:t>
            </a:r>
            <a:r>
              <a:rPr dirty="0" sz="1800">
                <a:latin typeface="Carlito"/>
                <a:cs typeface="Carlito"/>
              </a:rPr>
              <a:t>и  </a:t>
            </a:r>
            <a:r>
              <a:rPr dirty="0" sz="1800" spc="-10">
                <a:latin typeface="Carlito"/>
                <a:cs typeface="Carlito"/>
              </a:rPr>
              <a:t>Курлян-Дубовки.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4198" y="1772272"/>
            <a:ext cx="8803640" cy="4982210"/>
            <a:chOff x="214198" y="1772272"/>
            <a:chExt cx="8803640" cy="4982210"/>
          </a:xfrm>
        </p:grpSpPr>
        <p:sp>
          <p:nvSpPr>
            <p:cNvPr id="8" name="object 8"/>
            <p:cNvSpPr/>
            <p:nvPr/>
          </p:nvSpPr>
          <p:spPr>
            <a:xfrm>
              <a:off x="214198" y="3395167"/>
              <a:ext cx="2414155" cy="33587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40006" y="1772272"/>
              <a:ext cx="3077286" cy="19440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60" rIns="0" bIns="0" rtlCol="0" vert="horz">
            <a:spAutoFit/>
          </a:bodyPr>
          <a:lstStyle/>
          <a:p>
            <a:pPr marL="2512695" marR="5080" indent="-9480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5"/>
              <a:t>ПОКАЗАТЕЛИ </a:t>
            </a:r>
            <a:r>
              <a:rPr dirty="0"/>
              <a:t>И </a:t>
            </a:r>
            <a:r>
              <a:rPr dirty="0" spc="-15"/>
              <a:t>ИТОГИ </a:t>
            </a:r>
            <a:r>
              <a:rPr dirty="0" spc="-5"/>
              <a:t>РЕАЛИЗАЦИИ  </a:t>
            </a:r>
            <a:r>
              <a:rPr dirty="0" spc="-10"/>
              <a:t>НАЦИОНАЛЬНОГО</a:t>
            </a:r>
            <a:r>
              <a:rPr dirty="0" spc="-1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938" y="1516214"/>
            <a:ext cx="3923665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5">
                <a:latin typeface="Carlito"/>
                <a:cs typeface="Carlito"/>
              </a:rPr>
              <a:t>2020 -2021 </a:t>
            </a:r>
            <a:r>
              <a:rPr dirty="0" sz="1800" spc="-20">
                <a:latin typeface="Carlito"/>
                <a:cs typeface="Carlito"/>
              </a:rPr>
              <a:t>годах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10">
                <a:latin typeface="Carlito"/>
                <a:cs typeface="Carlito"/>
              </a:rPr>
              <a:t>рамках  </a:t>
            </a:r>
            <a:r>
              <a:rPr dirty="0" sz="1800" spc="-5">
                <a:latin typeface="Carlito"/>
                <a:cs typeface="Carlito"/>
              </a:rPr>
              <a:t>мероприятия </a:t>
            </a:r>
            <a:r>
              <a:rPr dirty="0" sz="1800" spc="-5" b="1">
                <a:latin typeface="Carlito"/>
                <a:cs typeface="Carlito"/>
              </a:rPr>
              <a:t>«Реновация  региональных </a:t>
            </a:r>
            <a:r>
              <a:rPr dirty="0" sz="1800" b="1">
                <a:latin typeface="Carlito"/>
                <a:cs typeface="Carlito"/>
              </a:rPr>
              <a:t>и </a:t>
            </a:r>
            <a:r>
              <a:rPr dirty="0" sz="1800" spc="-10" b="1">
                <a:latin typeface="Carlito"/>
                <a:cs typeface="Carlito"/>
              </a:rPr>
              <a:t>муниципальных  учреждений </a:t>
            </a:r>
            <a:r>
              <a:rPr dirty="0" sz="1800" spc="-5" b="1">
                <a:latin typeface="Carlito"/>
                <a:cs typeface="Carlito"/>
              </a:rPr>
              <a:t>отрасли </a:t>
            </a:r>
            <a:r>
              <a:rPr dirty="0" sz="1800" spc="-20" b="1">
                <a:latin typeface="Carlito"/>
                <a:cs typeface="Carlito"/>
              </a:rPr>
              <a:t>культуры» </a:t>
            </a:r>
            <a:r>
              <a:rPr dirty="0" sz="1800" spc="-10">
                <a:latin typeface="Carlito"/>
                <a:cs typeface="Carlito"/>
              </a:rPr>
              <a:t>велись  работы </a:t>
            </a:r>
            <a:r>
              <a:rPr dirty="0" sz="1800">
                <a:latin typeface="Carlito"/>
                <a:cs typeface="Carlito"/>
              </a:rPr>
              <a:t>по </a:t>
            </a:r>
            <a:r>
              <a:rPr dirty="0" sz="1800" spc="-10">
                <a:latin typeface="Carlito"/>
                <a:cs typeface="Carlito"/>
              </a:rPr>
              <a:t>реконструкции </a:t>
            </a:r>
            <a:r>
              <a:rPr dirty="0" sz="1800" spc="-5">
                <a:latin typeface="Carlito"/>
                <a:cs typeface="Carlito"/>
              </a:rPr>
              <a:t>здания  </a:t>
            </a:r>
            <a:r>
              <a:rPr dirty="0" sz="1800" spc="-10">
                <a:latin typeface="Carlito"/>
                <a:cs typeface="Carlito"/>
              </a:rPr>
              <a:t>районного </a:t>
            </a:r>
            <a:r>
              <a:rPr dirty="0" sz="1800" spc="-5">
                <a:latin typeface="Carlito"/>
                <a:cs typeface="Carlito"/>
              </a:rPr>
              <a:t>Дома </a:t>
            </a:r>
            <a:r>
              <a:rPr dirty="0" sz="1800" spc="-20">
                <a:latin typeface="Carlito"/>
                <a:cs typeface="Carlito"/>
              </a:rPr>
              <a:t>культуры</a:t>
            </a:r>
            <a:r>
              <a:rPr dirty="0" sz="1800" spc="-10">
                <a:latin typeface="Carlito"/>
                <a:cs typeface="Carlito"/>
              </a:rPr>
              <a:t> МБУК</a:t>
            </a:r>
            <a:endParaRPr sz="1800">
              <a:latin typeface="Carlito"/>
              <a:cs typeface="Carlito"/>
            </a:endParaRPr>
          </a:p>
          <a:p>
            <a:pPr marL="12700" marR="128270">
              <a:lnSpc>
                <a:spcPct val="100000"/>
              </a:lnSpc>
            </a:pPr>
            <a:r>
              <a:rPr dirty="0" sz="1800" spc="-20">
                <a:latin typeface="Carlito"/>
                <a:cs typeface="Carlito"/>
              </a:rPr>
              <a:t>«Тарский </a:t>
            </a:r>
            <a:r>
              <a:rPr dirty="0" sz="1800" spc="-5">
                <a:latin typeface="Carlito"/>
                <a:cs typeface="Carlito"/>
              </a:rPr>
              <a:t>КДЦ «Север»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35">
                <a:latin typeface="Carlito"/>
                <a:cs typeface="Carlito"/>
              </a:rPr>
              <a:t>г.Таре. </a:t>
            </a:r>
            <a:r>
              <a:rPr dirty="0" sz="1800" spc="-5">
                <a:latin typeface="Carlito"/>
                <a:cs typeface="Carlito"/>
              </a:rPr>
              <a:t>Общая  </a:t>
            </a:r>
            <a:r>
              <a:rPr dirty="0" sz="1800" spc="-10">
                <a:latin typeface="Carlito"/>
                <a:cs typeface="Carlito"/>
              </a:rPr>
              <a:t>сумма </a:t>
            </a:r>
            <a:r>
              <a:rPr dirty="0" sz="1800" spc="-5">
                <a:latin typeface="Carlito"/>
                <a:cs typeface="Carlito"/>
              </a:rPr>
              <a:t>ассигнований на </a:t>
            </a:r>
            <a:r>
              <a:rPr dirty="0" sz="1800" spc="-10">
                <a:latin typeface="Carlito"/>
                <a:cs typeface="Carlito"/>
              </a:rPr>
              <a:t>проведение  реконструкции здания </a:t>
            </a:r>
            <a:r>
              <a:rPr dirty="0" sz="1800" spc="-45">
                <a:latin typeface="Carlito"/>
                <a:cs typeface="Carlito"/>
              </a:rPr>
              <a:t>РДК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40">
                <a:latin typeface="Carlito"/>
                <a:cs typeface="Carlito"/>
              </a:rPr>
              <a:t>г.Таре </a:t>
            </a:r>
            <a:r>
              <a:rPr dirty="0" sz="1800" spc="-5">
                <a:latin typeface="Carlito"/>
                <a:cs typeface="Carlito"/>
              </a:rPr>
              <a:t>из  всех уровней </a:t>
            </a:r>
            <a:r>
              <a:rPr dirty="0" sz="1800" spc="-15">
                <a:latin typeface="Carlito"/>
                <a:cs typeface="Carlito"/>
              </a:rPr>
              <a:t>бюджета </a:t>
            </a:r>
            <a:r>
              <a:rPr dirty="0" sz="1800" spc="-5">
                <a:latin typeface="Carlito"/>
                <a:cs typeface="Carlito"/>
              </a:rPr>
              <a:t>составила 224  573,2</a:t>
            </a:r>
            <a:r>
              <a:rPr dirty="0" sz="1800" spc="-10">
                <a:latin typeface="Carlito"/>
                <a:cs typeface="Carlito"/>
              </a:rPr>
              <a:t> тыс.рублей.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8005" y="1350721"/>
            <a:ext cx="4739043" cy="3157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43357" y="4830127"/>
            <a:ext cx="8654415" cy="1838960"/>
            <a:chOff x="243357" y="4830127"/>
            <a:chExt cx="8654415" cy="1838960"/>
          </a:xfrm>
        </p:grpSpPr>
        <p:sp>
          <p:nvSpPr>
            <p:cNvPr id="9" name="object 9"/>
            <p:cNvSpPr/>
            <p:nvPr/>
          </p:nvSpPr>
          <p:spPr>
            <a:xfrm>
              <a:off x="243357" y="4868646"/>
              <a:ext cx="2706116" cy="1799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31642" y="4830127"/>
              <a:ext cx="2880360" cy="1799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8359" y="4868646"/>
              <a:ext cx="2669044" cy="17999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3878" y="230403"/>
            <a:ext cx="6562077" cy="1733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9600" y="2165400"/>
            <a:ext cx="3622675" cy="2039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6181" y="2163140"/>
            <a:ext cx="8317865" cy="4278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12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rlito"/>
                <a:cs typeface="Carlito"/>
              </a:rPr>
              <a:t>«Национальные </a:t>
            </a:r>
            <a:r>
              <a:rPr dirty="0" sz="1600" spc="-5" i="1">
                <a:latin typeface="Carlito"/>
                <a:cs typeface="Carlito"/>
              </a:rPr>
              <a:t>проекты </a:t>
            </a:r>
            <a:r>
              <a:rPr dirty="0" sz="1600" spc="-10" i="1">
                <a:latin typeface="Carlito"/>
                <a:cs typeface="Carlito"/>
              </a:rPr>
              <a:t>построены вокруг  </a:t>
            </a:r>
            <a:r>
              <a:rPr dirty="0" sz="1600" spc="-15" i="1">
                <a:latin typeface="Carlito"/>
                <a:cs typeface="Carlito"/>
              </a:rPr>
              <a:t>человека </a:t>
            </a:r>
            <a:r>
              <a:rPr dirty="0" sz="1600" spc="-10" i="1">
                <a:latin typeface="Carlito"/>
                <a:cs typeface="Carlito"/>
              </a:rPr>
              <a:t>ради достижения </a:t>
            </a:r>
            <a:r>
              <a:rPr dirty="0" sz="1600" spc="-5" i="1">
                <a:latin typeface="Carlito"/>
                <a:cs typeface="Carlito"/>
              </a:rPr>
              <a:t>нового </a:t>
            </a:r>
            <a:r>
              <a:rPr dirty="0" sz="1600" spc="-10" i="1">
                <a:latin typeface="Carlito"/>
                <a:cs typeface="Carlito"/>
              </a:rPr>
              <a:t>качества </a:t>
            </a:r>
            <a:r>
              <a:rPr dirty="0" sz="1600" spc="-5" i="1">
                <a:latin typeface="Carlito"/>
                <a:cs typeface="Carlito"/>
              </a:rPr>
              <a:t>жизни  для </a:t>
            </a:r>
            <a:r>
              <a:rPr dirty="0" sz="1600" spc="-10" i="1">
                <a:latin typeface="Carlito"/>
                <a:cs typeface="Carlito"/>
              </a:rPr>
              <a:t>всех </a:t>
            </a:r>
            <a:r>
              <a:rPr dirty="0" sz="1600" spc="-15" i="1">
                <a:latin typeface="Carlito"/>
                <a:cs typeface="Carlito"/>
              </a:rPr>
              <a:t>поколений, которое может </a:t>
            </a:r>
            <a:r>
              <a:rPr dirty="0" sz="1600" spc="-5" i="1">
                <a:latin typeface="Carlito"/>
                <a:cs typeface="Carlito"/>
              </a:rPr>
              <a:t>быть  </a:t>
            </a:r>
            <a:r>
              <a:rPr dirty="0" sz="1600" spc="-10" i="1">
                <a:latin typeface="Carlito"/>
                <a:cs typeface="Carlito"/>
              </a:rPr>
              <a:t>обеспечено </a:t>
            </a:r>
            <a:r>
              <a:rPr dirty="0" sz="1600" spc="-15" i="1">
                <a:latin typeface="Carlito"/>
                <a:cs typeface="Carlito"/>
              </a:rPr>
              <a:t>только </a:t>
            </a:r>
            <a:r>
              <a:rPr dirty="0" sz="1600" spc="-10" i="1">
                <a:latin typeface="Carlito"/>
                <a:cs typeface="Carlito"/>
              </a:rPr>
              <a:t>при динамичном развитии  </a:t>
            </a:r>
            <a:r>
              <a:rPr dirty="0" sz="1600" spc="-15" i="1">
                <a:latin typeface="Carlito"/>
                <a:cs typeface="Carlito"/>
              </a:rPr>
              <a:t>России»</a:t>
            </a:r>
            <a:endParaRPr sz="1600">
              <a:latin typeface="Carlito"/>
              <a:cs typeface="Carlito"/>
            </a:endParaRPr>
          </a:p>
          <a:p>
            <a:pPr marL="3771265" marR="1534795">
              <a:lnSpc>
                <a:spcPts val="1910"/>
              </a:lnSpc>
              <a:spcBef>
                <a:spcPts val="65"/>
              </a:spcBef>
            </a:pPr>
            <a:r>
              <a:rPr dirty="0" sz="1600" spc="-5" i="1">
                <a:latin typeface="Carlito"/>
                <a:cs typeface="Carlito"/>
              </a:rPr>
              <a:t>Президент </a:t>
            </a:r>
            <a:r>
              <a:rPr dirty="0" sz="1600" spc="-15" i="1">
                <a:latin typeface="Carlito"/>
                <a:cs typeface="Carlito"/>
              </a:rPr>
              <a:t>Российской </a:t>
            </a:r>
            <a:r>
              <a:rPr dirty="0" sz="1600" spc="-10" i="1">
                <a:latin typeface="Carlito"/>
                <a:cs typeface="Carlito"/>
              </a:rPr>
              <a:t>Федерации  </a:t>
            </a:r>
            <a:r>
              <a:rPr dirty="0" sz="1600" spc="-10" i="1">
                <a:latin typeface="Carlito"/>
                <a:cs typeface="Carlito"/>
              </a:rPr>
              <a:t>В.В.</a:t>
            </a:r>
            <a:r>
              <a:rPr dirty="0" sz="1600" spc="-15" i="1">
                <a:latin typeface="Carlito"/>
                <a:cs typeface="Carlito"/>
              </a:rPr>
              <a:t> </a:t>
            </a:r>
            <a:r>
              <a:rPr dirty="0" sz="1600" spc="-10" i="1">
                <a:latin typeface="Carlito"/>
                <a:cs typeface="Carlito"/>
              </a:rPr>
              <a:t>Путин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Carlito"/>
              <a:cs typeface="Carlito"/>
            </a:endParaRPr>
          </a:p>
          <a:p>
            <a:pPr marL="12700" marR="220979">
              <a:lnSpc>
                <a:spcPct val="100000"/>
              </a:lnSpc>
            </a:pPr>
            <a:r>
              <a:rPr dirty="0" sz="1600" spc="-10" i="1">
                <a:latin typeface="Carlito"/>
                <a:cs typeface="Carlito"/>
              </a:rPr>
              <a:t>«В предстоящие годы </a:t>
            </a:r>
            <a:r>
              <a:rPr dirty="0" sz="1600" spc="-5" i="1">
                <a:latin typeface="Carlito"/>
                <a:cs typeface="Carlito"/>
              </a:rPr>
              <a:t>нам </a:t>
            </a:r>
            <a:r>
              <a:rPr dirty="0" sz="1600" spc="-10" i="1">
                <a:latin typeface="Carlito"/>
                <a:cs typeface="Carlito"/>
              </a:rPr>
              <a:t>надо еще больше укрепить свое единство. Чтобы </a:t>
            </a:r>
            <a:r>
              <a:rPr dirty="0" sz="1600" spc="-5" i="1">
                <a:latin typeface="Carlito"/>
                <a:cs typeface="Carlito"/>
              </a:rPr>
              <a:t>мы  </a:t>
            </a:r>
            <a:r>
              <a:rPr dirty="0" sz="1600" spc="-10" i="1">
                <a:latin typeface="Carlito"/>
                <a:cs typeface="Carlito"/>
              </a:rPr>
              <a:t>работали </a:t>
            </a:r>
            <a:r>
              <a:rPr dirty="0" sz="1600" spc="-15" i="1">
                <a:latin typeface="Carlito"/>
                <a:cs typeface="Carlito"/>
              </a:rPr>
              <a:t>как </a:t>
            </a:r>
            <a:r>
              <a:rPr dirty="0" sz="1600" spc="-10" i="1">
                <a:latin typeface="Carlito"/>
                <a:cs typeface="Carlito"/>
              </a:rPr>
              <a:t>одна команда, </a:t>
            </a:r>
            <a:r>
              <a:rPr dirty="0" sz="1600" spc="-15" i="1">
                <a:latin typeface="Carlito"/>
                <a:cs typeface="Carlito"/>
              </a:rPr>
              <a:t>которая </a:t>
            </a:r>
            <a:r>
              <a:rPr dirty="0" sz="1600" spc="-10" i="1">
                <a:latin typeface="Carlito"/>
                <a:cs typeface="Carlito"/>
              </a:rPr>
              <a:t>понимает, что </a:t>
            </a:r>
            <a:r>
              <a:rPr dirty="0" sz="1600" spc="-5" i="1">
                <a:latin typeface="Carlito"/>
                <a:cs typeface="Carlito"/>
              </a:rPr>
              <a:t>перемены </a:t>
            </a:r>
            <a:r>
              <a:rPr dirty="0" sz="1600" spc="-10" i="1">
                <a:latin typeface="Carlito"/>
                <a:cs typeface="Carlito"/>
              </a:rPr>
              <a:t>неизбежны. </a:t>
            </a:r>
            <a:r>
              <a:rPr dirty="0" sz="1600" spc="-5" i="1">
                <a:latin typeface="Carlito"/>
                <a:cs typeface="Carlito"/>
              </a:rPr>
              <a:t>И </a:t>
            </a:r>
            <a:r>
              <a:rPr dirty="0" sz="1600" spc="-10" i="1">
                <a:latin typeface="Carlito"/>
                <a:cs typeface="Carlito"/>
              </a:rPr>
              <a:t>готова  отдать </a:t>
            </a:r>
            <a:r>
              <a:rPr dirty="0" sz="1600" spc="-5" i="1">
                <a:latin typeface="Carlito"/>
                <a:cs typeface="Carlito"/>
              </a:rPr>
              <a:t>свои </a:t>
            </a:r>
            <a:r>
              <a:rPr dirty="0" sz="1600" spc="-10" i="1">
                <a:latin typeface="Carlito"/>
                <a:cs typeface="Carlito"/>
              </a:rPr>
              <a:t>зная </a:t>
            </a:r>
            <a:r>
              <a:rPr dirty="0" sz="1600" spc="-5" i="1">
                <a:latin typeface="Carlito"/>
                <a:cs typeface="Carlito"/>
              </a:rPr>
              <a:t>, </a:t>
            </a:r>
            <a:r>
              <a:rPr dirty="0" sz="1600" spc="-10" i="1">
                <a:latin typeface="Carlito"/>
                <a:cs typeface="Carlito"/>
              </a:rPr>
              <a:t>силы, опыт, талант для достижения общих </a:t>
            </a:r>
            <a:r>
              <a:rPr dirty="0" sz="1600" spc="-15" i="1">
                <a:latin typeface="Carlito"/>
                <a:cs typeface="Carlito"/>
              </a:rPr>
              <a:t>целей. </a:t>
            </a:r>
            <a:r>
              <a:rPr dirty="0" sz="1600" spc="-10" i="1">
                <a:latin typeface="Carlito"/>
                <a:cs typeface="Carlito"/>
              </a:rPr>
              <a:t>Нам надо </a:t>
            </a:r>
            <a:r>
              <a:rPr dirty="0" sz="1600" spc="-5" i="1">
                <a:latin typeface="Carlito"/>
                <a:cs typeface="Carlito"/>
              </a:rPr>
              <a:t>быть  </a:t>
            </a:r>
            <a:r>
              <a:rPr dirty="0" sz="1600" spc="-10" i="1">
                <a:latin typeface="Carlito"/>
                <a:cs typeface="Carlito"/>
              </a:rPr>
              <a:t>смелыми </a:t>
            </a:r>
            <a:r>
              <a:rPr dirty="0" sz="1600" spc="-5" i="1">
                <a:latin typeface="Carlito"/>
                <a:cs typeface="Carlito"/>
              </a:rPr>
              <a:t>– в </a:t>
            </a:r>
            <a:r>
              <a:rPr dirty="0" sz="1600" spc="-10" i="1">
                <a:latin typeface="Carlito"/>
                <a:cs typeface="Carlito"/>
              </a:rPr>
              <a:t>замыслах, </a:t>
            </a:r>
            <a:r>
              <a:rPr dirty="0" sz="1600" spc="-15" i="1">
                <a:latin typeface="Carlito"/>
                <a:cs typeface="Carlito"/>
              </a:rPr>
              <a:t>делах </a:t>
            </a:r>
            <a:r>
              <a:rPr dirty="0" sz="1600" spc="-5" i="1">
                <a:latin typeface="Carlito"/>
                <a:cs typeface="Carlito"/>
              </a:rPr>
              <a:t>и </a:t>
            </a:r>
            <a:r>
              <a:rPr dirty="0" sz="1600" spc="-10" i="1">
                <a:latin typeface="Carlito"/>
                <a:cs typeface="Carlito"/>
              </a:rPr>
              <a:t>поступках. Создавать </a:t>
            </a:r>
            <a:r>
              <a:rPr dirty="0" sz="1600" spc="-15" i="1">
                <a:latin typeface="Carlito"/>
                <a:cs typeface="Carlito"/>
              </a:rPr>
              <a:t>Россию, </a:t>
            </a:r>
            <a:r>
              <a:rPr dirty="0" sz="1600" spc="-5" i="1">
                <a:latin typeface="Carlito"/>
                <a:cs typeface="Carlito"/>
              </a:rPr>
              <a:t>о </a:t>
            </a:r>
            <a:r>
              <a:rPr dirty="0" sz="1600" spc="-10" i="1">
                <a:latin typeface="Carlito"/>
                <a:cs typeface="Carlito"/>
              </a:rPr>
              <a:t>которой </a:t>
            </a:r>
            <a:r>
              <a:rPr dirty="0" sz="1600" spc="-5" i="1">
                <a:latin typeface="Carlito"/>
                <a:cs typeface="Carlito"/>
              </a:rPr>
              <a:t>мы вместе  </a:t>
            </a:r>
            <a:r>
              <a:rPr dirty="0" sz="1600" spc="-10" i="1">
                <a:latin typeface="Carlito"/>
                <a:cs typeface="Carlito"/>
              </a:rPr>
              <a:t>мечтаем. </a:t>
            </a:r>
            <a:r>
              <a:rPr dirty="0" sz="1600" spc="-5" i="1">
                <a:latin typeface="Carlito"/>
                <a:cs typeface="Carlito"/>
              </a:rPr>
              <a:t>И тогда </a:t>
            </a:r>
            <a:r>
              <a:rPr dirty="0" sz="1600" spc="-10" i="1">
                <a:latin typeface="Carlito"/>
                <a:cs typeface="Carlito"/>
              </a:rPr>
              <a:t>предстоящее десятилетие, весь XXI </a:t>
            </a:r>
            <a:r>
              <a:rPr dirty="0" sz="1600" spc="-5" i="1">
                <a:latin typeface="Carlito"/>
                <a:cs typeface="Carlito"/>
              </a:rPr>
              <a:t>век </a:t>
            </a:r>
            <a:r>
              <a:rPr dirty="0" sz="1600" spc="-10" i="1">
                <a:latin typeface="Carlito"/>
                <a:cs typeface="Carlito"/>
              </a:rPr>
              <a:t>станут </a:t>
            </a:r>
            <a:r>
              <a:rPr dirty="0" sz="1600" spc="-5" i="1">
                <a:latin typeface="Carlito"/>
                <a:cs typeface="Carlito"/>
              </a:rPr>
              <a:t>временем </a:t>
            </a:r>
            <a:r>
              <a:rPr dirty="0" sz="1600" spc="-10" i="1">
                <a:latin typeface="Carlito"/>
                <a:cs typeface="Carlito"/>
              </a:rPr>
              <a:t>наших ярких  побед, </a:t>
            </a:r>
            <a:r>
              <a:rPr dirty="0" sz="1600" spc="-5" i="1">
                <a:latin typeface="Carlito"/>
                <a:cs typeface="Carlito"/>
              </a:rPr>
              <a:t>нашего </a:t>
            </a:r>
            <a:r>
              <a:rPr dirty="0" sz="1600" spc="-10" i="1">
                <a:latin typeface="Carlito"/>
                <a:cs typeface="Carlito"/>
              </a:rPr>
              <a:t>общего </a:t>
            </a:r>
            <a:r>
              <a:rPr dirty="0" sz="1600" spc="-15" i="1">
                <a:latin typeface="Carlito"/>
                <a:cs typeface="Carlito"/>
              </a:rPr>
              <a:t>успеха. Уверен </a:t>
            </a:r>
            <a:r>
              <a:rPr dirty="0" sz="1600" spc="-5" i="1">
                <a:latin typeface="Carlito"/>
                <a:cs typeface="Carlito"/>
              </a:rPr>
              <a:t>– именно </a:t>
            </a:r>
            <a:r>
              <a:rPr dirty="0" sz="1600" spc="-10" i="1">
                <a:latin typeface="Carlito"/>
                <a:cs typeface="Carlito"/>
              </a:rPr>
              <a:t>так </a:t>
            </a:r>
            <a:r>
              <a:rPr dirty="0" sz="1600" spc="-5" i="1">
                <a:latin typeface="Carlito"/>
                <a:cs typeface="Carlito"/>
              </a:rPr>
              <a:t>и </a:t>
            </a:r>
            <a:r>
              <a:rPr dirty="0" sz="1600" spc="-10" i="1">
                <a:latin typeface="Carlito"/>
                <a:cs typeface="Carlito"/>
              </a:rPr>
              <a:t>будет!»</a:t>
            </a:r>
            <a:endParaRPr sz="1600">
              <a:latin typeface="Carlito"/>
              <a:cs typeface="Carlito"/>
            </a:endParaRPr>
          </a:p>
          <a:p>
            <a:pPr marL="12700" marR="5294630">
              <a:lnSpc>
                <a:spcPts val="1920"/>
              </a:lnSpc>
              <a:spcBef>
                <a:spcPts val="35"/>
              </a:spcBef>
            </a:pPr>
            <a:r>
              <a:rPr dirty="0" sz="1600" spc="-10" i="1">
                <a:latin typeface="Carlito"/>
                <a:cs typeface="Carlito"/>
              </a:rPr>
              <a:t>Президент </a:t>
            </a:r>
            <a:r>
              <a:rPr dirty="0" sz="1600" spc="-15" i="1">
                <a:latin typeface="Carlito"/>
                <a:cs typeface="Carlito"/>
              </a:rPr>
              <a:t>Российской </a:t>
            </a:r>
            <a:r>
              <a:rPr dirty="0" sz="1600" spc="-10" i="1">
                <a:latin typeface="Carlito"/>
                <a:cs typeface="Carlito"/>
              </a:rPr>
              <a:t>Федерации  </a:t>
            </a:r>
            <a:r>
              <a:rPr dirty="0" sz="1600" spc="-10" i="1">
                <a:latin typeface="Carlito"/>
                <a:cs typeface="Carlito"/>
              </a:rPr>
              <a:t>В.В.</a:t>
            </a:r>
            <a:r>
              <a:rPr dirty="0" sz="1600" spc="-5" i="1">
                <a:latin typeface="Carlito"/>
                <a:cs typeface="Carlito"/>
              </a:rPr>
              <a:t> </a:t>
            </a:r>
            <a:r>
              <a:rPr dirty="0" sz="1600" spc="-10" i="1">
                <a:latin typeface="Carlito"/>
                <a:cs typeface="Carlito"/>
              </a:rPr>
              <a:t>Путин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4198" y="142557"/>
              <a:ext cx="1642681" cy="1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04094" y="427939"/>
            <a:ext cx="21247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ЗАДАЧИ </a:t>
            </a:r>
            <a:r>
              <a:rPr dirty="0"/>
              <a:t>НА </a:t>
            </a:r>
            <a:r>
              <a:rPr dirty="0" spc="-5"/>
              <a:t>2022</a:t>
            </a:r>
            <a:r>
              <a:rPr dirty="0" spc="-50"/>
              <a:t> </a:t>
            </a:r>
            <a:r>
              <a:rPr dirty="0" spc="-40"/>
              <a:t>ГОД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460" y="1521624"/>
            <a:ext cx="4369435" cy="4893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dirty="0" sz="1600" spc="-10">
                <a:latin typeface="Carlito"/>
                <a:cs typeface="Carlito"/>
              </a:rPr>
              <a:t>начата работа по созданию </a:t>
            </a:r>
            <a:r>
              <a:rPr dirty="0" sz="1600" spc="-5">
                <a:latin typeface="Carlito"/>
                <a:cs typeface="Carlito"/>
              </a:rPr>
              <a:t>первой в </a:t>
            </a:r>
            <a:r>
              <a:rPr dirty="0" sz="1600" spc="-25">
                <a:latin typeface="Carlito"/>
                <a:cs typeface="Carlito"/>
              </a:rPr>
              <a:t>Тарском  </a:t>
            </a:r>
            <a:r>
              <a:rPr dirty="0" sz="1600" spc="-10">
                <a:latin typeface="Carlito"/>
                <a:cs typeface="Carlito"/>
              </a:rPr>
              <a:t>районе </a:t>
            </a:r>
            <a:r>
              <a:rPr dirty="0" sz="1600" spc="-20">
                <a:latin typeface="Carlito"/>
                <a:cs typeface="Carlito"/>
              </a:rPr>
              <a:t>модельной </a:t>
            </a:r>
            <a:r>
              <a:rPr dirty="0" sz="1600" spc="-15">
                <a:latin typeface="Carlito"/>
                <a:cs typeface="Carlito"/>
              </a:rPr>
              <a:t>библиотеки </a:t>
            </a:r>
            <a:r>
              <a:rPr dirty="0" sz="1600" spc="-10">
                <a:latin typeface="Carlito"/>
                <a:cs typeface="Carlito"/>
              </a:rPr>
              <a:t>на </a:t>
            </a:r>
            <a:r>
              <a:rPr dirty="0" sz="1600" spc="-5">
                <a:latin typeface="Carlito"/>
                <a:cs typeface="Carlito"/>
              </a:rPr>
              <a:t>базе  </a:t>
            </a:r>
            <a:r>
              <a:rPr dirty="0" sz="1600" spc="-15">
                <a:latin typeface="Carlito"/>
                <a:cs typeface="Carlito"/>
              </a:rPr>
              <a:t>Екатерининской сельской </a:t>
            </a:r>
            <a:r>
              <a:rPr dirty="0" sz="1600" spc="-10">
                <a:latin typeface="Carlito"/>
                <a:cs typeface="Carlito"/>
              </a:rPr>
              <a:t>библиотеки-филиала </a:t>
            </a:r>
            <a:r>
              <a:rPr dirty="0" sz="1600" spc="-5">
                <a:latin typeface="Carlito"/>
                <a:cs typeface="Carlito"/>
              </a:rPr>
              <a:t>№  5 </a:t>
            </a:r>
            <a:r>
              <a:rPr dirty="0" sz="1600" spc="-25">
                <a:latin typeface="Carlito"/>
                <a:cs typeface="Carlito"/>
              </a:rPr>
              <a:t>Тарской </a:t>
            </a:r>
            <a:r>
              <a:rPr dirty="0" sz="1600" spc="-10">
                <a:latin typeface="Carlito"/>
                <a:cs typeface="Carlito"/>
              </a:rPr>
              <a:t>Централизованной </a:t>
            </a:r>
            <a:r>
              <a:rPr dirty="0" sz="1600" spc="-15">
                <a:latin typeface="Carlito"/>
                <a:cs typeface="Carlito"/>
              </a:rPr>
              <a:t>библиотечной  </a:t>
            </a:r>
            <a:r>
              <a:rPr dirty="0" sz="1600" spc="-10">
                <a:latin typeface="Carlito"/>
                <a:cs typeface="Carlito"/>
              </a:rPr>
              <a:t>системы. </a:t>
            </a:r>
            <a:r>
              <a:rPr dirty="0" sz="1600" spc="-5">
                <a:latin typeface="Carlito"/>
                <a:cs typeface="Carlito"/>
              </a:rPr>
              <a:t>На </a:t>
            </a:r>
            <a:r>
              <a:rPr dirty="0" sz="1600" spc="-10">
                <a:latin typeface="Carlito"/>
                <a:cs typeface="Carlito"/>
              </a:rPr>
              <a:t>создание </a:t>
            </a:r>
            <a:r>
              <a:rPr dirty="0" sz="1600" spc="-15">
                <a:latin typeface="Carlito"/>
                <a:cs typeface="Carlito"/>
              </a:rPr>
              <a:t>«библиотеки </a:t>
            </a:r>
            <a:r>
              <a:rPr dirty="0" sz="1600" spc="-10">
                <a:latin typeface="Carlito"/>
                <a:cs typeface="Carlito"/>
              </a:rPr>
              <a:t>нового  </a:t>
            </a:r>
            <a:r>
              <a:rPr dirty="0" sz="1600" spc="-15">
                <a:latin typeface="Carlito"/>
                <a:cs typeface="Carlito"/>
              </a:rPr>
              <a:t>поколения» </a:t>
            </a:r>
            <a:r>
              <a:rPr dirty="0" sz="1600" spc="-10">
                <a:latin typeface="Carlito"/>
                <a:cs typeface="Carlito"/>
              </a:rPr>
              <a:t>из </a:t>
            </a:r>
            <a:r>
              <a:rPr dirty="0" sz="1600" spc="-15">
                <a:latin typeface="Carlito"/>
                <a:cs typeface="Carlito"/>
              </a:rPr>
              <a:t>федерального </a:t>
            </a:r>
            <a:r>
              <a:rPr dirty="0" sz="1600" spc="-20">
                <a:latin typeface="Carlito"/>
                <a:cs typeface="Carlito"/>
              </a:rPr>
              <a:t>бюджета </a:t>
            </a:r>
            <a:r>
              <a:rPr dirty="0" sz="1600" spc="-15">
                <a:latin typeface="Carlito"/>
                <a:cs typeface="Carlito"/>
              </a:rPr>
              <a:t>выделены  </a:t>
            </a:r>
            <a:r>
              <a:rPr dirty="0" sz="1600" spc="-5">
                <a:latin typeface="Carlito"/>
                <a:cs typeface="Carlito"/>
              </a:rPr>
              <a:t>5 </a:t>
            </a:r>
            <a:r>
              <a:rPr dirty="0" sz="1600" spc="-10">
                <a:latin typeface="Carlito"/>
                <a:cs typeface="Carlito"/>
              </a:rPr>
              <a:t>миллионов </a:t>
            </a:r>
            <a:r>
              <a:rPr dirty="0" sz="1600" spc="-15">
                <a:latin typeface="Carlito"/>
                <a:cs typeface="Carlito"/>
              </a:rPr>
              <a:t>рублей, </a:t>
            </a:r>
            <a:r>
              <a:rPr dirty="0" sz="1600" spc="-10">
                <a:latin typeface="Carlito"/>
                <a:cs typeface="Carlito"/>
              </a:rPr>
              <a:t>на </a:t>
            </a:r>
            <a:r>
              <a:rPr dirty="0" sz="1600" spc="-15">
                <a:latin typeface="Carlito"/>
                <a:cs typeface="Carlito"/>
              </a:rPr>
              <a:t>которые </a:t>
            </a:r>
            <a:r>
              <a:rPr dirty="0" sz="1600" spc="-25">
                <a:latin typeface="Carlito"/>
                <a:cs typeface="Carlito"/>
              </a:rPr>
              <a:t>будет </a:t>
            </a:r>
            <a:r>
              <a:rPr dirty="0" sz="1600" spc="-10">
                <a:latin typeface="Carlito"/>
                <a:cs typeface="Carlito"/>
              </a:rPr>
              <a:t>выполнен  текущий ремонт помещения </a:t>
            </a:r>
            <a:r>
              <a:rPr dirty="0" sz="1600" spc="-15">
                <a:latin typeface="Carlito"/>
                <a:cs typeface="Carlito"/>
              </a:rPr>
              <a:t>библиотеки,  </a:t>
            </a:r>
            <a:r>
              <a:rPr dirty="0" sz="1600" spc="-10">
                <a:latin typeface="Carlito"/>
                <a:cs typeface="Carlito"/>
              </a:rPr>
              <a:t>приобретены новое </a:t>
            </a:r>
            <a:r>
              <a:rPr dirty="0" sz="1600" spc="-15">
                <a:latin typeface="Carlito"/>
                <a:cs typeface="Carlito"/>
              </a:rPr>
              <a:t>оборудование </a:t>
            </a:r>
            <a:r>
              <a:rPr dirty="0" sz="1600" spc="-5">
                <a:latin typeface="Carlito"/>
                <a:cs typeface="Carlito"/>
              </a:rPr>
              <a:t>и все  </a:t>
            </a:r>
            <a:r>
              <a:rPr dirty="0" sz="1600" spc="-15">
                <a:latin typeface="Carlito"/>
                <a:cs typeface="Carlito"/>
              </a:rPr>
              <a:t>необходимые элементы </a:t>
            </a:r>
            <a:r>
              <a:rPr dirty="0" sz="1600" spc="-10">
                <a:latin typeface="Carlito"/>
                <a:cs typeface="Carlito"/>
              </a:rPr>
              <a:t>для создания  современного комфортного </a:t>
            </a:r>
            <a:r>
              <a:rPr dirty="0" sz="1600" spc="-15">
                <a:latin typeface="Carlito"/>
                <a:cs typeface="Carlito"/>
              </a:rPr>
              <a:t>библиотечного  </a:t>
            </a:r>
            <a:r>
              <a:rPr dirty="0" sz="1600" spc="-10">
                <a:latin typeface="Carlito"/>
                <a:cs typeface="Carlito"/>
              </a:rPr>
              <a:t>пространства, </a:t>
            </a:r>
            <a:r>
              <a:rPr dirty="0" sz="1600" spc="-5">
                <a:latin typeface="Carlito"/>
                <a:cs typeface="Carlito"/>
              </a:rPr>
              <a:t>а </a:t>
            </a:r>
            <a:r>
              <a:rPr dirty="0" sz="1600" spc="-10">
                <a:latin typeface="Carlito"/>
                <a:cs typeface="Carlito"/>
              </a:rPr>
              <a:t>также </a:t>
            </a:r>
            <a:r>
              <a:rPr dirty="0" sz="1600" spc="-15">
                <a:latin typeface="Carlito"/>
                <a:cs typeface="Carlito"/>
              </a:rPr>
              <a:t>около </a:t>
            </a:r>
            <a:r>
              <a:rPr dirty="0" sz="1600" spc="-5">
                <a:latin typeface="Carlito"/>
                <a:cs typeface="Carlito"/>
              </a:rPr>
              <a:t>2 </a:t>
            </a:r>
            <a:r>
              <a:rPr dirty="0" sz="1600" spc="-10">
                <a:latin typeface="Carlito"/>
                <a:cs typeface="Carlito"/>
              </a:rPr>
              <a:t>тысяч </a:t>
            </a:r>
            <a:r>
              <a:rPr dirty="0" sz="1600" spc="-5">
                <a:latin typeface="Carlito"/>
                <a:cs typeface="Carlito"/>
              </a:rPr>
              <a:t>новых  </a:t>
            </a:r>
            <a:r>
              <a:rPr dirty="0" sz="1600" spc="-10">
                <a:latin typeface="Carlito"/>
                <a:cs typeface="Carlito"/>
              </a:rPr>
              <a:t>экземпляров </a:t>
            </a:r>
            <a:r>
              <a:rPr dirty="0" sz="1600" spc="-20">
                <a:latin typeface="Carlito"/>
                <a:cs typeface="Carlito"/>
              </a:rPr>
              <a:t>книг. </a:t>
            </a:r>
            <a:r>
              <a:rPr dirty="0" sz="1600" spc="-10">
                <a:latin typeface="Carlito"/>
                <a:cs typeface="Carlito"/>
              </a:rPr>
              <a:t>Все </a:t>
            </a:r>
            <a:r>
              <a:rPr dirty="0" sz="1600" spc="-15">
                <a:latin typeface="Carlito"/>
                <a:cs typeface="Carlito"/>
              </a:rPr>
              <a:t>это </a:t>
            </a:r>
            <a:r>
              <a:rPr dirty="0" sz="1600" spc="-10">
                <a:latin typeface="Carlito"/>
                <a:cs typeface="Carlito"/>
              </a:rPr>
              <a:t>вместе взятое </a:t>
            </a:r>
            <a:r>
              <a:rPr dirty="0" sz="1600" spc="-25">
                <a:latin typeface="Carlito"/>
                <a:cs typeface="Carlito"/>
              </a:rPr>
              <a:t>будет  </a:t>
            </a:r>
            <a:r>
              <a:rPr dirty="0" sz="1600" spc="-10">
                <a:latin typeface="Carlito"/>
                <a:cs typeface="Carlito"/>
              </a:rPr>
              <a:t>способствовать превращению </a:t>
            </a:r>
            <a:r>
              <a:rPr dirty="0" sz="1600" spc="-15">
                <a:latin typeface="Carlito"/>
                <a:cs typeface="Carlito"/>
              </a:rPr>
              <a:t>библиотеки </a:t>
            </a:r>
            <a:r>
              <a:rPr dirty="0" sz="1600" spc="-5">
                <a:latin typeface="Carlito"/>
                <a:cs typeface="Carlito"/>
              </a:rPr>
              <a:t>в  </a:t>
            </a:r>
            <a:r>
              <a:rPr dirty="0" sz="1600" spc="-10">
                <a:latin typeface="Carlito"/>
                <a:cs typeface="Carlito"/>
              </a:rPr>
              <a:t>социально-значимое </a:t>
            </a:r>
            <a:r>
              <a:rPr dirty="0" sz="1600" spc="-15">
                <a:latin typeface="Carlito"/>
                <a:cs typeface="Carlito"/>
              </a:rPr>
              <a:t>учреждение </a:t>
            </a:r>
            <a:r>
              <a:rPr dirty="0" sz="1600" spc="-5">
                <a:latin typeface="Carlito"/>
                <a:cs typeface="Carlito"/>
              </a:rPr>
              <a:t>для </a:t>
            </a:r>
            <a:r>
              <a:rPr dirty="0" sz="1600" spc="-10">
                <a:latin typeface="Carlito"/>
                <a:cs typeface="Carlito"/>
              </a:rPr>
              <a:t>различных  возрастных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0">
                <a:latin typeface="Carlito"/>
                <a:cs typeface="Carlito"/>
              </a:rPr>
              <a:t>социальных </a:t>
            </a:r>
            <a:r>
              <a:rPr dirty="0" sz="1600" spc="-15">
                <a:latin typeface="Carlito"/>
                <a:cs typeface="Carlito"/>
              </a:rPr>
              <a:t>категорий </a:t>
            </a:r>
            <a:r>
              <a:rPr dirty="0" sz="1600" spc="-10">
                <a:latin typeface="Carlito"/>
                <a:cs typeface="Carlito"/>
              </a:rPr>
              <a:t>местного  населения: детей, </a:t>
            </a:r>
            <a:r>
              <a:rPr dirty="0" sz="1600" spc="-20">
                <a:latin typeface="Carlito"/>
                <a:cs typeface="Carlito"/>
              </a:rPr>
              <a:t>молодёжи, </a:t>
            </a:r>
            <a:r>
              <a:rPr dirty="0" sz="1600" spc="-10">
                <a:latin typeface="Carlito"/>
                <a:cs typeface="Carlito"/>
              </a:rPr>
              <a:t>пенсионеров,  инвалидов, </a:t>
            </a:r>
            <a:r>
              <a:rPr dirty="0" sz="1600" spc="-5">
                <a:latin typeface="Carlito"/>
                <a:cs typeface="Carlito"/>
              </a:rPr>
              <a:t>а </a:t>
            </a:r>
            <a:r>
              <a:rPr dirty="0" sz="1600" spc="-10">
                <a:latin typeface="Carlito"/>
                <a:cs typeface="Carlito"/>
              </a:rPr>
              <a:t>также </a:t>
            </a:r>
            <a:r>
              <a:rPr dirty="0" sz="1600" spc="-15">
                <a:latin typeface="Carlito"/>
                <a:cs typeface="Carlito"/>
              </a:rPr>
              <a:t>сможет </a:t>
            </a:r>
            <a:r>
              <a:rPr dirty="0" sz="1600" spc="-10">
                <a:latin typeface="Carlito"/>
                <a:cs typeface="Carlito"/>
              </a:rPr>
              <a:t>стать </a:t>
            </a:r>
            <a:r>
              <a:rPr dirty="0" sz="1600" spc="-15">
                <a:latin typeface="Carlito"/>
                <a:cs typeface="Carlito"/>
              </a:rPr>
              <a:t>ещё одним  привлекательным </a:t>
            </a:r>
            <a:r>
              <a:rPr dirty="0" sz="1600" spc="-10">
                <a:latin typeface="Carlito"/>
                <a:cs typeface="Carlito"/>
              </a:rPr>
              <a:t>объектом на территории  </a:t>
            </a:r>
            <a:r>
              <a:rPr dirty="0" sz="1600" spc="-25">
                <a:latin typeface="Carlito"/>
                <a:cs typeface="Carlito"/>
              </a:rPr>
              <a:t>Тарского </a:t>
            </a:r>
            <a:r>
              <a:rPr dirty="0" sz="1600" spc="-10">
                <a:latin typeface="Carlito"/>
                <a:cs typeface="Carlito"/>
              </a:rPr>
              <a:t>района для посещения </a:t>
            </a:r>
            <a:r>
              <a:rPr dirty="0" sz="1600" spc="-15">
                <a:latin typeface="Carlito"/>
                <a:cs typeface="Carlito"/>
              </a:rPr>
              <a:t>его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туристами.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75999" y="1413357"/>
            <a:ext cx="3744595" cy="5059680"/>
            <a:chOff x="5075999" y="1413357"/>
            <a:chExt cx="3744595" cy="5059680"/>
          </a:xfrm>
        </p:grpSpPr>
        <p:sp>
          <p:nvSpPr>
            <p:cNvPr id="8" name="object 8"/>
            <p:cNvSpPr/>
            <p:nvPr/>
          </p:nvSpPr>
          <p:spPr>
            <a:xfrm>
              <a:off x="5075999" y="1413357"/>
              <a:ext cx="3743998" cy="24354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75999" y="3956037"/>
              <a:ext cx="3743998" cy="25167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1860" y="507860"/>
            <a:ext cx="57829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1780" marR="5080" indent="-25971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60"/>
                </a:solidFill>
                <a:latin typeface="Georgia"/>
                <a:cs typeface="Georgia"/>
              </a:rPr>
              <a:t>Реализация национального проекта «Образование» </a:t>
            </a:r>
            <a:r>
              <a:rPr dirty="0" sz="1800">
                <a:solidFill>
                  <a:srgbClr val="001F60"/>
                </a:solidFill>
                <a:latin typeface="Georgia"/>
                <a:cs typeface="Georgia"/>
              </a:rPr>
              <a:t>в  </a:t>
            </a:r>
            <a:r>
              <a:rPr dirty="0" sz="1800" spc="-5">
                <a:solidFill>
                  <a:srgbClr val="001F60"/>
                </a:solidFill>
                <a:latin typeface="Georgia"/>
                <a:cs typeface="Georgia"/>
              </a:rPr>
              <a:t>Тарском муниципальном районе </a:t>
            </a:r>
            <a:r>
              <a:rPr dirty="0" sz="1800">
                <a:solidFill>
                  <a:srgbClr val="001F60"/>
                </a:solidFill>
                <a:latin typeface="Georgia"/>
                <a:cs typeface="Georgia"/>
              </a:rPr>
              <a:t>в </a:t>
            </a:r>
            <a:r>
              <a:rPr dirty="0" sz="1800" spc="-5">
                <a:solidFill>
                  <a:srgbClr val="001F60"/>
                </a:solidFill>
                <a:latin typeface="Georgia"/>
                <a:cs typeface="Georgia"/>
              </a:rPr>
              <a:t>2019-2022</a:t>
            </a:r>
            <a:r>
              <a:rPr dirty="0" sz="1800" spc="-10">
                <a:solidFill>
                  <a:srgbClr val="001F60"/>
                </a:solidFill>
                <a:latin typeface="Georgia"/>
                <a:cs typeface="Georgia"/>
              </a:rPr>
              <a:t> г.г.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5524" y="1459801"/>
            <a:ext cx="8880475" cy="5183505"/>
            <a:chOff x="155524" y="1459801"/>
            <a:chExt cx="8880475" cy="5183505"/>
          </a:xfrm>
        </p:grpSpPr>
        <p:sp>
          <p:nvSpPr>
            <p:cNvPr id="4" name="object 4"/>
            <p:cNvSpPr/>
            <p:nvPr/>
          </p:nvSpPr>
          <p:spPr>
            <a:xfrm>
              <a:off x="155524" y="3250082"/>
              <a:ext cx="8880462" cy="3392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4040" y="1533956"/>
              <a:ext cx="2499474" cy="1656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72364" y="1459801"/>
              <a:ext cx="2570759" cy="1814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10039" y="1460169"/>
              <a:ext cx="2923908" cy="1819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24950" cy="6858000"/>
            <a:chOff x="0" y="12"/>
            <a:chExt cx="91249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7556"/>
              <a:ext cx="9124569" cy="68500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658518" cy="134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8944" y="200774"/>
            <a:ext cx="53200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09930" marR="5080" indent="-697865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ХАРАКТЕРИСТИКА </a:t>
            </a:r>
            <a:r>
              <a:rPr dirty="0" spc="-5"/>
              <a:t>СЕТИ УЧРЕЖДЕНИЙ </a:t>
            </a:r>
            <a:r>
              <a:rPr dirty="0" spc="-20"/>
              <a:t>ОБРАЗОВАНИЯ  </a:t>
            </a:r>
            <a:r>
              <a:rPr dirty="0" spc="-35"/>
              <a:t>ТАРСКОГО </a:t>
            </a:r>
            <a:r>
              <a:rPr dirty="0" spc="-10"/>
              <a:t>МУНИЦИПАЛЬНОГО</a:t>
            </a:r>
            <a:r>
              <a:rPr dirty="0" spc="10"/>
              <a:t> </a:t>
            </a:r>
            <a:r>
              <a:rPr dirty="0" spc="-20"/>
              <a:t>РАЙОНА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70027" y="1705978"/>
            <a:ext cx="3930015" cy="4713605"/>
            <a:chOff x="370027" y="1705978"/>
            <a:chExt cx="3930015" cy="4713605"/>
          </a:xfrm>
        </p:grpSpPr>
        <p:sp>
          <p:nvSpPr>
            <p:cNvPr id="7" name="object 7"/>
            <p:cNvSpPr/>
            <p:nvPr/>
          </p:nvSpPr>
          <p:spPr>
            <a:xfrm>
              <a:off x="383044" y="1718995"/>
              <a:ext cx="986790" cy="4687570"/>
            </a:xfrm>
            <a:custGeom>
              <a:avLst/>
              <a:gdLst/>
              <a:ahLst/>
              <a:cxnLst/>
              <a:rect l="l" t="t" r="r" b="b"/>
              <a:pathLst>
                <a:path w="986790" h="4687570">
                  <a:moveTo>
                    <a:pt x="15481" y="0"/>
                  </a:moveTo>
                  <a:lnTo>
                    <a:pt x="51340" y="36415"/>
                  </a:lnTo>
                  <a:lnTo>
                    <a:pt x="86618" y="73363"/>
                  </a:lnTo>
                  <a:lnTo>
                    <a:pt x="121309" y="110834"/>
                  </a:lnTo>
                  <a:lnTo>
                    <a:pt x="155407" y="148823"/>
                  </a:lnTo>
                  <a:lnTo>
                    <a:pt x="188907" y="187322"/>
                  </a:lnTo>
                  <a:lnTo>
                    <a:pt x="221802" y="226324"/>
                  </a:lnTo>
                  <a:lnTo>
                    <a:pt x="254088" y="265822"/>
                  </a:lnTo>
                  <a:lnTo>
                    <a:pt x="285758" y="305809"/>
                  </a:lnTo>
                  <a:lnTo>
                    <a:pt x="316807" y="346277"/>
                  </a:lnTo>
                  <a:lnTo>
                    <a:pt x="347230" y="387221"/>
                  </a:lnTo>
                  <a:lnTo>
                    <a:pt x="377019" y="428632"/>
                  </a:lnTo>
                  <a:lnTo>
                    <a:pt x="406170" y="470503"/>
                  </a:lnTo>
                  <a:lnTo>
                    <a:pt x="434677" y="512829"/>
                  </a:lnTo>
                  <a:lnTo>
                    <a:pt x="462534" y="555600"/>
                  </a:lnTo>
                  <a:lnTo>
                    <a:pt x="489736" y="598811"/>
                  </a:lnTo>
                  <a:lnTo>
                    <a:pt x="516276" y="642455"/>
                  </a:lnTo>
                  <a:lnTo>
                    <a:pt x="542150" y="686523"/>
                  </a:lnTo>
                  <a:lnTo>
                    <a:pt x="566745" y="729858"/>
                  </a:lnTo>
                  <a:lnTo>
                    <a:pt x="590665" y="773518"/>
                  </a:lnTo>
                  <a:lnTo>
                    <a:pt x="613907" y="817495"/>
                  </a:lnTo>
                  <a:lnTo>
                    <a:pt x="636468" y="861781"/>
                  </a:lnTo>
                  <a:lnTo>
                    <a:pt x="658347" y="906367"/>
                  </a:lnTo>
                  <a:lnTo>
                    <a:pt x="679542" y="951246"/>
                  </a:lnTo>
                  <a:lnTo>
                    <a:pt x="700050" y="996410"/>
                  </a:lnTo>
                  <a:lnTo>
                    <a:pt x="719868" y="1041850"/>
                  </a:lnTo>
                  <a:lnTo>
                    <a:pt x="738995" y="1087559"/>
                  </a:lnTo>
                  <a:lnTo>
                    <a:pt x="757429" y="1133528"/>
                  </a:lnTo>
                  <a:lnTo>
                    <a:pt x="775167" y="1179749"/>
                  </a:lnTo>
                  <a:lnTo>
                    <a:pt x="792207" y="1226214"/>
                  </a:lnTo>
                  <a:lnTo>
                    <a:pt x="808547" y="1272915"/>
                  </a:lnTo>
                  <a:lnTo>
                    <a:pt x="824185" y="1319844"/>
                  </a:lnTo>
                  <a:lnTo>
                    <a:pt x="839118" y="1366992"/>
                  </a:lnTo>
                  <a:lnTo>
                    <a:pt x="853344" y="1414352"/>
                  </a:lnTo>
                  <a:lnTo>
                    <a:pt x="866861" y="1461915"/>
                  </a:lnTo>
                  <a:lnTo>
                    <a:pt x="879667" y="1509674"/>
                  </a:lnTo>
                  <a:lnTo>
                    <a:pt x="891759" y="1557620"/>
                  </a:lnTo>
                  <a:lnTo>
                    <a:pt x="903136" y="1605746"/>
                  </a:lnTo>
                  <a:lnTo>
                    <a:pt x="913795" y="1654042"/>
                  </a:lnTo>
                  <a:lnTo>
                    <a:pt x="923734" y="1702501"/>
                  </a:lnTo>
                  <a:lnTo>
                    <a:pt x="932950" y="1751115"/>
                  </a:lnTo>
                  <a:lnTo>
                    <a:pt x="941442" y="1799876"/>
                  </a:lnTo>
                  <a:lnTo>
                    <a:pt x="949207" y="1848775"/>
                  </a:lnTo>
                  <a:lnTo>
                    <a:pt x="956243" y="1897805"/>
                  </a:lnTo>
                  <a:lnTo>
                    <a:pt x="962547" y="1946957"/>
                  </a:lnTo>
                  <a:lnTo>
                    <a:pt x="968119" y="1996223"/>
                  </a:lnTo>
                  <a:lnTo>
                    <a:pt x="972954" y="2045596"/>
                  </a:lnTo>
                  <a:lnTo>
                    <a:pt x="977052" y="2095067"/>
                  </a:lnTo>
                  <a:lnTo>
                    <a:pt x="980410" y="2144627"/>
                  </a:lnTo>
                  <a:lnTo>
                    <a:pt x="983025" y="2194270"/>
                  </a:lnTo>
                  <a:lnTo>
                    <a:pt x="984896" y="2243986"/>
                  </a:lnTo>
                  <a:lnTo>
                    <a:pt x="986021" y="2293767"/>
                  </a:lnTo>
                  <a:lnTo>
                    <a:pt x="986396" y="2343607"/>
                  </a:lnTo>
                  <a:lnTo>
                    <a:pt x="986021" y="2393446"/>
                  </a:lnTo>
                  <a:lnTo>
                    <a:pt x="984896" y="2443228"/>
                  </a:lnTo>
                  <a:lnTo>
                    <a:pt x="983025" y="2492944"/>
                  </a:lnTo>
                  <a:lnTo>
                    <a:pt x="980410" y="2542587"/>
                  </a:lnTo>
                  <a:lnTo>
                    <a:pt x="977052" y="2592148"/>
                  </a:lnTo>
                  <a:lnTo>
                    <a:pt x="972954" y="2641619"/>
                  </a:lnTo>
                  <a:lnTo>
                    <a:pt x="968119" y="2690993"/>
                  </a:lnTo>
                  <a:lnTo>
                    <a:pt x="962547" y="2740261"/>
                  </a:lnTo>
                  <a:lnTo>
                    <a:pt x="956243" y="2789415"/>
                  </a:lnTo>
                  <a:lnTo>
                    <a:pt x="949207" y="2838447"/>
                  </a:lnTo>
                  <a:lnTo>
                    <a:pt x="941442" y="2887349"/>
                  </a:lnTo>
                  <a:lnTo>
                    <a:pt x="932950" y="2936113"/>
                  </a:lnTo>
                  <a:lnTo>
                    <a:pt x="923734" y="2984731"/>
                  </a:lnTo>
                  <a:lnTo>
                    <a:pt x="913795" y="3033194"/>
                  </a:lnTo>
                  <a:lnTo>
                    <a:pt x="903136" y="3081496"/>
                  </a:lnTo>
                  <a:lnTo>
                    <a:pt x="891759" y="3129627"/>
                  </a:lnTo>
                  <a:lnTo>
                    <a:pt x="879667" y="3177580"/>
                  </a:lnTo>
                  <a:lnTo>
                    <a:pt x="866861" y="3225346"/>
                  </a:lnTo>
                  <a:lnTo>
                    <a:pt x="853344" y="3272918"/>
                  </a:lnTo>
                  <a:lnTo>
                    <a:pt x="839118" y="3320288"/>
                  </a:lnTo>
                  <a:lnTo>
                    <a:pt x="824185" y="3367447"/>
                  </a:lnTo>
                  <a:lnTo>
                    <a:pt x="808547" y="3414387"/>
                  </a:lnTo>
                  <a:lnTo>
                    <a:pt x="792207" y="3461100"/>
                  </a:lnTo>
                  <a:lnTo>
                    <a:pt x="775167" y="3507579"/>
                  </a:lnTo>
                  <a:lnTo>
                    <a:pt x="757429" y="3553815"/>
                  </a:lnTo>
                  <a:lnTo>
                    <a:pt x="738995" y="3599800"/>
                  </a:lnTo>
                  <a:lnTo>
                    <a:pt x="719868" y="3645526"/>
                  </a:lnTo>
                  <a:lnTo>
                    <a:pt x="700050" y="3690985"/>
                  </a:lnTo>
                  <a:lnTo>
                    <a:pt x="679542" y="3736169"/>
                  </a:lnTo>
                  <a:lnTo>
                    <a:pt x="658347" y="3781070"/>
                  </a:lnTo>
                  <a:lnTo>
                    <a:pt x="636468" y="3825680"/>
                  </a:lnTo>
                  <a:lnTo>
                    <a:pt x="613907" y="3869990"/>
                  </a:lnTo>
                  <a:lnTo>
                    <a:pt x="590665" y="3913993"/>
                  </a:lnTo>
                  <a:lnTo>
                    <a:pt x="566745" y="3957681"/>
                  </a:lnTo>
                  <a:lnTo>
                    <a:pt x="542150" y="4001046"/>
                  </a:lnTo>
                  <a:lnTo>
                    <a:pt x="516276" y="4045114"/>
                  </a:lnTo>
                  <a:lnTo>
                    <a:pt x="489736" y="4088757"/>
                  </a:lnTo>
                  <a:lnTo>
                    <a:pt x="462534" y="4131968"/>
                  </a:lnTo>
                  <a:lnTo>
                    <a:pt x="434677" y="4174739"/>
                  </a:lnTo>
                  <a:lnTo>
                    <a:pt x="406170" y="4217063"/>
                  </a:lnTo>
                  <a:lnTo>
                    <a:pt x="377019" y="4258934"/>
                  </a:lnTo>
                  <a:lnTo>
                    <a:pt x="347230" y="4300345"/>
                  </a:lnTo>
                  <a:lnTo>
                    <a:pt x="316807" y="4341287"/>
                  </a:lnTo>
                  <a:lnTo>
                    <a:pt x="285758" y="4381755"/>
                  </a:lnTo>
                  <a:lnTo>
                    <a:pt x="254088" y="4421742"/>
                  </a:lnTo>
                  <a:lnTo>
                    <a:pt x="221802" y="4461239"/>
                  </a:lnTo>
                  <a:lnTo>
                    <a:pt x="188907" y="4500241"/>
                  </a:lnTo>
                  <a:lnTo>
                    <a:pt x="155407" y="4538741"/>
                  </a:lnTo>
                  <a:lnTo>
                    <a:pt x="121309" y="4576730"/>
                  </a:lnTo>
                  <a:lnTo>
                    <a:pt x="86618" y="4614203"/>
                  </a:lnTo>
                  <a:lnTo>
                    <a:pt x="51340" y="4651152"/>
                  </a:lnTo>
                  <a:lnTo>
                    <a:pt x="15481" y="4687570"/>
                  </a:lnTo>
                  <a:lnTo>
                    <a:pt x="0" y="4672088"/>
                  </a:lnTo>
                  <a:lnTo>
                    <a:pt x="35607" y="4635926"/>
                  </a:lnTo>
                  <a:lnTo>
                    <a:pt x="70641" y="4599233"/>
                  </a:lnTo>
                  <a:lnTo>
                    <a:pt x="105096" y="4562016"/>
                  </a:lnTo>
                  <a:lnTo>
                    <a:pt x="138966" y="4524284"/>
                  </a:lnTo>
                  <a:lnTo>
                    <a:pt x="172246" y="4486044"/>
                  </a:lnTo>
                  <a:lnTo>
                    <a:pt x="204929" y="4447303"/>
                  </a:lnTo>
                  <a:lnTo>
                    <a:pt x="237010" y="4408068"/>
                  </a:lnTo>
                  <a:lnTo>
                    <a:pt x="268482" y="4368348"/>
                  </a:lnTo>
                  <a:lnTo>
                    <a:pt x="299341" y="4328149"/>
                  </a:lnTo>
                  <a:lnTo>
                    <a:pt x="329581" y="4287480"/>
                  </a:lnTo>
                  <a:lnTo>
                    <a:pt x="359195" y="4246347"/>
                  </a:lnTo>
                  <a:lnTo>
                    <a:pt x="388179" y="4204759"/>
                  </a:lnTo>
                  <a:lnTo>
                    <a:pt x="416526" y="4162721"/>
                  </a:lnTo>
                  <a:lnTo>
                    <a:pt x="444230" y="4120243"/>
                  </a:lnTo>
                  <a:lnTo>
                    <a:pt x="471286" y="4077332"/>
                  </a:lnTo>
                  <a:lnTo>
                    <a:pt x="497688" y="4033994"/>
                  </a:lnTo>
                  <a:lnTo>
                    <a:pt x="523430" y="3990238"/>
                  </a:lnTo>
                  <a:lnTo>
                    <a:pt x="548551" y="3945882"/>
                  </a:lnTo>
                  <a:lnTo>
                    <a:pt x="572961" y="3901187"/>
                  </a:lnTo>
                  <a:lnTo>
                    <a:pt x="596659" y="3856161"/>
                  </a:lnTo>
                  <a:lnTo>
                    <a:pt x="619641" y="3810814"/>
                  </a:lnTo>
                  <a:lnTo>
                    <a:pt x="641905" y="3765154"/>
                  </a:lnTo>
                  <a:lnTo>
                    <a:pt x="663449" y="3719189"/>
                  </a:lnTo>
                  <a:lnTo>
                    <a:pt x="684270" y="3672928"/>
                  </a:lnTo>
                  <a:lnTo>
                    <a:pt x="704366" y="3626381"/>
                  </a:lnTo>
                  <a:lnTo>
                    <a:pt x="723735" y="3579554"/>
                  </a:lnTo>
                  <a:lnTo>
                    <a:pt x="742374" y="3532458"/>
                  </a:lnTo>
                  <a:lnTo>
                    <a:pt x="760280" y="3485100"/>
                  </a:lnTo>
                  <a:lnTo>
                    <a:pt x="777452" y="3437490"/>
                  </a:lnTo>
                  <a:lnTo>
                    <a:pt x="793887" y="3389635"/>
                  </a:lnTo>
                  <a:lnTo>
                    <a:pt x="809582" y="3341545"/>
                  </a:lnTo>
                  <a:lnTo>
                    <a:pt x="824534" y="3293229"/>
                  </a:lnTo>
                  <a:lnTo>
                    <a:pt x="838743" y="3244694"/>
                  </a:lnTo>
                  <a:lnTo>
                    <a:pt x="852204" y="3195950"/>
                  </a:lnTo>
                  <a:lnTo>
                    <a:pt x="864917" y="3147005"/>
                  </a:lnTo>
                  <a:lnTo>
                    <a:pt x="876877" y="3097867"/>
                  </a:lnTo>
                  <a:lnTo>
                    <a:pt x="888084" y="3048546"/>
                  </a:lnTo>
                  <a:lnTo>
                    <a:pt x="898534" y="2999050"/>
                  </a:lnTo>
                  <a:lnTo>
                    <a:pt x="908225" y="2949388"/>
                  </a:lnTo>
                  <a:lnTo>
                    <a:pt x="917154" y="2899568"/>
                  </a:lnTo>
                  <a:lnTo>
                    <a:pt x="925320" y="2849599"/>
                  </a:lnTo>
                  <a:lnTo>
                    <a:pt x="932720" y="2799489"/>
                  </a:lnTo>
                  <a:lnTo>
                    <a:pt x="939351" y="2749248"/>
                  </a:lnTo>
                  <a:lnTo>
                    <a:pt x="945211" y="2698883"/>
                  </a:lnTo>
                  <a:lnTo>
                    <a:pt x="950297" y="2648404"/>
                  </a:lnTo>
                  <a:lnTo>
                    <a:pt x="954608" y="2597819"/>
                  </a:lnTo>
                  <a:lnTo>
                    <a:pt x="958140" y="2547136"/>
                  </a:lnTo>
                  <a:lnTo>
                    <a:pt x="960892" y="2496365"/>
                  </a:lnTo>
                  <a:lnTo>
                    <a:pt x="962860" y="2445514"/>
                  </a:lnTo>
                  <a:lnTo>
                    <a:pt x="964043" y="2394592"/>
                  </a:lnTo>
                  <a:lnTo>
                    <a:pt x="964438" y="2343607"/>
                  </a:lnTo>
                  <a:lnTo>
                    <a:pt x="964043" y="2292620"/>
                  </a:lnTo>
                  <a:lnTo>
                    <a:pt x="962860" y="2241697"/>
                  </a:lnTo>
                  <a:lnTo>
                    <a:pt x="960892" y="2190846"/>
                  </a:lnTo>
                  <a:lnTo>
                    <a:pt x="958140" y="2140074"/>
                  </a:lnTo>
                  <a:lnTo>
                    <a:pt x="954608" y="2089392"/>
                  </a:lnTo>
                  <a:lnTo>
                    <a:pt x="950297" y="2038807"/>
                  </a:lnTo>
                  <a:lnTo>
                    <a:pt x="945211" y="1988329"/>
                  </a:lnTo>
                  <a:lnTo>
                    <a:pt x="939351" y="1937965"/>
                  </a:lnTo>
                  <a:lnTo>
                    <a:pt x="932720" y="1887725"/>
                  </a:lnTo>
                  <a:lnTo>
                    <a:pt x="925320" y="1837618"/>
                  </a:lnTo>
                  <a:lnTo>
                    <a:pt x="917154" y="1787652"/>
                  </a:lnTo>
                  <a:lnTo>
                    <a:pt x="908225" y="1737835"/>
                  </a:lnTo>
                  <a:lnTo>
                    <a:pt x="898534" y="1688177"/>
                  </a:lnTo>
                  <a:lnTo>
                    <a:pt x="888084" y="1638686"/>
                  </a:lnTo>
                  <a:lnTo>
                    <a:pt x="876877" y="1589370"/>
                  </a:lnTo>
                  <a:lnTo>
                    <a:pt x="864917" y="1540240"/>
                  </a:lnTo>
                  <a:lnTo>
                    <a:pt x="852204" y="1491302"/>
                  </a:lnTo>
                  <a:lnTo>
                    <a:pt x="838743" y="1442566"/>
                  </a:lnTo>
                  <a:lnTo>
                    <a:pt x="824534" y="1394040"/>
                  </a:lnTo>
                  <a:lnTo>
                    <a:pt x="809582" y="1345734"/>
                  </a:lnTo>
                  <a:lnTo>
                    <a:pt x="793887" y="1297656"/>
                  </a:lnTo>
                  <a:lnTo>
                    <a:pt x="777452" y="1249814"/>
                  </a:lnTo>
                  <a:lnTo>
                    <a:pt x="760280" y="1202217"/>
                  </a:lnTo>
                  <a:lnTo>
                    <a:pt x="742374" y="1154874"/>
                  </a:lnTo>
                  <a:lnTo>
                    <a:pt x="723735" y="1107794"/>
                  </a:lnTo>
                  <a:lnTo>
                    <a:pt x="704366" y="1060985"/>
                  </a:lnTo>
                  <a:lnTo>
                    <a:pt x="684270" y="1014455"/>
                  </a:lnTo>
                  <a:lnTo>
                    <a:pt x="663449" y="968215"/>
                  </a:lnTo>
                  <a:lnTo>
                    <a:pt x="641905" y="922272"/>
                  </a:lnTo>
                  <a:lnTo>
                    <a:pt x="619641" y="876634"/>
                  </a:lnTo>
                  <a:lnTo>
                    <a:pt x="596659" y="831312"/>
                  </a:lnTo>
                  <a:lnTo>
                    <a:pt x="572961" y="786312"/>
                  </a:lnTo>
                  <a:lnTo>
                    <a:pt x="548551" y="741645"/>
                  </a:lnTo>
                  <a:lnTo>
                    <a:pt x="523430" y="697318"/>
                  </a:lnTo>
                  <a:lnTo>
                    <a:pt x="497688" y="653503"/>
                  </a:lnTo>
                  <a:lnTo>
                    <a:pt x="471286" y="610114"/>
                  </a:lnTo>
                  <a:lnTo>
                    <a:pt x="444230" y="567157"/>
                  </a:lnTo>
                  <a:lnTo>
                    <a:pt x="416526" y="524640"/>
                  </a:lnTo>
                  <a:lnTo>
                    <a:pt x="388179" y="482570"/>
                  </a:lnTo>
                  <a:lnTo>
                    <a:pt x="359195" y="440953"/>
                  </a:lnTo>
                  <a:lnTo>
                    <a:pt x="329581" y="399798"/>
                  </a:lnTo>
                  <a:lnTo>
                    <a:pt x="299341" y="359110"/>
                  </a:lnTo>
                  <a:lnTo>
                    <a:pt x="268482" y="318897"/>
                  </a:lnTo>
                  <a:lnTo>
                    <a:pt x="237010" y="279165"/>
                  </a:lnTo>
                  <a:lnTo>
                    <a:pt x="204929" y="239923"/>
                  </a:lnTo>
                  <a:lnTo>
                    <a:pt x="172246" y="201176"/>
                  </a:lnTo>
                  <a:lnTo>
                    <a:pt x="138966" y="162932"/>
                  </a:lnTo>
                  <a:lnTo>
                    <a:pt x="105096" y="125198"/>
                  </a:lnTo>
                  <a:lnTo>
                    <a:pt x="70641" y="87981"/>
                  </a:lnTo>
                  <a:lnTo>
                    <a:pt x="35607" y="51288"/>
                  </a:lnTo>
                  <a:lnTo>
                    <a:pt x="0" y="15125"/>
                  </a:lnTo>
                  <a:lnTo>
                    <a:pt x="15481" y="0"/>
                  </a:lnTo>
                  <a:close/>
                </a:path>
              </a:pathLst>
            </a:custGeom>
            <a:ln w="25559">
              <a:solidFill>
                <a:srgbClr val="3F67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3440" y="1860118"/>
              <a:ext cx="3583940" cy="518159"/>
            </a:xfrm>
            <a:custGeom>
              <a:avLst/>
              <a:gdLst/>
              <a:ahLst/>
              <a:cxnLst/>
              <a:rect l="l" t="t" r="r" b="b"/>
              <a:pathLst>
                <a:path w="3583940" h="518160">
                  <a:moveTo>
                    <a:pt x="3583444" y="0"/>
                  </a:moveTo>
                  <a:lnTo>
                    <a:pt x="0" y="0"/>
                  </a:lnTo>
                  <a:lnTo>
                    <a:pt x="0" y="518045"/>
                  </a:lnTo>
                  <a:lnTo>
                    <a:pt x="3583444" y="518045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3440" y="1860118"/>
              <a:ext cx="3583940" cy="518159"/>
            </a:xfrm>
            <a:custGeom>
              <a:avLst/>
              <a:gdLst/>
              <a:ahLst/>
              <a:cxnLst/>
              <a:rect l="l" t="t" r="r" b="b"/>
              <a:pathLst>
                <a:path w="3583940" h="518160">
                  <a:moveTo>
                    <a:pt x="1791715" y="518045"/>
                  </a:moveTo>
                  <a:lnTo>
                    <a:pt x="0" y="518045"/>
                  </a:lnTo>
                  <a:lnTo>
                    <a:pt x="0" y="0"/>
                  </a:lnTo>
                  <a:lnTo>
                    <a:pt x="3583444" y="0"/>
                  </a:lnTo>
                  <a:lnTo>
                    <a:pt x="3583444" y="518045"/>
                  </a:lnTo>
                  <a:lnTo>
                    <a:pt x="1791715" y="5180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02220" y="1986381"/>
            <a:ext cx="30391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Учреждения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дошкольного</a:t>
            </a:r>
            <a:r>
              <a:rPr dirty="0" sz="14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образования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6064" y="1782305"/>
            <a:ext cx="3933825" cy="1386840"/>
            <a:chOff x="366064" y="1782305"/>
            <a:chExt cx="3933825" cy="1386840"/>
          </a:xfrm>
        </p:grpSpPr>
        <p:sp>
          <p:nvSpPr>
            <p:cNvPr id="12" name="object 12"/>
            <p:cNvSpPr/>
            <p:nvPr/>
          </p:nvSpPr>
          <p:spPr>
            <a:xfrm>
              <a:off x="379082" y="1795322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4002" y="0"/>
                  </a:moveTo>
                  <a:lnTo>
                    <a:pt x="281626" y="2805"/>
                  </a:lnTo>
                  <a:lnTo>
                    <a:pt x="240163" y="11112"/>
                  </a:lnTo>
                  <a:lnTo>
                    <a:pt x="200119" y="24753"/>
                  </a:lnTo>
                  <a:lnTo>
                    <a:pt x="162001" y="43561"/>
                  </a:lnTo>
                  <a:lnTo>
                    <a:pt x="126683" y="67126"/>
                  </a:lnTo>
                  <a:lnTo>
                    <a:pt x="94946" y="94946"/>
                  </a:lnTo>
                  <a:lnTo>
                    <a:pt x="67126" y="126683"/>
                  </a:lnTo>
                  <a:lnTo>
                    <a:pt x="43561" y="162001"/>
                  </a:lnTo>
                  <a:lnTo>
                    <a:pt x="24753" y="200119"/>
                  </a:lnTo>
                  <a:lnTo>
                    <a:pt x="11112" y="240163"/>
                  </a:lnTo>
                  <a:lnTo>
                    <a:pt x="2805" y="281626"/>
                  </a:lnTo>
                  <a:lnTo>
                    <a:pt x="0" y="324002"/>
                  </a:lnTo>
                  <a:lnTo>
                    <a:pt x="2805" y="366370"/>
                  </a:lnTo>
                  <a:lnTo>
                    <a:pt x="11112" y="407830"/>
                  </a:lnTo>
                  <a:lnTo>
                    <a:pt x="24753" y="447873"/>
                  </a:lnTo>
                  <a:lnTo>
                    <a:pt x="43561" y="485990"/>
                  </a:lnTo>
                  <a:lnTo>
                    <a:pt x="67126" y="521308"/>
                  </a:lnTo>
                  <a:lnTo>
                    <a:pt x="94946" y="553045"/>
                  </a:lnTo>
                  <a:lnTo>
                    <a:pt x="126683" y="580865"/>
                  </a:lnTo>
                  <a:lnTo>
                    <a:pt x="162001" y="604431"/>
                  </a:lnTo>
                  <a:lnTo>
                    <a:pt x="200119" y="623239"/>
                  </a:lnTo>
                  <a:lnTo>
                    <a:pt x="240163" y="636879"/>
                  </a:lnTo>
                  <a:lnTo>
                    <a:pt x="281626" y="645186"/>
                  </a:lnTo>
                  <a:lnTo>
                    <a:pt x="324002" y="647992"/>
                  </a:lnTo>
                  <a:lnTo>
                    <a:pt x="366370" y="645186"/>
                  </a:lnTo>
                  <a:lnTo>
                    <a:pt x="407831" y="636879"/>
                  </a:lnTo>
                  <a:lnTo>
                    <a:pt x="447878" y="623239"/>
                  </a:lnTo>
                  <a:lnTo>
                    <a:pt x="486003" y="604431"/>
                  </a:lnTo>
                  <a:lnTo>
                    <a:pt x="521313" y="580865"/>
                  </a:lnTo>
                  <a:lnTo>
                    <a:pt x="553048" y="553045"/>
                  </a:lnTo>
                  <a:lnTo>
                    <a:pt x="580870" y="521308"/>
                  </a:lnTo>
                  <a:lnTo>
                    <a:pt x="604443" y="485990"/>
                  </a:lnTo>
                  <a:lnTo>
                    <a:pt x="623244" y="447873"/>
                  </a:lnTo>
                  <a:lnTo>
                    <a:pt x="636881" y="407830"/>
                  </a:lnTo>
                  <a:lnTo>
                    <a:pt x="645186" y="366370"/>
                  </a:lnTo>
                  <a:lnTo>
                    <a:pt x="647992" y="324002"/>
                  </a:lnTo>
                  <a:lnTo>
                    <a:pt x="645186" y="281626"/>
                  </a:lnTo>
                  <a:lnTo>
                    <a:pt x="636881" y="240163"/>
                  </a:lnTo>
                  <a:lnTo>
                    <a:pt x="623244" y="200119"/>
                  </a:lnTo>
                  <a:lnTo>
                    <a:pt x="604443" y="162001"/>
                  </a:lnTo>
                  <a:lnTo>
                    <a:pt x="580870" y="126683"/>
                  </a:lnTo>
                  <a:lnTo>
                    <a:pt x="553048" y="94946"/>
                  </a:lnTo>
                  <a:lnTo>
                    <a:pt x="521313" y="67126"/>
                  </a:lnTo>
                  <a:lnTo>
                    <a:pt x="486003" y="43561"/>
                  </a:lnTo>
                  <a:lnTo>
                    <a:pt x="447878" y="24753"/>
                  </a:lnTo>
                  <a:lnTo>
                    <a:pt x="407831" y="11112"/>
                  </a:lnTo>
                  <a:lnTo>
                    <a:pt x="366370" y="2805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9082" y="1795322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324002"/>
                  </a:moveTo>
                  <a:lnTo>
                    <a:pt x="2805" y="281626"/>
                  </a:lnTo>
                  <a:lnTo>
                    <a:pt x="11112" y="240163"/>
                  </a:lnTo>
                  <a:lnTo>
                    <a:pt x="24753" y="200119"/>
                  </a:lnTo>
                  <a:lnTo>
                    <a:pt x="43561" y="162001"/>
                  </a:lnTo>
                  <a:lnTo>
                    <a:pt x="67126" y="126683"/>
                  </a:lnTo>
                  <a:lnTo>
                    <a:pt x="94946" y="94946"/>
                  </a:lnTo>
                  <a:lnTo>
                    <a:pt x="126683" y="67126"/>
                  </a:lnTo>
                  <a:lnTo>
                    <a:pt x="162001" y="43561"/>
                  </a:lnTo>
                  <a:lnTo>
                    <a:pt x="200119" y="24753"/>
                  </a:lnTo>
                  <a:lnTo>
                    <a:pt x="240163" y="11112"/>
                  </a:lnTo>
                  <a:lnTo>
                    <a:pt x="281626" y="2805"/>
                  </a:lnTo>
                  <a:lnTo>
                    <a:pt x="324002" y="0"/>
                  </a:lnTo>
                  <a:lnTo>
                    <a:pt x="366370" y="2805"/>
                  </a:lnTo>
                  <a:lnTo>
                    <a:pt x="407831" y="11112"/>
                  </a:lnTo>
                  <a:lnTo>
                    <a:pt x="447878" y="24753"/>
                  </a:lnTo>
                  <a:lnTo>
                    <a:pt x="486003" y="43561"/>
                  </a:lnTo>
                  <a:lnTo>
                    <a:pt x="521313" y="67126"/>
                  </a:lnTo>
                  <a:lnTo>
                    <a:pt x="553048" y="94946"/>
                  </a:lnTo>
                  <a:lnTo>
                    <a:pt x="580870" y="126683"/>
                  </a:lnTo>
                  <a:lnTo>
                    <a:pt x="604443" y="162001"/>
                  </a:lnTo>
                  <a:lnTo>
                    <a:pt x="623244" y="200119"/>
                  </a:lnTo>
                  <a:lnTo>
                    <a:pt x="636881" y="240163"/>
                  </a:lnTo>
                  <a:lnTo>
                    <a:pt x="645186" y="281626"/>
                  </a:lnTo>
                  <a:lnTo>
                    <a:pt x="647992" y="324002"/>
                  </a:lnTo>
                  <a:lnTo>
                    <a:pt x="645186" y="366370"/>
                  </a:lnTo>
                  <a:lnTo>
                    <a:pt x="636881" y="407830"/>
                  </a:lnTo>
                  <a:lnTo>
                    <a:pt x="623244" y="447873"/>
                  </a:lnTo>
                  <a:lnTo>
                    <a:pt x="604443" y="485990"/>
                  </a:lnTo>
                  <a:lnTo>
                    <a:pt x="580870" y="521308"/>
                  </a:lnTo>
                  <a:lnTo>
                    <a:pt x="553048" y="553045"/>
                  </a:lnTo>
                  <a:lnTo>
                    <a:pt x="521313" y="580865"/>
                  </a:lnTo>
                  <a:lnTo>
                    <a:pt x="486003" y="604431"/>
                  </a:lnTo>
                  <a:lnTo>
                    <a:pt x="447878" y="623239"/>
                  </a:lnTo>
                  <a:lnTo>
                    <a:pt x="407831" y="636879"/>
                  </a:lnTo>
                  <a:lnTo>
                    <a:pt x="366370" y="645186"/>
                  </a:lnTo>
                  <a:lnTo>
                    <a:pt x="324002" y="647992"/>
                  </a:lnTo>
                  <a:lnTo>
                    <a:pt x="281626" y="645186"/>
                  </a:lnTo>
                  <a:lnTo>
                    <a:pt x="240163" y="636879"/>
                  </a:lnTo>
                  <a:lnTo>
                    <a:pt x="200119" y="623239"/>
                  </a:lnTo>
                  <a:lnTo>
                    <a:pt x="162001" y="604431"/>
                  </a:lnTo>
                  <a:lnTo>
                    <a:pt x="126683" y="580865"/>
                  </a:lnTo>
                  <a:lnTo>
                    <a:pt x="94946" y="553045"/>
                  </a:lnTo>
                  <a:lnTo>
                    <a:pt x="67126" y="521308"/>
                  </a:lnTo>
                  <a:lnTo>
                    <a:pt x="43561" y="485990"/>
                  </a:lnTo>
                  <a:lnTo>
                    <a:pt x="24753" y="447873"/>
                  </a:lnTo>
                  <a:lnTo>
                    <a:pt x="11112" y="407830"/>
                  </a:lnTo>
                  <a:lnTo>
                    <a:pt x="2805" y="366370"/>
                  </a:lnTo>
                  <a:lnTo>
                    <a:pt x="0" y="324002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29677" y="2637713"/>
              <a:ext cx="3157220" cy="518159"/>
            </a:xfrm>
            <a:custGeom>
              <a:avLst/>
              <a:gdLst/>
              <a:ahLst/>
              <a:cxnLst/>
              <a:rect l="l" t="t" r="r" b="b"/>
              <a:pathLst>
                <a:path w="3157220" h="518160">
                  <a:moveTo>
                    <a:pt x="3156839" y="0"/>
                  </a:moveTo>
                  <a:lnTo>
                    <a:pt x="0" y="0"/>
                  </a:lnTo>
                  <a:lnTo>
                    <a:pt x="0" y="518045"/>
                  </a:lnTo>
                  <a:lnTo>
                    <a:pt x="3156839" y="518045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29677" y="2637713"/>
              <a:ext cx="3157220" cy="518159"/>
            </a:xfrm>
            <a:custGeom>
              <a:avLst/>
              <a:gdLst/>
              <a:ahLst/>
              <a:cxnLst/>
              <a:rect l="l" t="t" r="r" b="b"/>
              <a:pathLst>
                <a:path w="3157220" h="518160">
                  <a:moveTo>
                    <a:pt x="1578597" y="518045"/>
                  </a:moveTo>
                  <a:lnTo>
                    <a:pt x="0" y="518045"/>
                  </a:lnTo>
                  <a:lnTo>
                    <a:pt x="0" y="0"/>
                  </a:lnTo>
                  <a:lnTo>
                    <a:pt x="3156839" y="0"/>
                  </a:lnTo>
                  <a:lnTo>
                    <a:pt x="3156839" y="518045"/>
                  </a:lnTo>
                  <a:lnTo>
                    <a:pt x="1578597" y="5180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29181" y="2668219"/>
            <a:ext cx="1796414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Об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щ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400" spc="10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бр</a:t>
            </a:r>
            <a:r>
              <a:rPr dirty="0" sz="1400" spc="5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з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ова</a:t>
            </a:r>
            <a:r>
              <a:rPr dirty="0" sz="1400" spc="-15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dirty="0" sz="1400" spc="-30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ль</a:t>
            </a:r>
            <a:r>
              <a:rPr dirty="0" sz="1400" spc="10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400" spc="5">
                <a:solidFill>
                  <a:srgbClr val="FFFFFF"/>
                </a:solidFill>
                <a:latin typeface="Carlito"/>
                <a:cs typeface="Carlito"/>
              </a:rPr>
              <a:t>ы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е 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учреждения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92657" y="2559900"/>
            <a:ext cx="3507104" cy="1386205"/>
            <a:chOff x="792657" y="2559900"/>
            <a:chExt cx="3507104" cy="1386205"/>
          </a:xfrm>
        </p:grpSpPr>
        <p:sp>
          <p:nvSpPr>
            <p:cNvPr id="18" name="object 18"/>
            <p:cNvSpPr/>
            <p:nvPr/>
          </p:nvSpPr>
          <p:spPr>
            <a:xfrm>
              <a:off x="805675" y="257291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4002" y="0"/>
                  </a:moveTo>
                  <a:lnTo>
                    <a:pt x="281628" y="2807"/>
                  </a:lnTo>
                  <a:lnTo>
                    <a:pt x="240168" y="11117"/>
                  </a:lnTo>
                  <a:lnTo>
                    <a:pt x="200124" y="24758"/>
                  </a:lnTo>
                  <a:lnTo>
                    <a:pt x="162001" y="43561"/>
                  </a:lnTo>
                  <a:lnTo>
                    <a:pt x="126691" y="67128"/>
                  </a:lnTo>
                  <a:lnTo>
                    <a:pt x="94956" y="94951"/>
                  </a:lnTo>
                  <a:lnTo>
                    <a:pt x="67133" y="126689"/>
                  </a:lnTo>
                  <a:lnTo>
                    <a:pt x="43561" y="162001"/>
                  </a:lnTo>
                  <a:lnTo>
                    <a:pt x="24758" y="200119"/>
                  </a:lnTo>
                  <a:lnTo>
                    <a:pt x="11117" y="240163"/>
                  </a:lnTo>
                  <a:lnTo>
                    <a:pt x="2807" y="281626"/>
                  </a:lnTo>
                  <a:lnTo>
                    <a:pt x="0" y="324002"/>
                  </a:lnTo>
                  <a:lnTo>
                    <a:pt x="2807" y="366376"/>
                  </a:lnTo>
                  <a:lnTo>
                    <a:pt x="11117" y="407836"/>
                  </a:lnTo>
                  <a:lnTo>
                    <a:pt x="24758" y="447880"/>
                  </a:lnTo>
                  <a:lnTo>
                    <a:pt x="43561" y="486003"/>
                  </a:lnTo>
                  <a:lnTo>
                    <a:pt x="67133" y="521313"/>
                  </a:lnTo>
                  <a:lnTo>
                    <a:pt x="94956" y="553048"/>
                  </a:lnTo>
                  <a:lnTo>
                    <a:pt x="126691" y="580870"/>
                  </a:lnTo>
                  <a:lnTo>
                    <a:pt x="162001" y="604443"/>
                  </a:lnTo>
                  <a:lnTo>
                    <a:pt x="200124" y="623246"/>
                  </a:lnTo>
                  <a:lnTo>
                    <a:pt x="240168" y="636887"/>
                  </a:lnTo>
                  <a:lnTo>
                    <a:pt x="281628" y="645197"/>
                  </a:lnTo>
                  <a:lnTo>
                    <a:pt x="324002" y="648004"/>
                  </a:lnTo>
                  <a:lnTo>
                    <a:pt x="366377" y="645197"/>
                  </a:lnTo>
                  <a:lnTo>
                    <a:pt x="407841" y="636887"/>
                  </a:lnTo>
                  <a:lnTo>
                    <a:pt x="447885" y="623246"/>
                  </a:lnTo>
                  <a:lnTo>
                    <a:pt x="486003" y="604443"/>
                  </a:lnTo>
                  <a:lnTo>
                    <a:pt x="521320" y="580870"/>
                  </a:lnTo>
                  <a:lnTo>
                    <a:pt x="553058" y="553048"/>
                  </a:lnTo>
                  <a:lnTo>
                    <a:pt x="580877" y="521313"/>
                  </a:lnTo>
                  <a:lnTo>
                    <a:pt x="604443" y="486003"/>
                  </a:lnTo>
                  <a:lnTo>
                    <a:pt x="623246" y="447880"/>
                  </a:lnTo>
                  <a:lnTo>
                    <a:pt x="636887" y="407836"/>
                  </a:lnTo>
                  <a:lnTo>
                    <a:pt x="645197" y="366376"/>
                  </a:lnTo>
                  <a:lnTo>
                    <a:pt x="648004" y="324002"/>
                  </a:lnTo>
                  <a:lnTo>
                    <a:pt x="645197" y="281626"/>
                  </a:lnTo>
                  <a:lnTo>
                    <a:pt x="636887" y="240163"/>
                  </a:lnTo>
                  <a:lnTo>
                    <a:pt x="623246" y="200119"/>
                  </a:lnTo>
                  <a:lnTo>
                    <a:pt x="604443" y="162001"/>
                  </a:lnTo>
                  <a:lnTo>
                    <a:pt x="580877" y="126689"/>
                  </a:lnTo>
                  <a:lnTo>
                    <a:pt x="553058" y="94951"/>
                  </a:lnTo>
                  <a:lnTo>
                    <a:pt x="521320" y="67128"/>
                  </a:lnTo>
                  <a:lnTo>
                    <a:pt x="486003" y="43561"/>
                  </a:lnTo>
                  <a:lnTo>
                    <a:pt x="447885" y="24758"/>
                  </a:lnTo>
                  <a:lnTo>
                    <a:pt x="407841" y="11117"/>
                  </a:lnTo>
                  <a:lnTo>
                    <a:pt x="366377" y="2807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5675" y="257291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324002"/>
                  </a:moveTo>
                  <a:lnTo>
                    <a:pt x="2807" y="281626"/>
                  </a:lnTo>
                  <a:lnTo>
                    <a:pt x="11117" y="240163"/>
                  </a:lnTo>
                  <a:lnTo>
                    <a:pt x="24758" y="200119"/>
                  </a:lnTo>
                  <a:lnTo>
                    <a:pt x="43561" y="162001"/>
                  </a:lnTo>
                  <a:lnTo>
                    <a:pt x="67133" y="126689"/>
                  </a:lnTo>
                  <a:lnTo>
                    <a:pt x="94956" y="94951"/>
                  </a:lnTo>
                  <a:lnTo>
                    <a:pt x="126691" y="67128"/>
                  </a:lnTo>
                  <a:lnTo>
                    <a:pt x="162001" y="43561"/>
                  </a:lnTo>
                  <a:lnTo>
                    <a:pt x="200124" y="24758"/>
                  </a:lnTo>
                  <a:lnTo>
                    <a:pt x="240168" y="11117"/>
                  </a:lnTo>
                  <a:lnTo>
                    <a:pt x="281628" y="2807"/>
                  </a:lnTo>
                  <a:lnTo>
                    <a:pt x="324002" y="0"/>
                  </a:lnTo>
                  <a:lnTo>
                    <a:pt x="366377" y="2807"/>
                  </a:lnTo>
                  <a:lnTo>
                    <a:pt x="407841" y="11117"/>
                  </a:lnTo>
                  <a:lnTo>
                    <a:pt x="447885" y="24758"/>
                  </a:lnTo>
                  <a:lnTo>
                    <a:pt x="486003" y="43561"/>
                  </a:lnTo>
                  <a:lnTo>
                    <a:pt x="521320" y="67128"/>
                  </a:lnTo>
                  <a:lnTo>
                    <a:pt x="553058" y="94951"/>
                  </a:lnTo>
                  <a:lnTo>
                    <a:pt x="580877" y="126689"/>
                  </a:lnTo>
                  <a:lnTo>
                    <a:pt x="604443" y="162001"/>
                  </a:lnTo>
                  <a:lnTo>
                    <a:pt x="623246" y="200119"/>
                  </a:lnTo>
                  <a:lnTo>
                    <a:pt x="636887" y="240163"/>
                  </a:lnTo>
                  <a:lnTo>
                    <a:pt x="645197" y="281626"/>
                  </a:lnTo>
                  <a:lnTo>
                    <a:pt x="648004" y="324002"/>
                  </a:lnTo>
                  <a:lnTo>
                    <a:pt x="645197" y="366376"/>
                  </a:lnTo>
                  <a:lnTo>
                    <a:pt x="636887" y="407836"/>
                  </a:lnTo>
                  <a:lnTo>
                    <a:pt x="623246" y="447880"/>
                  </a:lnTo>
                  <a:lnTo>
                    <a:pt x="604443" y="486003"/>
                  </a:lnTo>
                  <a:lnTo>
                    <a:pt x="580877" y="521313"/>
                  </a:lnTo>
                  <a:lnTo>
                    <a:pt x="553058" y="553048"/>
                  </a:lnTo>
                  <a:lnTo>
                    <a:pt x="521320" y="580870"/>
                  </a:lnTo>
                  <a:lnTo>
                    <a:pt x="486003" y="604443"/>
                  </a:lnTo>
                  <a:lnTo>
                    <a:pt x="447885" y="623246"/>
                  </a:lnTo>
                  <a:lnTo>
                    <a:pt x="407841" y="636887"/>
                  </a:lnTo>
                  <a:lnTo>
                    <a:pt x="366377" y="645197"/>
                  </a:lnTo>
                  <a:lnTo>
                    <a:pt x="324002" y="648004"/>
                  </a:lnTo>
                  <a:lnTo>
                    <a:pt x="281628" y="645197"/>
                  </a:lnTo>
                  <a:lnTo>
                    <a:pt x="240168" y="636887"/>
                  </a:lnTo>
                  <a:lnTo>
                    <a:pt x="200124" y="623246"/>
                  </a:lnTo>
                  <a:lnTo>
                    <a:pt x="162001" y="604443"/>
                  </a:lnTo>
                  <a:lnTo>
                    <a:pt x="126691" y="580870"/>
                  </a:lnTo>
                  <a:lnTo>
                    <a:pt x="94956" y="553048"/>
                  </a:lnTo>
                  <a:lnTo>
                    <a:pt x="67133" y="521313"/>
                  </a:lnTo>
                  <a:lnTo>
                    <a:pt x="43561" y="486003"/>
                  </a:lnTo>
                  <a:lnTo>
                    <a:pt x="24758" y="447880"/>
                  </a:lnTo>
                  <a:lnTo>
                    <a:pt x="11117" y="407836"/>
                  </a:lnTo>
                  <a:lnTo>
                    <a:pt x="2807" y="366376"/>
                  </a:lnTo>
                  <a:lnTo>
                    <a:pt x="0" y="324002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24800" y="3414953"/>
              <a:ext cx="2962275" cy="518159"/>
            </a:xfrm>
            <a:custGeom>
              <a:avLst/>
              <a:gdLst/>
              <a:ahLst/>
              <a:cxnLst/>
              <a:rect l="l" t="t" r="r" b="b"/>
              <a:pathLst>
                <a:path w="2962275" h="518160">
                  <a:moveTo>
                    <a:pt x="2961716" y="0"/>
                  </a:moveTo>
                  <a:lnTo>
                    <a:pt x="0" y="0"/>
                  </a:lnTo>
                  <a:lnTo>
                    <a:pt x="0" y="518045"/>
                  </a:lnTo>
                  <a:lnTo>
                    <a:pt x="2961716" y="518045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24800" y="3414953"/>
              <a:ext cx="2962275" cy="518159"/>
            </a:xfrm>
            <a:custGeom>
              <a:avLst/>
              <a:gdLst/>
              <a:ahLst/>
              <a:cxnLst/>
              <a:rect l="l" t="t" r="r" b="b"/>
              <a:pathLst>
                <a:path w="2962275" h="518160">
                  <a:moveTo>
                    <a:pt x="1481035" y="518045"/>
                  </a:moveTo>
                  <a:lnTo>
                    <a:pt x="0" y="518045"/>
                  </a:lnTo>
                  <a:lnTo>
                    <a:pt x="0" y="0"/>
                  </a:lnTo>
                  <a:lnTo>
                    <a:pt x="2961716" y="0"/>
                  </a:lnTo>
                  <a:lnTo>
                    <a:pt x="2961716" y="518045"/>
                  </a:lnTo>
                  <a:lnTo>
                    <a:pt x="1481035" y="5180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723224" y="3445459"/>
            <a:ext cx="2334895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Учреждения дополнительного 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образования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детей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87780" y="3337140"/>
            <a:ext cx="3312160" cy="1557655"/>
            <a:chOff x="987780" y="3337140"/>
            <a:chExt cx="3312160" cy="1557655"/>
          </a:xfrm>
        </p:grpSpPr>
        <p:sp>
          <p:nvSpPr>
            <p:cNvPr id="24" name="object 24"/>
            <p:cNvSpPr/>
            <p:nvPr/>
          </p:nvSpPr>
          <p:spPr>
            <a:xfrm>
              <a:off x="1000798" y="335015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4002" y="0"/>
                  </a:moveTo>
                  <a:lnTo>
                    <a:pt x="281628" y="2807"/>
                  </a:lnTo>
                  <a:lnTo>
                    <a:pt x="240168" y="11117"/>
                  </a:lnTo>
                  <a:lnTo>
                    <a:pt x="200124" y="24758"/>
                  </a:lnTo>
                  <a:lnTo>
                    <a:pt x="162001" y="43561"/>
                  </a:lnTo>
                  <a:lnTo>
                    <a:pt x="126689" y="67128"/>
                  </a:lnTo>
                  <a:lnTo>
                    <a:pt x="94951" y="94951"/>
                  </a:lnTo>
                  <a:lnTo>
                    <a:pt x="67128" y="126689"/>
                  </a:lnTo>
                  <a:lnTo>
                    <a:pt x="43561" y="162001"/>
                  </a:lnTo>
                  <a:lnTo>
                    <a:pt x="24758" y="200119"/>
                  </a:lnTo>
                  <a:lnTo>
                    <a:pt x="11117" y="240163"/>
                  </a:lnTo>
                  <a:lnTo>
                    <a:pt x="2807" y="281626"/>
                  </a:lnTo>
                  <a:lnTo>
                    <a:pt x="0" y="324002"/>
                  </a:lnTo>
                  <a:lnTo>
                    <a:pt x="2807" y="366376"/>
                  </a:lnTo>
                  <a:lnTo>
                    <a:pt x="11117" y="407836"/>
                  </a:lnTo>
                  <a:lnTo>
                    <a:pt x="24758" y="447880"/>
                  </a:lnTo>
                  <a:lnTo>
                    <a:pt x="43561" y="486003"/>
                  </a:lnTo>
                  <a:lnTo>
                    <a:pt x="67128" y="521313"/>
                  </a:lnTo>
                  <a:lnTo>
                    <a:pt x="94951" y="553048"/>
                  </a:lnTo>
                  <a:lnTo>
                    <a:pt x="126689" y="580870"/>
                  </a:lnTo>
                  <a:lnTo>
                    <a:pt x="162001" y="604443"/>
                  </a:lnTo>
                  <a:lnTo>
                    <a:pt x="200124" y="623246"/>
                  </a:lnTo>
                  <a:lnTo>
                    <a:pt x="240168" y="636887"/>
                  </a:lnTo>
                  <a:lnTo>
                    <a:pt x="281628" y="645197"/>
                  </a:lnTo>
                  <a:lnTo>
                    <a:pt x="324002" y="648004"/>
                  </a:lnTo>
                  <a:lnTo>
                    <a:pt x="366376" y="645197"/>
                  </a:lnTo>
                  <a:lnTo>
                    <a:pt x="407836" y="636887"/>
                  </a:lnTo>
                  <a:lnTo>
                    <a:pt x="447880" y="623246"/>
                  </a:lnTo>
                  <a:lnTo>
                    <a:pt x="486003" y="604443"/>
                  </a:lnTo>
                  <a:lnTo>
                    <a:pt x="521313" y="580870"/>
                  </a:lnTo>
                  <a:lnTo>
                    <a:pt x="553048" y="553048"/>
                  </a:lnTo>
                  <a:lnTo>
                    <a:pt x="580870" y="521313"/>
                  </a:lnTo>
                  <a:lnTo>
                    <a:pt x="604443" y="486003"/>
                  </a:lnTo>
                  <a:lnTo>
                    <a:pt x="623246" y="447880"/>
                  </a:lnTo>
                  <a:lnTo>
                    <a:pt x="636887" y="407836"/>
                  </a:lnTo>
                  <a:lnTo>
                    <a:pt x="645197" y="366376"/>
                  </a:lnTo>
                  <a:lnTo>
                    <a:pt x="648004" y="324002"/>
                  </a:lnTo>
                  <a:lnTo>
                    <a:pt x="645197" y="281626"/>
                  </a:lnTo>
                  <a:lnTo>
                    <a:pt x="636887" y="240163"/>
                  </a:lnTo>
                  <a:lnTo>
                    <a:pt x="623246" y="200119"/>
                  </a:lnTo>
                  <a:lnTo>
                    <a:pt x="604443" y="162001"/>
                  </a:lnTo>
                  <a:lnTo>
                    <a:pt x="580870" y="126689"/>
                  </a:lnTo>
                  <a:lnTo>
                    <a:pt x="553048" y="94951"/>
                  </a:lnTo>
                  <a:lnTo>
                    <a:pt x="521313" y="67128"/>
                  </a:lnTo>
                  <a:lnTo>
                    <a:pt x="486003" y="43561"/>
                  </a:lnTo>
                  <a:lnTo>
                    <a:pt x="447880" y="24758"/>
                  </a:lnTo>
                  <a:lnTo>
                    <a:pt x="407836" y="11117"/>
                  </a:lnTo>
                  <a:lnTo>
                    <a:pt x="366376" y="2807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00798" y="335015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324002"/>
                  </a:moveTo>
                  <a:lnTo>
                    <a:pt x="2807" y="281626"/>
                  </a:lnTo>
                  <a:lnTo>
                    <a:pt x="11117" y="240163"/>
                  </a:lnTo>
                  <a:lnTo>
                    <a:pt x="24758" y="200119"/>
                  </a:lnTo>
                  <a:lnTo>
                    <a:pt x="43561" y="162001"/>
                  </a:lnTo>
                  <a:lnTo>
                    <a:pt x="67128" y="126689"/>
                  </a:lnTo>
                  <a:lnTo>
                    <a:pt x="94951" y="94951"/>
                  </a:lnTo>
                  <a:lnTo>
                    <a:pt x="126689" y="67128"/>
                  </a:lnTo>
                  <a:lnTo>
                    <a:pt x="162001" y="43561"/>
                  </a:lnTo>
                  <a:lnTo>
                    <a:pt x="200124" y="24758"/>
                  </a:lnTo>
                  <a:lnTo>
                    <a:pt x="240168" y="11117"/>
                  </a:lnTo>
                  <a:lnTo>
                    <a:pt x="281628" y="2807"/>
                  </a:lnTo>
                  <a:lnTo>
                    <a:pt x="324002" y="0"/>
                  </a:lnTo>
                  <a:lnTo>
                    <a:pt x="366376" y="2807"/>
                  </a:lnTo>
                  <a:lnTo>
                    <a:pt x="407836" y="11117"/>
                  </a:lnTo>
                  <a:lnTo>
                    <a:pt x="447880" y="24758"/>
                  </a:lnTo>
                  <a:lnTo>
                    <a:pt x="486003" y="43561"/>
                  </a:lnTo>
                  <a:lnTo>
                    <a:pt x="521313" y="67128"/>
                  </a:lnTo>
                  <a:lnTo>
                    <a:pt x="553048" y="94951"/>
                  </a:lnTo>
                  <a:lnTo>
                    <a:pt x="580870" y="126689"/>
                  </a:lnTo>
                  <a:lnTo>
                    <a:pt x="604443" y="162001"/>
                  </a:lnTo>
                  <a:lnTo>
                    <a:pt x="623246" y="200119"/>
                  </a:lnTo>
                  <a:lnTo>
                    <a:pt x="636887" y="240163"/>
                  </a:lnTo>
                  <a:lnTo>
                    <a:pt x="645197" y="281626"/>
                  </a:lnTo>
                  <a:lnTo>
                    <a:pt x="648004" y="324002"/>
                  </a:lnTo>
                  <a:lnTo>
                    <a:pt x="645197" y="366376"/>
                  </a:lnTo>
                  <a:lnTo>
                    <a:pt x="636887" y="407836"/>
                  </a:lnTo>
                  <a:lnTo>
                    <a:pt x="623246" y="447880"/>
                  </a:lnTo>
                  <a:lnTo>
                    <a:pt x="604443" y="486003"/>
                  </a:lnTo>
                  <a:lnTo>
                    <a:pt x="580870" y="521313"/>
                  </a:lnTo>
                  <a:lnTo>
                    <a:pt x="553048" y="553048"/>
                  </a:lnTo>
                  <a:lnTo>
                    <a:pt x="521313" y="580870"/>
                  </a:lnTo>
                  <a:lnTo>
                    <a:pt x="486003" y="604443"/>
                  </a:lnTo>
                  <a:lnTo>
                    <a:pt x="447880" y="623246"/>
                  </a:lnTo>
                  <a:lnTo>
                    <a:pt x="407836" y="636887"/>
                  </a:lnTo>
                  <a:lnTo>
                    <a:pt x="366376" y="645197"/>
                  </a:lnTo>
                  <a:lnTo>
                    <a:pt x="324002" y="648004"/>
                  </a:lnTo>
                  <a:lnTo>
                    <a:pt x="281628" y="645197"/>
                  </a:lnTo>
                  <a:lnTo>
                    <a:pt x="240168" y="636887"/>
                  </a:lnTo>
                  <a:lnTo>
                    <a:pt x="200124" y="623246"/>
                  </a:lnTo>
                  <a:lnTo>
                    <a:pt x="162001" y="604443"/>
                  </a:lnTo>
                  <a:lnTo>
                    <a:pt x="126689" y="580870"/>
                  </a:lnTo>
                  <a:lnTo>
                    <a:pt x="94951" y="553048"/>
                  </a:lnTo>
                  <a:lnTo>
                    <a:pt x="67128" y="521313"/>
                  </a:lnTo>
                  <a:lnTo>
                    <a:pt x="43561" y="486003"/>
                  </a:lnTo>
                  <a:lnTo>
                    <a:pt x="24758" y="447880"/>
                  </a:lnTo>
                  <a:lnTo>
                    <a:pt x="11117" y="407836"/>
                  </a:lnTo>
                  <a:lnTo>
                    <a:pt x="2807" y="366376"/>
                  </a:lnTo>
                  <a:lnTo>
                    <a:pt x="0" y="324002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24800" y="4021200"/>
              <a:ext cx="2962275" cy="860425"/>
            </a:xfrm>
            <a:custGeom>
              <a:avLst/>
              <a:gdLst/>
              <a:ahLst/>
              <a:cxnLst/>
              <a:rect l="l" t="t" r="r" b="b"/>
              <a:pathLst>
                <a:path w="2962275" h="860425">
                  <a:moveTo>
                    <a:pt x="2961716" y="0"/>
                  </a:moveTo>
                  <a:lnTo>
                    <a:pt x="0" y="0"/>
                  </a:lnTo>
                  <a:lnTo>
                    <a:pt x="0" y="860044"/>
                  </a:lnTo>
                  <a:lnTo>
                    <a:pt x="2961716" y="860044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24800" y="4021200"/>
              <a:ext cx="2962275" cy="860425"/>
            </a:xfrm>
            <a:custGeom>
              <a:avLst/>
              <a:gdLst/>
              <a:ahLst/>
              <a:cxnLst/>
              <a:rect l="l" t="t" r="r" b="b"/>
              <a:pathLst>
                <a:path w="2962275" h="860425">
                  <a:moveTo>
                    <a:pt x="1481035" y="860044"/>
                  </a:moveTo>
                  <a:lnTo>
                    <a:pt x="0" y="860044"/>
                  </a:lnTo>
                  <a:lnTo>
                    <a:pt x="0" y="0"/>
                  </a:lnTo>
                  <a:lnTo>
                    <a:pt x="2961716" y="0"/>
                  </a:lnTo>
                  <a:lnTo>
                    <a:pt x="2961716" y="860044"/>
                  </a:lnTo>
                  <a:lnTo>
                    <a:pt x="1481035" y="860044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723224" y="4030827"/>
            <a:ext cx="2471420" cy="81343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70"/>
              </a:spcBef>
            </a:pP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МКУ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«Центр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финансово- 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экономического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и 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хозяйственного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обслуживания</a:t>
            </a:r>
            <a:r>
              <a:rPr dirty="0" sz="1400" spc="-9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в 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сфере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образования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87780" y="4114381"/>
            <a:ext cx="3312160" cy="1386840"/>
            <a:chOff x="987780" y="4114381"/>
            <a:chExt cx="3312160" cy="1386840"/>
          </a:xfrm>
        </p:grpSpPr>
        <p:sp>
          <p:nvSpPr>
            <p:cNvPr id="30" name="object 30"/>
            <p:cNvSpPr/>
            <p:nvPr/>
          </p:nvSpPr>
          <p:spPr>
            <a:xfrm>
              <a:off x="1000798" y="412739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4002" y="0"/>
                  </a:moveTo>
                  <a:lnTo>
                    <a:pt x="281628" y="2807"/>
                  </a:lnTo>
                  <a:lnTo>
                    <a:pt x="240168" y="11117"/>
                  </a:lnTo>
                  <a:lnTo>
                    <a:pt x="200124" y="24758"/>
                  </a:lnTo>
                  <a:lnTo>
                    <a:pt x="162001" y="43561"/>
                  </a:lnTo>
                  <a:lnTo>
                    <a:pt x="126689" y="67128"/>
                  </a:lnTo>
                  <a:lnTo>
                    <a:pt x="94951" y="94951"/>
                  </a:lnTo>
                  <a:lnTo>
                    <a:pt x="67128" y="126689"/>
                  </a:lnTo>
                  <a:lnTo>
                    <a:pt x="43561" y="162001"/>
                  </a:lnTo>
                  <a:lnTo>
                    <a:pt x="24758" y="200119"/>
                  </a:lnTo>
                  <a:lnTo>
                    <a:pt x="11117" y="240163"/>
                  </a:lnTo>
                  <a:lnTo>
                    <a:pt x="2807" y="281626"/>
                  </a:lnTo>
                  <a:lnTo>
                    <a:pt x="0" y="324002"/>
                  </a:lnTo>
                  <a:lnTo>
                    <a:pt x="2807" y="366376"/>
                  </a:lnTo>
                  <a:lnTo>
                    <a:pt x="11117" y="407836"/>
                  </a:lnTo>
                  <a:lnTo>
                    <a:pt x="24758" y="447880"/>
                  </a:lnTo>
                  <a:lnTo>
                    <a:pt x="43561" y="486003"/>
                  </a:lnTo>
                  <a:lnTo>
                    <a:pt x="67128" y="521313"/>
                  </a:lnTo>
                  <a:lnTo>
                    <a:pt x="94951" y="553048"/>
                  </a:lnTo>
                  <a:lnTo>
                    <a:pt x="126689" y="580870"/>
                  </a:lnTo>
                  <a:lnTo>
                    <a:pt x="162001" y="604443"/>
                  </a:lnTo>
                  <a:lnTo>
                    <a:pt x="200124" y="623246"/>
                  </a:lnTo>
                  <a:lnTo>
                    <a:pt x="240168" y="636887"/>
                  </a:lnTo>
                  <a:lnTo>
                    <a:pt x="281628" y="645197"/>
                  </a:lnTo>
                  <a:lnTo>
                    <a:pt x="324002" y="648004"/>
                  </a:lnTo>
                  <a:lnTo>
                    <a:pt x="366376" y="645197"/>
                  </a:lnTo>
                  <a:lnTo>
                    <a:pt x="407836" y="636887"/>
                  </a:lnTo>
                  <a:lnTo>
                    <a:pt x="447880" y="623246"/>
                  </a:lnTo>
                  <a:lnTo>
                    <a:pt x="486003" y="604443"/>
                  </a:lnTo>
                  <a:lnTo>
                    <a:pt x="521313" y="580870"/>
                  </a:lnTo>
                  <a:lnTo>
                    <a:pt x="553048" y="553048"/>
                  </a:lnTo>
                  <a:lnTo>
                    <a:pt x="580870" y="521313"/>
                  </a:lnTo>
                  <a:lnTo>
                    <a:pt x="604443" y="486003"/>
                  </a:lnTo>
                  <a:lnTo>
                    <a:pt x="623246" y="447880"/>
                  </a:lnTo>
                  <a:lnTo>
                    <a:pt x="636887" y="407836"/>
                  </a:lnTo>
                  <a:lnTo>
                    <a:pt x="645197" y="366376"/>
                  </a:lnTo>
                  <a:lnTo>
                    <a:pt x="648004" y="324002"/>
                  </a:lnTo>
                  <a:lnTo>
                    <a:pt x="645197" y="281626"/>
                  </a:lnTo>
                  <a:lnTo>
                    <a:pt x="636887" y="240163"/>
                  </a:lnTo>
                  <a:lnTo>
                    <a:pt x="623246" y="200119"/>
                  </a:lnTo>
                  <a:lnTo>
                    <a:pt x="604443" y="162001"/>
                  </a:lnTo>
                  <a:lnTo>
                    <a:pt x="580870" y="126689"/>
                  </a:lnTo>
                  <a:lnTo>
                    <a:pt x="553048" y="94951"/>
                  </a:lnTo>
                  <a:lnTo>
                    <a:pt x="521313" y="67128"/>
                  </a:lnTo>
                  <a:lnTo>
                    <a:pt x="486003" y="43561"/>
                  </a:lnTo>
                  <a:lnTo>
                    <a:pt x="447880" y="24758"/>
                  </a:lnTo>
                  <a:lnTo>
                    <a:pt x="407836" y="11117"/>
                  </a:lnTo>
                  <a:lnTo>
                    <a:pt x="366376" y="2807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00798" y="412739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324002"/>
                  </a:moveTo>
                  <a:lnTo>
                    <a:pt x="2807" y="281626"/>
                  </a:lnTo>
                  <a:lnTo>
                    <a:pt x="11117" y="240163"/>
                  </a:lnTo>
                  <a:lnTo>
                    <a:pt x="24758" y="200119"/>
                  </a:lnTo>
                  <a:lnTo>
                    <a:pt x="43561" y="162001"/>
                  </a:lnTo>
                  <a:lnTo>
                    <a:pt x="67128" y="126689"/>
                  </a:lnTo>
                  <a:lnTo>
                    <a:pt x="94951" y="94951"/>
                  </a:lnTo>
                  <a:lnTo>
                    <a:pt x="126689" y="67128"/>
                  </a:lnTo>
                  <a:lnTo>
                    <a:pt x="162001" y="43561"/>
                  </a:lnTo>
                  <a:lnTo>
                    <a:pt x="200124" y="24758"/>
                  </a:lnTo>
                  <a:lnTo>
                    <a:pt x="240168" y="11117"/>
                  </a:lnTo>
                  <a:lnTo>
                    <a:pt x="281628" y="2807"/>
                  </a:lnTo>
                  <a:lnTo>
                    <a:pt x="324002" y="0"/>
                  </a:lnTo>
                  <a:lnTo>
                    <a:pt x="366376" y="2807"/>
                  </a:lnTo>
                  <a:lnTo>
                    <a:pt x="407836" y="11117"/>
                  </a:lnTo>
                  <a:lnTo>
                    <a:pt x="447880" y="24758"/>
                  </a:lnTo>
                  <a:lnTo>
                    <a:pt x="486003" y="43561"/>
                  </a:lnTo>
                  <a:lnTo>
                    <a:pt x="521313" y="67128"/>
                  </a:lnTo>
                  <a:lnTo>
                    <a:pt x="553048" y="94951"/>
                  </a:lnTo>
                  <a:lnTo>
                    <a:pt x="580870" y="126689"/>
                  </a:lnTo>
                  <a:lnTo>
                    <a:pt x="604443" y="162001"/>
                  </a:lnTo>
                  <a:lnTo>
                    <a:pt x="623246" y="200119"/>
                  </a:lnTo>
                  <a:lnTo>
                    <a:pt x="636887" y="240163"/>
                  </a:lnTo>
                  <a:lnTo>
                    <a:pt x="645197" y="281626"/>
                  </a:lnTo>
                  <a:lnTo>
                    <a:pt x="648004" y="324002"/>
                  </a:lnTo>
                  <a:lnTo>
                    <a:pt x="645197" y="366376"/>
                  </a:lnTo>
                  <a:lnTo>
                    <a:pt x="636887" y="407836"/>
                  </a:lnTo>
                  <a:lnTo>
                    <a:pt x="623246" y="447880"/>
                  </a:lnTo>
                  <a:lnTo>
                    <a:pt x="604443" y="486003"/>
                  </a:lnTo>
                  <a:lnTo>
                    <a:pt x="580870" y="521313"/>
                  </a:lnTo>
                  <a:lnTo>
                    <a:pt x="553048" y="553048"/>
                  </a:lnTo>
                  <a:lnTo>
                    <a:pt x="521313" y="580870"/>
                  </a:lnTo>
                  <a:lnTo>
                    <a:pt x="486003" y="604443"/>
                  </a:lnTo>
                  <a:lnTo>
                    <a:pt x="447880" y="623246"/>
                  </a:lnTo>
                  <a:lnTo>
                    <a:pt x="407836" y="636887"/>
                  </a:lnTo>
                  <a:lnTo>
                    <a:pt x="366376" y="645197"/>
                  </a:lnTo>
                  <a:lnTo>
                    <a:pt x="324002" y="648004"/>
                  </a:lnTo>
                  <a:lnTo>
                    <a:pt x="281628" y="645197"/>
                  </a:lnTo>
                  <a:lnTo>
                    <a:pt x="240168" y="636887"/>
                  </a:lnTo>
                  <a:lnTo>
                    <a:pt x="200124" y="623246"/>
                  </a:lnTo>
                  <a:lnTo>
                    <a:pt x="162001" y="604443"/>
                  </a:lnTo>
                  <a:lnTo>
                    <a:pt x="126689" y="580870"/>
                  </a:lnTo>
                  <a:lnTo>
                    <a:pt x="94951" y="553048"/>
                  </a:lnTo>
                  <a:lnTo>
                    <a:pt x="67128" y="521313"/>
                  </a:lnTo>
                  <a:lnTo>
                    <a:pt x="43561" y="486003"/>
                  </a:lnTo>
                  <a:lnTo>
                    <a:pt x="24758" y="447880"/>
                  </a:lnTo>
                  <a:lnTo>
                    <a:pt x="11117" y="407836"/>
                  </a:lnTo>
                  <a:lnTo>
                    <a:pt x="2807" y="366376"/>
                  </a:lnTo>
                  <a:lnTo>
                    <a:pt x="0" y="324002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129677" y="4969802"/>
              <a:ext cx="3157220" cy="518159"/>
            </a:xfrm>
            <a:custGeom>
              <a:avLst/>
              <a:gdLst/>
              <a:ahLst/>
              <a:cxnLst/>
              <a:rect l="l" t="t" r="r" b="b"/>
              <a:pathLst>
                <a:path w="3157220" h="518160">
                  <a:moveTo>
                    <a:pt x="3156839" y="0"/>
                  </a:moveTo>
                  <a:lnTo>
                    <a:pt x="0" y="0"/>
                  </a:lnTo>
                  <a:lnTo>
                    <a:pt x="0" y="518033"/>
                  </a:lnTo>
                  <a:lnTo>
                    <a:pt x="3156839" y="51803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29677" y="4969802"/>
              <a:ext cx="3157220" cy="518159"/>
            </a:xfrm>
            <a:custGeom>
              <a:avLst/>
              <a:gdLst/>
              <a:ahLst/>
              <a:cxnLst/>
              <a:rect l="l" t="t" r="r" b="b"/>
              <a:pathLst>
                <a:path w="3157220" h="518160">
                  <a:moveTo>
                    <a:pt x="1578597" y="518033"/>
                  </a:moveTo>
                  <a:lnTo>
                    <a:pt x="0" y="518033"/>
                  </a:lnTo>
                  <a:lnTo>
                    <a:pt x="0" y="0"/>
                  </a:lnTo>
                  <a:lnTo>
                    <a:pt x="3156839" y="0"/>
                  </a:lnTo>
                  <a:lnTo>
                    <a:pt x="3156839" y="518033"/>
                  </a:lnTo>
                  <a:lnTo>
                    <a:pt x="1578597" y="51803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529181" y="4999939"/>
            <a:ext cx="2590800" cy="431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Детский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оздоровительный</a:t>
            </a:r>
            <a:r>
              <a:rPr dirty="0" sz="14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лагерь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595"/>
              </a:lnSpc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«Лесная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поляна»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0422" y="4891976"/>
            <a:ext cx="3609975" cy="1386840"/>
            <a:chOff x="690422" y="4891976"/>
            <a:chExt cx="3609975" cy="1386840"/>
          </a:xfrm>
        </p:grpSpPr>
        <p:sp>
          <p:nvSpPr>
            <p:cNvPr id="36" name="object 36"/>
            <p:cNvSpPr/>
            <p:nvPr/>
          </p:nvSpPr>
          <p:spPr>
            <a:xfrm>
              <a:off x="805675" y="4904994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4002" y="0"/>
                  </a:moveTo>
                  <a:lnTo>
                    <a:pt x="281628" y="2807"/>
                  </a:lnTo>
                  <a:lnTo>
                    <a:pt x="240168" y="11117"/>
                  </a:lnTo>
                  <a:lnTo>
                    <a:pt x="200124" y="24758"/>
                  </a:lnTo>
                  <a:lnTo>
                    <a:pt x="162001" y="43560"/>
                  </a:lnTo>
                  <a:lnTo>
                    <a:pt x="126691" y="67133"/>
                  </a:lnTo>
                  <a:lnTo>
                    <a:pt x="94956" y="94956"/>
                  </a:lnTo>
                  <a:lnTo>
                    <a:pt x="67133" y="126691"/>
                  </a:lnTo>
                  <a:lnTo>
                    <a:pt x="43561" y="162001"/>
                  </a:lnTo>
                  <a:lnTo>
                    <a:pt x="24758" y="200126"/>
                  </a:lnTo>
                  <a:lnTo>
                    <a:pt x="11117" y="240172"/>
                  </a:lnTo>
                  <a:lnTo>
                    <a:pt x="2807" y="281634"/>
                  </a:lnTo>
                  <a:lnTo>
                    <a:pt x="0" y="324002"/>
                  </a:lnTo>
                  <a:lnTo>
                    <a:pt x="2807" y="366377"/>
                  </a:lnTo>
                  <a:lnTo>
                    <a:pt x="11117" y="407841"/>
                  </a:lnTo>
                  <a:lnTo>
                    <a:pt x="24758" y="447885"/>
                  </a:lnTo>
                  <a:lnTo>
                    <a:pt x="43561" y="486003"/>
                  </a:lnTo>
                  <a:lnTo>
                    <a:pt x="67133" y="521320"/>
                  </a:lnTo>
                  <a:lnTo>
                    <a:pt x="94956" y="553058"/>
                  </a:lnTo>
                  <a:lnTo>
                    <a:pt x="126691" y="580877"/>
                  </a:lnTo>
                  <a:lnTo>
                    <a:pt x="162001" y="604443"/>
                  </a:lnTo>
                  <a:lnTo>
                    <a:pt x="200124" y="623251"/>
                  </a:lnTo>
                  <a:lnTo>
                    <a:pt x="240168" y="636892"/>
                  </a:lnTo>
                  <a:lnTo>
                    <a:pt x="281628" y="645198"/>
                  </a:lnTo>
                  <a:lnTo>
                    <a:pt x="324002" y="648004"/>
                  </a:lnTo>
                  <a:lnTo>
                    <a:pt x="366377" y="645198"/>
                  </a:lnTo>
                  <a:lnTo>
                    <a:pt x="407841" y="636892"/>
                  </a:lnTo>
                  <a:lnTo>
                    <a:pt x="447885" y="623251"/>
                  </a:lnTo>
                  <a:lnTo>
                    <a:pt x="486003" y="604443"/>
                  </a:lnTo>
                  <a:lnTo>
                    <a:pt x="521320" y="580877"/>
                  </a:lnTo>
                  <a:lnTo>
                    <a:pt x="553058" y="553058"/>
                  </a:lnTo>
                  <a:lnTo>
                    <a:pt x="580877" y="521320"/>
                  </a:lnTo>
                  <a:lnTo>
                    <a:pt x="604443" y="486003"/>
                  </a:lnTo>
                  <a:lnTo>
                    <a:pt x="623246" y="447885"/>
                  </a:lnTo>
                  <a:lnTo>
                    <a:pt x="636887" y="407841"/>
                  </a:lnTo>
                  <a:lnTo>
                    <a:pt x="645197" y="366377"/>
                  </a:lnTo>
                  <a:lnTo>
                    <a:pt x="648004" y="324002"/>
                  </a:lnTo>
                  <a:lnTo>
                    <a:pt x="645197" y="281634"/>
                  </a:lnTo>
                  <a:lnTo>
                    <a:pt x="636887" y="240172"/>
                  </a:lnTo>
                  <a:lnTo>
                    <a:pt x="623246" y="200126"/>
                  </a:lnTo>
                  <a:lnTo>
                    <a:pt x="604443" y="162001"/>
                  </a:lnTo>
                  <a:lnTo>
                    <a:pt x="580877" y="126691"/>
                  </a:lnTo>
                  <a:lnTo>
                    <a:pt x="553058" y="94956"/>
                  </a:lnTo>
                  <a:lnTo>
                    <a:pt x="521320" y="67133"/>
                  </a:lnTo>
                  <a:lnTo>
                    <a:pt x="486003" y="43560"/>
                  </a:lnTo>
                  <a:lnTo>
                    <a:pt x="447885" y="24758"/>
                  </a:lnTo>
                  <a:lnTo>
                    <a:pt x="407841" y="11117"/>
                  </a:lnTo>
                  <a:lnTo>
                    <a:pt x="366377" y="2807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05675" y="4904994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324002"/>
                  </a:moveTo>
                  <a:lnTo>
                    <a:pt x="2807" y="281634"/>
                  </a:lnTo>
                  <a:lnTo>
                    <a:pt x="11117" y="240172"/>
                  </a:lnTo>
                  <a:lnTo>
                    <a:pt x="24758" y="200126"/>
                  </a:lnTo>
                  <a:lnTo>
                    <a:pt x="43561" y="162001"/>
                  </a:lnTo>
                  <a:lnTo>
                    <a:pt x="67133" y="126691"/>
                  </a:lnTo>
                  <a:lnTo>
                    <a:pt x="94956" y="94956"/>
                  </a:lnTo>
                  <a:lnTo>
                    <a:pt x="126691" y="67133"/>
                  </a:lnTo>
                  <a:lnTo>
                    <a:pt x="162001" y="43560"/>
                  </a:lnTo>
                  <a:lnTo>
                    <a:pt x="200124" y="24758"/>
                  </a:lnTo>
                  <a:lnTo>
                    <a:pt x="240168" y="11117"/>
                  </a:lnTo>
                  <a:lnTo>
                    <a:pt x="281628" y="2807"/>
                  </a:lnTo>
                  <a:lnTo>
                    <a:pt x="324002" y="0"/>
                  </a:lnTo>
                  <a:lnTo>
                    <a:pt x="366377" y="2807"/>
                  </a:lnTo>
                  <a:lnTo>
                    <a:pt x="407841" y="11117"/>
                  </a:lnTo>
                  <a:lnTo>
                    <a:pt x="447885" y="24758"/>
                  </a:lnTo>
                  <a:lnTo>
                    <a:pt x="486003" y="43560"/>
                  </a:lnTo>
                  <a:lnTo>
                    <a:pt x="521320" y="67133"/>
                  </a:lnTo>
                  <a:lnTo>
                    <a:pt x="553058" y="94956"/>
                  </a:lnTo>
                  <a:lnTo>
                    <a:pt x="580877" y="126691"/>
                  </a:lnTo>
                  <a:lnTo>
                    <a:pt x="604443" y="162001"/>
                  </a:lnTo>
                  <a:lnTo>
                    <a:pt x="623246" y="200126"/>
                  </a:lnTo>
                  <a:lnTo>
                    <a:pt x="636887" y="240172"/>
                  </a:lnTo>
                  <a:lnTo>
                    <a:pt x="645197" y="281634"/>
                  </a:lnTo>
                  <a:lnTo>
                    <a:pt x="648004" y="324002"/>
                  </a:lnTo>
                  <a:lnTo>
                    <a:pt x="645197" y="366377"/>
                  </a:lnTo>
                  <a:lnTo>
                    <a:pt x="636887" y="407841"/>
                  </a:lnTo>
                  <a:lnTo>
                    <a:pt x="623246" y="447885"/>
                  </a:lnTo>
                  <a:lnTo>
                    <a:pt x="604443" y="486003"/>
                  </a:lnTo>
                  <a:lnTo>
                    <a:pt x="580877" y="521320"/>
                  </a:lnTo>
                  <a:lnTo>
                    <a:pt x="553058" y="553058"/>
                  </a:lnTo>
                  <a:lnTo>
                    <a:pt x="521320" y="580877"/>
                  </a:lnTo>
                  <a:lnTo>
                    <a:pt x="486003" y="604443"/>
                  </a:lnTo>
                  <a:lnTo>
                    <a:pt x="447885" y="623251"/>
                  </a:lnTo>
                  <a:lnTo>
                    <a:pt x="407841" y="636892"/>
                  </a:lnTo>
                  <a:lnTo>
                    <a:pt x="366377" y="645198"/>
                  </a:lnTo>
                  <a:lnTo>
                    <a:pt x="324002" y="648004"/>
                  </a:lnTo>
                  <a:lnTo>
                    <a:pt x="281628" y="645198"/>
                  </a:lnTo>
                  <a:lnTo>
                    <a:pt x="240168" y="636892"/>
                  </a:lnTo>
                  <a:lnTo>
                    <a:pt x="200124" y="623251"/>
                  </a:lnTo>
                  <a:lnTo>
                    <a:pt x="162001" y="604443"/>
                  </a:lnTo>
                  <a:lnTo>
                    <a:pt x="126691" y="580877"/>
                  </a:lnTo>
                  <a:lnTo>
                    <a:pt x="94956" y="553058"/>
                  </a:lnTo>
                  <a:lnTo>
                    <a:pt x="67133" y="521320"/>
                  </a:lnTo>
                  <a:lnTo>
                    <a:pt x="43561" y="486003"/>
                  </a:lnTo>
                  <a:lnTo>
                    <a:pt x="24758" y="447885"/>
                  </a:lnTo>
                  <a:lnTo>
                    <a:pt x="11117" y="407841"/>
                  </a:lnTo>
                  <a:lnTo>
                    <a:pt x="2807" y="366377"/>
                  </a:lnTo>
                  <a:lnTo>
                    <a:pt x="0" y="324002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03440" y="5747397"/>
              <a:ext cx="3583940" cy="518159"/>
            </a:xfrm>
            <a:custGeom>
              <a:avLst/>
              <a:gdLst/>
              <a:ahLst/>
              <a:cxnLst/>
              <a:rect l="l" t="t" r="r" b="b"/>
              <a:pathLst>
                <a:path w="3583940" h="518160">
                  <a:moveTo>
                    <a:pt x="3583444" y="0"/>
                  </a:moveTo>
                  <a:lnTo>
                    <a:pt x="0" y="0"/>
                  </a:lnTo>
                  <a:lnTo>
                    <a:pt x="0" y="518045"/>
                  </a:lnTo>
                  <a:lnTo>
                    <a:pt x="3583444" y="518045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03440" y="5747397"/>
              <a:ext cx="3583940" cy="518159"/>
            </a:xfrm>
            <a:custGeom>
              <a:avLst/>
              <a:gdLst/>
              <a:ahLst/>
              <a:cxnLst/>
              <a:rect l="l" t="t" r="r" b="b"/>
              <a:pathLst>
                <a:path w="3583940" h="518160">
                  <a:moveTo>
                    <a:pt x="1791715" y="518045"/>
                  </a:moveTo>
                  <a:lnTo>
                    <a:pt x="0" y="518045"/>
                  </a:lnTo>
                  <a:lnTo>
                    <a:pt x="0" y="0"/>
                  </a:lnTo>
                  <a:lnTo>
                    <a:pt x="3583444" y="0"/>
                  </a:lnTo>
                  <a:lnTo>
                    <a:pt x="3583444" y="518045"/>
                  </a:lnTo>
                  <a:lnTo>
                    <a:pt x="1791715" y="518045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102220" y="5777179"/>
            <a:ext cx="2921000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МКУ «Информационно-методический  центр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в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сфере</a:t>
            </a:r>
            <a:r>
              <a:rPr dirty="0" sz="14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образования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6064" y="3472497"/>
            <a:ext cx="5229860" cy="2871470"/>
            <a:chOff x="366064" y="3472497"/>
            <a:chExt cx="5229860" cy="2871470"/>
          </a:xfrm>
        </p:grpSpPr>
        <p:sp>
          <p:nvSpPr>
            <p:cNvPr id="42" name="object 42"/>
            <p:cNvSpPr/>
            <p:nvPr/>
          </p:nvSpPr>
          <p:spPr>
            <a:xfrm>
              <a:off x="379082" y="5682602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4002" y="0"/>
                  </a:moveTo>
                  <a:lnTo>
                    <a:pt x="281626" y="2805"/>
                  </a:lnTo>
                  <a:lnTo>
                    <a:pt x="240163" y="11112"/>
                  </a:lnTo>
                  <a:lnTo>
                    <a:pt x="200119" y="24753"/>
                  </a:lnTo>
                  <a:lnTo>
                    <a:pt x="162001" y="43560"/>
                  </a:lnTo>
                  <a:lnTo>
                    <a:pt x="126683" y="67126"/>
                  </a:lnTo>
                  <a:lnTo>
                    <a:pt x="94946" y="94946"/>
                  </a:lnTo>
                  <a:lnTo>
                    <a:pt x="67126" y="126683"/>
                  </a:lnTo>
                  <a:lnTo>
                    <a:pt x="43561" y="162001"/>
                  </a:lnTo>
                  <a:lnTo>
                    <a:pt x="24753" y="200119"/>
                  </a:lnTo>
                  <a:lnTo>
                    <a:pt x="11112" y="240163"/>
                  </a:lnTo>
                  <a:lnTo>
                    <a:pt x="2805" y="281626"/>
                  </a:lnTo>
                  <a:lnTo>
                    <a:pt x="0" y="324002"/>
                  </a:lnTo>
                  <a:lnTo>
                    <a:pt x="2805" y="366370"/>
                  </a:lnTo>
                  <a:lnTo>
                    <a:pt x="11112" y="407831"/>
                  </a:lnTo>
                  <a:lnTo>
                    <a:pt x="24753" y="447878"/>
                  </a:lnTo>
                  <a:lnTo>
                    <a:pt x="43561" y="486003"/>
                  </a:lnTo>
                  <a:lnTo>
                    <a:pt x="67126" y="521313"/>
                  </a:lnTo>
                  <a:lnTo>
                    <a:pt x="94946" y="553048"/>
                  </a:lnTo>
                  <a:lnTo>
                    <a:pt x="126683" y="580870"/>
                  </a:lnTo>
                  <a:lnTo>
                    <a:pt x="162001" y="604443"/>
                  </a:lnTo>
                  <a:lnTo>
                    <a:pt x="200119" y="623244"/>
                  </a:lnTo>
                  <a:lnTo>
                    <a:pt x="240163" y="636881"/>
                  </a:lnTo>
                  <a:lnTo>
                    <a:pt x="281626" y="645186"/>
                  </a:lnTo>
                  <a:lnTo>
                    <a:pt x="324002" y="647992"/>
                  </a:lnTo>
                  <a:lnTo>
                    <a:pt x="366370" y="645186"/>
                  </a:lnTo>
                  <a:lnTo>
                    <a:pt x="407831" y="636881"/>
                  </a:lnTo>
                  <a:lnTo>
                    <a:pt x="447878" y="623244"/>
                  </a:lnTo>
                  <a:lnTo>
                    <a:pt x="486003" y="604443"/>
                  </a:lnTo>
                  <a:lnTo>
                    <a:pt x="521313" y="580870"/>
                  </a:lnTo>
                  <a:lnTo>
                    <a:pt x="553048" y="553048"/>
                  </a:lnTo>
                  <a:lnTo>
                    <a:pt x="580870" y="521313"/>
                  </a:lnTo>
                  <a:lnTo>
                    <a:pt x="604443" y="486003"/>
                  </a:lnTo>
                  <a:lnTo>
                    <a:pt x="623244" y="447878"/>
                  </a:lnTo>
                  <a:lnTo>
                    <a:pt x="636881" y="407831"/>
                  </a:lnTo>
                  <a:lnTo>
                    <a:pt x="645186" y="366370"/>
                  </a:lnTo>
                  <a:lnTo>
                    <a:pt x="647992" y="324002"/>
                  </a:lnTo>
                  <a:lnTo>
                    <a:pt x="645186" y="281626"/>
                  </a:lnTo>
                  <a:lnTo>
                    <a:pt x="636881" y="240163"/>
                  </a:lnTo>
                  <a:lnTo>
                    <a:pt x="623244" y="200119"/>
                  </a:lnTo>
                  <a:lnTo>
                    <a:pt x="604443" y="162001"/>
                  </a:lnTo>
                  <a:lnTo>
                    <a:pt x="580870" y="126683"/>
                  </a:lnTo>
                  <a:lnTo>
                    <a:pt x="553048" y="94946"/>
                  </a:lnTo>
                  <a:lnTo>
                    <a:pt x="521313" y="67126"/>
                  </a:lnTo>
                  <a:lnTo>
                    <a:pt x="486003" y="43560"/>
                  </a:lnTo>
                  <a:lnTo>
                    <a:pt x="447878" y="24753"/>
                  </a:lnTo>
                  <a:lnTo>
                    <a:pt x="407831" y="11112"/>
                  </a:lnTo>
                  <a:lnTo>
                    <a:pt x="366370" y="2805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79082" y="5682602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0" y="324002"/>
                  </a:moveTo>
                  <a:lnTo>
                    <a:pt x="2805" y="281626"/>
                  </a:lnTo>
                  <a:lnTo>
                    <a:pt x="11112" y="240163"/>
                  </a:lnTo>
                  <a:lnTo>
                    <a:pt x="24753" y="200119"/>
                  </a:lnTo>
                  <a:lnTo>
                    <a:pt x="43561" y="162001"/>
                  </a:lnTo>
                  <a:lnTo>
                    <a:pt x="67126" y="126683"/>
                  </a:lnTo>
                  <a:lnTo>
                    <a:pt x="94946" y="94946"/>
                  </a:lnTo>
                  <a:lnTo>
                    <a:pt x="126683" y="67126"/>
                  </a:lnTo>
                  <a:lnTo>
                    <a:pt x="162001" y="43560"/>
                  </a:lnTo>
                  <a:lnTo>
                    <a:pt x="200119" y="24753"/>
                  </a:lnTo>
                  <a:lnTo>
                    <a:pt x="240163" y="11112"/>
                  </a:lnTo>
                  <a:lnTo>
                    <a:pt x="281626" y="2805"/>
                  </a:lnTo>
                  <a:lnTo>
                    <a:pt x="324002" y="0"/>
                  </a:lnTo>
                  <a:lnTo>
                    <a:pt x="366370" y="2805"/>
                  </a:lnTo>
                  <a:lnTo>
                    <a:pt x="407831" y="11112"/>
                  </a:lnTo>
                  <a:lnTo>
                    <a:pt x="447878" y="24753"/>
                  </a:lnTo>
                  <a:lnTo>
                    <a:pt x="486003" y="43560"/>
                  </a:lnTo>
                  <a:lnTo>
                    <a:pt x="521313" y="67126"/>
                  </a:lnTo>
                  <a:lnTo>
                    <a:pt x="553048" y="94946"/>
                  </a:lnTo>
                  <a:lnTo>
                    <a:pt x="580870" y="126683"/>
                  </a:lnTo>
                  <a:lnTo>
                    <a:pt x="604443" y="162001"/>
                  </a:lnTo>
                  <a:lnTo>
                    <a:pt x="623244" y="200119"/>
                  </a:lnTo>
                  <a:lnTo>
                    <a:pt x="636881" y="240163"/>
                  </a:lnTo>
                  <a:lnTo>
                    <a:pt x="645186" y="281626"/>
                  </a:lnTo>
                  <a:lnTo>
                    <a:pt x="647992" y="324002"/>
                  </a:lnTo>
                  <a:lnTo>
                    <a:pt x="645186" y="366370"/>
                  </a:lnTo>
                  <a:lnTo>
                    <a:pt x="636881" y="407831"/>
                  </a:lnTo>
                  <a:lnTo>
                    <a:pt x="623244" y="447878"/>
                  </a:lnTo>
                  <a:lnTo>
                    <a:pt x="604443" y="486003"/>
                  </a:lnTo>
                  <a:lnTo>
                    <a:pt x="580870" y="521313"/>
                  </a:lnTo>
                  <a:lnTo>
                    <a:pt x="553048" y="553048"/>
                  </a:lnTo>
                  <a:lnTo>
                    <a:pt x="521313" y="580870"/>
                  </a:lnTo>
                  <a:lnTo>
                    <a:pt x="486003" y="604443"/>
                  </a:lnTo>
                  <a:lnTo>
                    <a:pt x="447878" y="623244"/>
                  </a:lnTo>
                  <a:lnTo>
                    <a:pt x="407831" y="636881"/>
                  </a:lnTo>
                  <a:lnTo>
                    <a:pt x="366370" y="645186"/>
                  </a:lnTo>
                  <a:lnTo>
                    <a:pt x="324002" y="647992"/>
                  </a:lnTo>
                  <a:lnTo>
                    <a:pt x="281626" y="645186"/>
                  </a:lnTo>
                  <a:lnTo>
                    <a:pt x="240163" y="636881"/>
                  </a:lnTo>
                  <a:lnTo>
                    <a:pt x="200119" y="623244"/>
                  </a:lnTo>
                  <a:lnTo>
                    <a:pt x="162001" y="604443"/>
                  </a:lnTo>
                  <a:lnTo>
                    <a:pt x="126683" y="580870"/>
                  </a:lnTo>
                  <a:lnTo>
                    <a:pt x="94946" y="553048"/>
                  </a:lnTo>
                  <a:lnTo>
                    <a:pt x="67126" y="521313"/>
                  </a:lnTo>
                  <a:lnTo>
                    <a:pt x="43561" y="486003"/>
                  </a:lnTo>
                  <a:lnTo>
                    <a:pt x="24753" y="447878"/>
                  </a:lnTo>
                  <a:lnTo>
                    <a:pt x="11112" y="407831"/>
                  </a:lnTo>
                  <a:lnTo>
                    <a:pt x="2805" y="366370"/>
                  </a:lnTo>
                  <a:lnTo>
                    <a:pt x="0" y="324002"/>
                  </a:lnTo>
                  <a:close/>
                </a:path>
              </a:pathLst>
            </a:custGeom>
            <a:ln w="25559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430877" y="3485514"/>
              <a:ext cx="1151890" cy="450215"/>
            </a:xfrm>
            <a:custGeom>
              <a:avLst/>
              <a:gdLst/>
              <a:ahLst/>
              <a:cxnLst/>
              <a:rect l="l" t="t" r="r" b="b"/>
              <a:pathLst>
                <a:path w="1151889" h="450214">
                  <a:moveTo>
                    <a:pt x="1151648" y="0"/>
                  </a:moveTo>
                  <a:lnTo>
                    <a:pt x="0" y="0"/>
                  </a:lnTo>
                  <a:lnTo>
                    <a:pt x="0" y="449643"/>
                  </a:lnTo>
                  <a:lnTo>
                    <a:pt x="1151648" y="44964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430877" y="3485514"/>
              <a:ext cx="1151890" cy="450215"/>
            </a:xfrm>
            <a:custGeom>
              <a:avLst/>
              <a:gdLst/>
              <a:ahLst/>
              <a:cxnLst/>
              <a:rect l="l" t="t" r="r" b="b"/>
              <a:pathLst>
                <a:path w="1151889" h="450214">
                  <a:moveTo>
                    <a:pt x="576008" y="449643"/>
                  </a:moveTo>
                  <a:lnTo>
                    <a:pt x="0" y="449643"/>
                  </a:lnTo>
                  <a:lnTo>
                    <a:pt x="0" y="0"/>
                  </a:lnTo>
                  <a:lnTo>
                    <a:pt x="1151648" y="0"/>
                  </a:lnTo>
                  <a:lnTo>
                    <a:pt x="1151648" y="449643"/>
                  </a:lnTo>
                  <a:lnTo>
                    <a:pt x="576008" y="44964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4430877" y="3485515"/>
            <a:ext cx="1151890" cy="4502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55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4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667</a:t>
            </a:r>
            <a:r>
              <a:rPr dirty="0" sz="18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чел.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371416" y="1860423"/>
            <a:ext cx="1224915" cy="476250"/>
            <a:chOff x="4371416" y="1860423"/>
            <a:chExt cx="1224915" cy="476250"/>
          </a:xfrm>
        </p:grpSpPr>
        <p:sp>
          <p:nvSpPr>
            <p:cNvPr id="48" name="object 48"/>
            <p:cNvSpPr/>
            <p:nvPr/>
          </p:nvSpPr>
          <p:spPr>
            <a:xfrm>
              <a:off x="4384433" y="1873440"/>
              <a:ext cx="1198880" cy="450215"/>
            </a:xfrm>
            <a:custGeom>
              <a:avLst/>
              <a:gdLst/>
              <a:ahLst/>
              <a:cxnLst/>
              <a:rect l="l" t="t" r="r" b="b"/>
              <a:pathLst>
                <a:path w="1198879" h="450214">
                  <a:moveTo>
                    <a:pt x="1198448" y="0"/>
                  </a:moveTo>
                  <a:lnTo>
                    <a:pt x="0" y="0"/>
                  </a:lnTo>
                  <a:lnTo>
                    <a:pt x="0" y="449643"/>
                  </a:lnTo>
                  <a:lnTo>
                    <a:pt x="1198448" y="44964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384433" y="1873440"/>
              <a:ext cx="1198880" cy="450215"/>
            </a:xfrm>
            <a:custGeom>
              <a:avLst/>
              <a:gdLst/>
              <a:ahLst/>
              <a:cxnLst/>
              <a:rect l="l" t="t" r="r" b="b"/>
              <a:pathLst>
                <a:path w="1198879" h="450214">
                  <a:moveTo>
                    <a:pt x="599401" y="449643"/>
                  </a:moveTo>
                  <a:lnTo>
                    <a:pt x="0" y="449643"/>
                  </a:lnTo>
                  <a:lnTo>
                    <a:pt x="0" y="0"/>
                  </a:lnTo>
                  <a:lnTo>
                    <a:pt x="1198448" y="0"/>
                  </a:lnTo>
                  <a:lnTo>
                    <a:pt x="1198448" y="449643"/>
                  </a:lnTo>
                  <a:lnTo>
                    <a:pt x="599401" y="44964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4384433" y="1873440"/>
            <a:ext cx="1198880" cy="4502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355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2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419</a:t>
            </a:r>
            <a:r>
              <a:rPr dirty="0" sz="18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чел.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417860" y="2651340"/>
            <a:ext cx="1195070" cy="476250"/>
            <a:chOff x="4417860" y="2651340"/>
            <a:chExt cx="1195070" cy="476250"/>
          </a:xfrm>
        </p:grpSpPr>
        <p:sp>
          <p:nvSpPr>
            <p:cNvPr id="52" name="object 52"/>
            <p:cNvSpPr/>
            <p:nvPr/>
          </p:nvSpPr>
          <p:spPr>
            <a:xfrm>
              <a:off x="4430877" y="2664358"/>
              <a:ext cx="1169035" cy="450215"/>
            </a:xfrm>
            <a:custGeom>
              <a:avLst/>
              <a:gdLst/>
              <a:ahLst/>
              <a:cxnLst/>
              <a:rect l="l" t="t" r="r" b="b"/>
              <a:pathLst>
                <a:path w="1169035" h="450214">
                  <a:moveTo>
                    <a:pt x="1168920" y="0"/>
                  </a:moveTo>
                  <a:lnTo>
                    <a:pt x="0" y="0"/>
                  </a:lnTo>
                  <a:lnTo>
                    <a:pt x="0" y="449643"/>
                  </a:lnTo>
                  <a:lnTo>
                    <a:pt x="1168920" y="44964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430877" y="2664358"/>
              <a:ext cx="1169035" cy="450215"/>
            </a:xfrm>
            <a:custGeom>
              <a:avLst/>
              <a:gdLst/>
              <a:ahLst/>
              <a:cxnLst/>
              <a:rect l="l" t="t" r="r" b="b"/>
              <a:pathLst>
                <a:path w="1169035" h="450214">
                  <a:moveTo>
                    <a:pt x="584644" y="449643"/>
                  </a:moveTo>
                  <a:lnTo>
                    <a:pt x="0" y="449643"/>
                  </a:lnTo>
                  <a:lnTo>
                    <a:pt x="0" y="0"/>
                  </a:lnTo>
                  <a:lnTo>
                    <a:pt x="1168920" y="0"/>
                  </a:lnTo>
                  <a:lnTo>
                    <a:pt x="1168920" y="449643"/>
                  </a:lnTo>
                  <a:lnTo>
                    <a:pt x="584644" y="44964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4430877" y="2664358"/>
            <a:ext cx="1169035" cy="45021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50"/>
              </a:spcBef>
            </a:pP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4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917</a:t>
            </a:r>
            <a:r>
              <a:rPr dirty="0" sz="18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чел.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4861" y="3500183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6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3178" y="2002942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20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6663" y="2739504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30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10986" y="1860423"/>
            <a:ext cx="1666239" cy="476250"/>
            <a:chOff x="5710986" y="1860423"/>
            <a:chExt cx="1666239" cy="476250"/>
          </a:xfrm>
        </p:grpSpPr>
        <p:sp>
          <p:nvSpPr>
            <p:cNvPr id="59" name="object 59"/>
            <p:cNvSpPr/>
            <p:nvPr/>
          </p:nvSpPr>
          <p:spPr>
            <a:xfrm>
              <a:off x="5724004" y="1873440"/>
              <a:ext cx="1640205" cy="450215"/>
            </a:xfrm>
            <a:custGeom>
              <a:avLst/>
              <a:gdLst/>
              <a:ahLst/>
              <a:cxnLst/>
              <a:rect l="l" t="t" r="r" b="b"/>
              <a:pathLst>
                <a:path w="1640204" h="450214">
                  <a:moveTo>
                    <a:pt x="1640154" y="0"/>
                  </a:moveTo>
                  <a:lnTo>
                    <a:pt x="0" y="0"/>
                  </a:lnTo>
                  <a:lnTo>
                    <a:pt x="0" y="449643"/>
                  </a:lnTo>
                  <a:lnTo>
                    <a:pt x="1640154" y="44964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724004" y="1873440"/>
              <a:ext cx="1640205" cy="450215"/>
            </a:xfrm>
            <a:custGeom>
              <a:avLst/>
              <a:gdLst/>
              <a:ahLst/>
              <a:cxnLst/>
              <a:rect l="l" t="t" r="r" b="b"/>
              <a:pathLst>
                <a:path w="1640204" h="450214">
                  <a:moveTo>
                    <a:pt x="820077" y="449643"/>
                  </a:moveTo>
                  <a:lnTo>
                    <a:pt x="0" y="449643"/>
                  </a:lnTo>
                  <a:lnTo>
                    <a:pt x="0" y="0"/>
                  </a:lnTo>
                  <a:lnTo>
                    <a:pt x="1640154" y="0"/>
                  </a:lnTo>
                  <a:lnTo>
                    <a:pt x="1640154" y="449643"/>
                  </a:lnTo>
                  <a:lnTo>
                    <a:pt x="820077" y="44964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724004" y="1873440"/>
            <a:ext cx="1640205" cy="4502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355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152</a:t>
            </a: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педагога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710986" y="2651340"/>
            <a:ext cx="1666239" cy="476250"/>
            <a:chOff x="5710986" y="2651340"/>
            <a:chExt cx="1666239" cy="476250"/>
          </a:xfrm>
        </p:grpSpPr>
        <p:sp>
          <p:nvSpPr>
            <p:cNvPr id="63" name="object 63"/>
            <p:cNvSpPr/>
            <p:nvPr/>
          </p:nvSpPr>
          <p:spPr>
            <a:xfrm>
              <a:off x="5724004" y="2664358"/>
              <a:ext cx="1640205" cy="450215"/>
            </a:xfrm>
            <a:custGeom>
              <a:avLst/>
              <a:gdLst/>
              <a:ahLst/>
              <a:cxnLst/>
              <a:rect l="l" t="t" r="r" b="b"/>
              <a:pathLst>
                <a:path w="1640204" h="450214">
                  <a:moveTo>
                    <a:pt x="1640154" y="0"/>
                  </a:moveTo>
                  <a:lnTo>
                    <a:pt x="0" y="0"/>
                  </a:lnTo>
                  <a:lnTo>
                    <a:pt x="0" y="449643"/>
                  </a:lnTo>
                  <a:lnTo>
                    <a:pt x="1640154" y="44964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724004" y="2664358"/>
              <a:ext cx="1640205" cy="450215"/>
            </a:xfrm>
            <a:custGeom>
              <a:avLst/>
              <a:gdLst/>
              <a:ahLst/>
              <a:cxnLst/>
              <a:rect l="l" t="t" r="r" b="b"/>
              <a:pathLst>
                <a:path w="1640204" h="450214">
                  <a:moveTo>
                    <a:pt x="820077" y="449643"/>
                  </a:moveTo>
                  <a:lnTo>
                    <a:pt x="0" y="449643"/>
                  </a:lnTo>
                  <a:lnTo>
                    <a:pt x="0" y="0"/>
                  </a:lnTo>
                  <a:lnTo>
                    <a:pt x="1640154" y="0"/>
                  </a:lnTo>
                  <a:lnTo>
                    <a:pt x="1640154" y="449643"/>
                  </a:lnTo>
                  <a:lnTo>
                    <a:pt x="820077" y="44964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5724004" y="2664358"/>
            <a:ext cx="1640205" cy="45021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350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463</a:t>
            </a:r>
            <a:r>
              <a:rPr dirty="0" sz="18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педагога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710986" y="3473945"/>
            <a:ext cx="1666239" cy="476250"/>
            <a:chOff x="5710986" y="3473945"/>
            <a:chExt cx="1666239" cy="476250"/>
          </a:xfrm>
        </p:grpSpPr>
        <p:sp>
          <p:nvSpPr>
            <p:cNvPr id="67" name="object 67"/>
            <p:cNvSpPr/>
            <p:nvPr/>
          </p:nvSpPr>
          <p:spPr>
            <a:xfrm>
              <a:off x="5724004" y="3486962"/>
              <a:ext cx="1640205" cy="450215"/>
            </a:xfrm>
            <a:custGeom>
              <a:avLst/>
              <a:gdLst/>
              <a:ahLst/>
              <a:cxnLst/>
              <a:rect l="l" t="t" r="r" b="b"/>
              <a:pathLst>
                <a:path w="1640204" h="450214">
                  <a:moveTo>
                    <a:pt x="1640154" y="0"/>
                  </a:moveTo>
                  <a:lnTo>
                    <a:pt x="0" y="0"/>
                  </a:lnTo>
                  <a:lnTo>
                    <a:pt x="0" y="449643"/>
                  </a:lnTo>
                  <a:lnTo>
                    <a:pt x="1640154" y="44964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724004" y="3486962"/>
              <a:ext cx="1640205" cy="450215"/>
            </a:xfrm>
            <a:custGeom>
              <a:avLst/>
              <a:gdLst/>
              <a:ahLst/>
              <a:cxnLst/>
              <a:rect l="l" t="t" r="r" b="b"/>
              <a:pathLst>
                <a:path w="1640204" h="450214">
                  <a:moveTo>
                    <a:pt x="820077" y="449643"/>
                  </a:moveTo>
                  <a:lnTo>
                    <a:pt x="0" y="449643"/>
                  </a:lnTo>
                  <a:lnTo>
                    <a:pt x="0" y="0"/>
                  </a:lnTo>
                  <a:lnTo>
                    <a:pt x="1640154" y="0"/>
                  </a:lnTo>
                  <a:lnTo>
                    <a:pt x="1640154" y="449643"/>
                  </a:lnTo>
                  <a:lnTo>
                    <a:pt x="820077" y="449643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5724004" y="3486962"/>
            <a:ext cx="1640205" cy="4502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77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 педагогов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86198" y="4057205"/>
            <a:ext cx="3516122" cy="2473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008265" y="5102898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54861" y="4253306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0417" y="5836945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2581" y="364578"/>
            <a:ext cx="4368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rlito"/>
                <a:cs typeface="Carlito"/>
              </a:rPr>
              <a:t>НАЦИОНАЛЬНЫЙ </a:t>
            </a:r>
            <a:r>
              <a:rPr dirty="0" sz="1800" spc="-10" b="1">
                <a:latin typeface="Carlito"/>
                <a:cs typeface="Carlito"/>
              </a:rPr>
              <a:t>ПРОЕКТ</a:t>
            </a:r>
            <a:r>
              <a:rPr dirty="0" sz="1800" spc="-30" b="1">
                <a:latin typeface="Carlito"/>
                <a:cs typeface="Carlito"/>
              </a:rPr>
              <a:t> </a:t>
            </a:r>
            <a:r>
              <a:rPr dirty="0" sz="1800" spc="-15" b="1">
                <a:latin typeface="Carlito"/>
                <a:cs typeface="Carlito"/>
              </a:rPr>
              <a:t>«ОБРАЗОВАНИЕ»</a:t>
            </a:r>
            <a:endParaRPr sz="18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4237" y="1191246"/>
          <a:ext cx="8296909" cy="533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/>
                <a:gridCol w="2679700"/>
                <a:gridCol w="1781810"/>
                <a:gridCol w="1781810"/>
              </a:tblGrid>
              <a:tr h="1305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Bef>
                          <a:spcPts val="940"/>
                        </a:spcBef>
                      </a:pP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Национальный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проект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dirty="0" sz="1400" spc="-5" b="1" i="1">
                          <a:latin typeface="Times New Roman"/>
                          <a:cs typeface="Times New Roman"/>
                        </a:rPr>
                        <a:t>«Образование»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2C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2CD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7660" marR="321310">
                        <a:lnSpc>
                          <a:spcPts val="1550"/>
                        </a:lnSpc>
                        <a:spcBef>
                          <a:spcPts val="127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dirty="0" sz="1400" spc="15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проект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4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«Современная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14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школа»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2C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328295" marR="320675">
                        <a:lnSpc>
                          <a:spcPts val="1550"/>
                        </a:lnSpc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Фе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 spc="15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проект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55"/>
                        </a:lnSpc>
                      </a:pP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«Успех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каждого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14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ребенка»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2CDE8"/>
                    </a:solidFill>
                  </a:tcPr>
                </a:tc>
              </a:tr>
              <a:tr h="31894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2019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316,1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131,2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038,6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146,3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189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2020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969,4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888,9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861,2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219,4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74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ВСЕГО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932,9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745,9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18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688,7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5784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843,6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34,5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31894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бюджет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89,3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22,7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600937" y="920788"/>
            <a:ext cx="691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тыс.руб.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658518" cy="134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3383" y="162623"/>
            <a:ext cx="4216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72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ЦЕЛЕВЫЕ </a:t>
            </a:r>
            <a:r>
              <a:rPr dirty="0" spc="-20"/>
              <a:t>ПОКАЗАТЕЛИ </a:t>
            </a:r>
            <a:r>
              <a:rPr dirty="0"/>
              <a:t>И </a:t>
            </a:r>
            <a:r>
              <a:rPr dirty="0" spc="-15"/>
              <a:t>ИТОГИ  </a:t>
            </a:r>
            <a:r>
              <a:rPr dirty="0" spc="-5"/>
              <a:t>РЕАЛИЗАЦИИ </a:t>
            </a:r>
            <a:r>
              <a:rPr dirty="0" spc="-10"/>
              <a:t>НАЦИОНАЛЬНОГО</a:t>
            </a:r>
            <a:r>
              <a:rPr dirty="0" spc="-35"/>
              <a:t> </a:t>
            </a:r>
            <a:r>
              <a:rPr dirty="0" spc="-25"/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4896" y="1588935"/>
            <a:ext cx="8451215" cy="437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812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rlito"/>
                <a:cs typeface="Carlito"/>
              </a:rPr>
              <a:t>Цель </a:t>
            </a:r>
            <a:r>
              <a:rPr dirty="0" sz="1800" spc="-5" b="1">
                <a:latin typeface="Carlito"/>
                <a:cs typeface="Carlito"/>
              </a:rPr>
              <a:t>национального</a:t>
            </a:r>
            <a:r>
              <a:rPr dirty="0" sz="1800" b="1">
                <a:latin typeface="Carlito"/>
                <a:cs typeface="Carlito"/>
              </a:rPr>
              <a:t> </a:t>
            </a:r>
            <a:r>
              <a:rPr dirty="0" sz="1800" spc="-5" b="1">
                <a:latin typeface="Carlito"/>
                <a:cs typeface="Carlito"/>
              </a:rPr>
              <a:t>проекта: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Вхождение </a:t>
            </a:r>
            <a:r>
              <a:rPr dirty="0" sz="1800" spc="-15">
                <a:latin typeface="Carlito"/>
                <a:cs typeface="Carlito"/>
              </a:rPr>
              <a:t>Российской </a:t>
            </a:r>
            <a:r>
              <a:rPr dirty="0" sz="1800" spc="-10">
                <a:latin typeface="Carlito"/>
                <a:cs typeface="Carlito"/>
              </a:rPr>
              <a:t>Федерации </a:t>
            </a:r>
            <a:r>
              <a:rPr dirty="0" sz="1800">
                <a:latin typeface="Carlito"/>
                <a:cs typeface="Carlito"/>
              </a:rPr>
              <a:t>к </a:t>
            </a:r>
            <a:r>
              <a:rPr dirty="0" sz="1800" spc="-5">
                <a:latin typeface="Carlito"/>
                <a:cs typeface="Carlito"/>
              </a:rPr>
              <a:t>2024 </a:t>
            </a:r>
            <a:r>
              <a:rPr dirty="0" sz="1800" spc="-30">
                <a:latin typeface="Carlito"/>
                <a:cs typeface="Carlito"/>
              </a:rPr>
              <a:t>году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5">
                <a:latin typeface="Carlito"/>
                <a:cs typeface="Carlito"/>
              </a:rPr>
              <a:t>число 10 </a:t>
            </a:r>
            <a:r>
              <a:rPr dirty="0" sz="1800" spc="-10">
                <a:latin typeface="Carlito"/>
                <a:cs typeface="Carlito"/>
              </a:rPr>
              <a:t>ведущих </a:t>
            </a:r>
            <a:r>
              <a:rPr dirty="0" sz="1800" spc="-5">
                <a:latin typeface="Carlito"/>
                <a:cs typeface="Carlito"/>
              </a:rPr>
              <a:t>стран мира по  </a:t>
            </a:r>
            <a:r>
              <a:rPr dirty="0" sz="1800" spc="-10">
                <a:latin typeface="Carlito"/>
                <a:cs typeface="Carlito"/>
              </a:rPr>
              <a:t>качеству общего </a:t>
            </a:r>
            <a:r>
              <a:rPr dirty="0" sz="1800" spc="-5">
                <a:latin typeface="Carlito"/>
                <a:cs typeface="Carlito"/>
              </a:rPr>
              <a:t>образования </a:t>
            </a:r>
            <a:r>
              <a:rPr dirty="0" sz="1800" spc="-10">
                <a:latin typeface="Carlito"/>
                <a:cs typeface="Carlito"/>
              </a:rPr>
              <a:t>посредством </a:t>
            </a:r>
            <a:r>
              <a:rPr dirty="0" sz="1800" spc="-5">
                <a:latin typeface="Carlito"/>
                <a:cs typeface="Carlito"/>
              </a:rPr>
              <a:t>обновления </a:t>
            </a:r>
            <a:r>
              <a:rPr dirty="0" sz="1800" spc="-15">
                <a:latin typeface="Carlito"/>
                <a:cs typeface="Carlito"/>
              </a:rPr>
              <a:t>содержания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0">
                <a:latin typeface="Carlito"/>
                <a:cs typeface="Carlito"/>
              </a:rPr>
              <a:t>технологий  преподавания общеобразовательных </a:t>
            </a:r>
            <a:r>
              <a:rPr dirty="0" sz="1800" spc="-5">
                <a:latin typeface="Carlito"/>
                <a:cs typeface="Carlito"/>
              </a:rPr>
              <a:t>программ, вовлечения </a:t>
            </a:r>
            <a:r>
              <a:rPr dirty="0" sz="1800" spc="-10">
                <a:latin typeface="Carlito"/>
                <a:cs typeface="Carlito"/>
              </a:rPr>
              <a:t>всех участников системы  </a:t>
            </a:r>
            <a:r>
              <a:rPr dirty="0" sz="1800" spc="-5">
                <a:latin typeface="Carlito"/>
                <a:cs typeface="Carlito"/>
              </a:rPr>
              <a:t>образования </a:t>
            </a:r>
            <a:r>
              <a:rPr dirty="0" sz="1800" spc="-10">
                <a:latin typeface="Carlito"/>
                <a:cs typeface="Carlito"/>
              </a:rPr>
              <a:t>(обучающиеся, педагоги, </a:t>
            </a:r>
            <a:r>
              <a:rPr dirty="0" sz="1800" spc="-15">
                <a:latin typeface="Carlito"/>
                <a:cs typeface="Carlito"/>
              </a:rPr>
              <a:t>родители </a:t>
            </a:r>
            <a:r>
              <a:rPr dirty="0" sz="1800" spc="-10">
                <a:latin typeface="Carlito"/>
                <a:cs typeface="Carlito"/>
              </a:rPr>
              <a:t>(законные представители),  </a:t>
            </a:r>
            <a:r>
              <a:rPr dirty="0" sz="1800" spc="-15">
                <a:latin typeface="Carlito"/>
                <a:cs typeface="Carlito"/>
              </a:rPr>
              <a:t>работодатели </a:t>
            </a:r>
            <a:r>
              <a:rPr dirty="0" sz="1800">
                <a:latin typeface="Carlito"/>
                <a:cs typeface="Carlito"/>
              </a:rPr>
              <a:t>и </a:t>
            </a:r>
            <a:r>
              <a:rPr dirty="0" sz="1800" spc="-10">
                <a:latin typeface="Carlito"/>
                <a:cs typeface="Carlito"/>
              </a:rPr>
              <a:t>представители </a:t>
            </a:r>
            <a:r>
              <a:rPr dirty="0" sz="1800" spc="-5">
                <a:latin typeface="Carlito"/>
                <a:cs typeface="Carlito"/>
              </a:rPr>
              <a:t>общественных </a:t>
            </a:r>
            <a:r>
              <a:rPr dirty="0" sz="1800" spc="-10">
                <a:latin typeface="Carlito"/>
                <a:cs typeface="Carlito"/>
              </a:rPr>
              <a:t>объединений) </a:t>
            </a:r>
            <a:r>
              <a:rPr dirty="0" sz="1800">
                <a:latin typeface="Carlito"/>
                <a:cs typeface="Carlito"/>
              </a:rPr>
              <a:t>в </a:t>
            </a:r>
            <a:r>
              <a:rPr dirty="0" sz="1800" spc="-5">
                <a:latin typeface="Carlito"/>
                <a:cs typeface="Carlito"/>
              </a:rPr>
              <a:t>развитие </a:t>
            </a:r>
            <a:r>
              <a:rPr dirty="0" sz="1800" spc="-10">
                <a:latin typeface="Carlito"/>
                <a:cs typeface="Carlito"/>
              </a:rPr>
              <a:t>системы  общего </a:t>
            </a:r>
            <a:r>
              <a:rPr dirty="0" sz="1800" spc="-5">
                <a:latin typeface="Carlito"/>
                <a:cs typeface="Carlito"/>
              </a:rPr>
              <a:t>образования, </a:t>
            </a:r>
            <a:r>
              <a:rPr dirty="0" sz="1800">
                <a:latin typeface="Carlito"/>
                <a:cs typeface="Carlito"/>
              </a:rPr>
              <a:t>а </a:t>
            </a:r>
            <a:r>
              <a:rPr dirty="0" sz="1800" spc="-5">
                <a:latin typeface="Carlito"/>
                <a:cs typeface="Carlito"/>
              </a:rPr>
              <a:t>также </a:t>
            </a:r>
            <a:r>
              <a:rPr dirty="0" sz="1800" spc="-10">
                <a:latin typeface="Carlito"/>
                <a:cs typeface="Carlito"/>
              </a:rPr>
              <a:t>за </a:t>
            </a:r>
            <a:r>
              <a:rPr dirty="0" sz="1800" spc="-5">
                <a:latin typeface="Carlito"/>
                <a:cs typeface="Carlito"/>
              </a:rPr>
              <a:t>счет обновления </a:t>
            </a:r>
            <a:r>
              <a:rPr dirty="0" sz="1800" spc="-10">
                <a:latin typeface="Carlito"/>
                <a:cs typeface="Carlito"/>
              </a:rPr>
              <a:t>материально-технической </a:t>
            </a:r>
            <a:r>
              <a:rPr dirty="0" sz="1800" spc="-5">
                <a:latin typeface="Carlito"/>
                <a:cs typeface="Carlito"/>
              </a:rPr>
              <a:t>базы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550">
              <a:latin typeface="Carlito"/>
              <a:cs typeface="Carlito"/>
            </a:endParaRPr>
          </a:p>
          <a:p>
            <a:pPr marL="38100" marR="323215">
              <a:lnSpc>
                <a:spcPct val="99800"/>
              </a:lnSpc>
            </a:pPr>
            <a:r>
              <a:rPr dirty="0" sz="1600" spc="-5">
                <a:latin typeface="Carlito"/>
                <a:cs typeface="Carlito"/>
              </a:rPr>
              <a:t>Проект </a:t>
            </a:r>
            <a:r>
              <a:rPr dirty="0" sz="1600" spc="-10" b="1">
                <a:latin typeface="Carlito"/>
                <a:cs typeface="Carlito"/>
              </a:rPr>
              <a:t>«Современная школа» </a:t>
            </a:r>
            <a:r>
              <a:rPr dirty="0" sz="1600" spc="-10">
                <a:latin typeface="Carlito"/>
                <a:cs typeface="Carlito"/>
              </a:rPr>
              <a:t>направлен на обновление </a:t>
            </a:r>
            <a:r>
              <a:rPr dirty="0" sz="1600" spc="-15">
                <a:latin typeface="Carlito"/>
                <a:cs typeface="Carlito"/>
              </a:rPr>
              <a:t>содержания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5">
                <a:latin typeface="Carlito"/>
                <a:cs typeface="Carlito"/>
              </a:rPr>
              <a:t>модернизацию  материально-технической </a:t>
            </a:r>
            <a:r>
              <a:rPr dirty="0" sz="1600" spc="-5">
                <a:latin typeface="Carlito"/>
                <a:cs typeface="Carlito"/>
              </a:rPr>
              <a:t>базы. В </a:t>
            </a:r>
            <a:r>
              <a:rPr dirty="0" sz="1600" spc="-10">
                <a:latin typeface="Carlito"/>
                <a:cs typeface="Carlito"/>
              </a:rPr>
              <a:t>рамках </a:t>
            </a:r>
            <a:r>
              <a:rPr dirty="0" sz="1600" spc="-15">
                <a:latin typeface="Carlito"/>
                <a:cs typeface="Carlito"/>
              </a:rPr>
              <a:t>этого </a:t>
            </a:r>
            <a:r>
              <a:rPr dirty="0" sz="1600" spc="-10">
                <a:latin typeface="Carlito"/>
                <a:cs typeface="Carlito"/>
              </a:rPr>
              <a:t>проекта создается федеральная сеть центров  образования цифрового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0">
                <a:latin typeface="Carlito"/>
                <a:cs typeface="Carlito"/>
              </a:rPr>
              <a:t>гуманитарного </a:t>
            </a:r>
            <a:r>
              <a:rPr dirty="0" sz="1600" spc="-5">
                <a:latin typeface="Carlito"/>
                <a:cs typeface="Carlito"/>
              </a:rPr>
              <a:t>профилей </a:t>
            </a:r>
            <a:r>
              <a:rPr dirty="0" sz="1600" spc="-35">
                <a:latin typeface="Carlito"/>
                <a:cs typeface="Carlito"/>
              </a:rPr>
              <a:t>«Точка </a:t>
            </a:r>
            <a:r>
              <a:rPr dirty="0" sz="1600" spc="-10">
                <a:latin typeface="Carlito"/>
                <a:cs typeface="Carlito"/>
              </a:rPr>
              <a:t>роста». Центры </a:t>
            </a:r>
            <a:r>
              <a:rPr dirty="0" sz="1600" spc="-25">
                <a:latin typeface="Carlito"/>
                <a:cs typeface="Carlito"/>
              </a:rPr>
              <a:t>будут  </a:t>
            </a:r>
            <a:r>
              <a:rPr dirty="0" sz="1600" spc="-10">
                <a:latin typeface="Carlito"/>
                <a:cs typeface="Carlito"/>
              </a:rPr>
              <a:t>функционировать как структурные </a:t>
            </a:r>
            <a:r>
              <a:rPr dirty="0" sz="1600" spc="-15">
                <a:latin typeface="Carlito"/>
                <a:cs typeface="Carlito"/>
              </a:rPr>
              <a:t>подразделения </a:t>
            </a:r>
            <a:r>
              <a:rPr dirty="0" sz="1600" spc="-10">
                <a:latin typeface="Carlito"/>
                <a:cs typeface="Carlito"/>
              </a:rPr>
              <a:t>общеобразовательных организаций,  осуществляющих образовательную </a:t>
            </a:r>
            <a:r>
              <a:rPr dirty="0" sz="1600" spc="-15">
                <a:latin typeface="Carlito"/>
                <a:cs typeface="Carlito"/>
              </a:rPr>
              <a:t>деятельность </a:t>
            </a:r>
            <a:r>
              <a:rPr dirty="0" sz="1600" spc="-5">
                <a:latin typeface="Carlito"/>
                <a:cs typeface="Carlito"/>
              </a:rPr>
              <a:t>по программам </a:t>
            </a:r>
            <a:r>
              <a:rPr dirty="0" sz="1600" spc="-10">
                <a:latin typeface="Carlito"/>
                <a:cs typeface="Carlito"/>
              </a:rPr>
              <a:t>начального </a:t>
            </a:r>
            <a:r>
              <a:rPr dirty="0" sz="1600" spc="-15">
                <a:latin typeface="Carlito"/>
                <a:cs typeface="Carlito"/>
              </a:rPr>
              <a:t>общего,  </a:t>
            </a:r>
            <a:r>
              <a:rPr dirty="0" sz="1600" spc="-10">
                <a:latin typeface="Carlito"/>
                <a:cs typeface="Carlito"/>
              </a:rPr>
              <a:t>основного </a:t>
            </a:r>
            <a:r>
              <a:rPr dirty="0" sz="1600" spc="-15">
                <a:latin typeface="Carlito"/>
                <a:cs typeface="Carlito"/>
              </a:rPr>
              <a:t>общего </a:t>
            </a:r>
            <a:r>
              <a:rPr dirty="0" sz="1600" spc="-5">
                <a:latin typeface="Carlito"/>
                <a:cs typeface="Carlito"/>
              </a:rPr>
              <a:t>и (или) </a:t>
            </a:r>
            <a:r>
              <a:rPr dirty="0" sz="1600" spc="-15">
                <a:latin typeface="Carlito"/>
                <a:cs typeface="Carlito"/>
              </a:rPr>
              <a:t>среднего общего </a:t>
            </a:r>
            <a:r>
              <a:rPr dirty="0" sz="1600" spc="-5">
                <a:latin typeface="Carlito"/>
                <a:cs typeface="Carlito"/>
              </a:rPr>
              <a:t>образования, </a:t>
            </a:r>
            <a:r>
              <a:rPr dirty="0" sz="1600" spc="-15">
                <a:latin typeface="Carlito"/>
                <a:cs typeface="Carlito"/>
              </a:rPr>
              <a:t>расположенных </a:t>
            </a:r>
            <a:r>
              <a:rPr dirty="0" sz="1600" spc="-5">
                <a:latin typeface="Carlito"/>
                <a:cs typeface="Carlito"/>
              </a:rPr>
              <a:t>в </a:t>
            </a:r>
            <a:r>
              <a:rPr dirty="0" sz="1600" spc="-15">
                <a:latin typeface="Carlito"/>
                <a:cs typeface="Carlito"/>
              </a:rPr>
              <a:t>сельской  </a:t>
            </a:r>
            <a:r>
              <a:rPr dirty="0" sz="1600" spc="-10">
                <a:latin typeface="Carlito"/>
                <a:cs typeface="Carlito"/>
              </a:rPr>
              <a:t>местности </a:t>
            </a:r>
            <a:r>
              <a:rPr dirty="0" sz="1600" spc="-5">
                <a:latin typeface="Carlito"/>
                <a:cs typeface="Carlito"/>
              </a:rPr>
              <a:t>и малых </a:t>
            </a:r>
            <a:r>
              <a:rPr dirty="0" sz="1600" spc="-15">
                <a:latin typeface="Carlito"/>
                <a:cs typeface="Carlito"/>
              </a:rPr>
              <a:t>городах,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0">
                <a:latin typeface="Carlito"/>
                <a:cs typeface="Carlito"/>
              </a:rPr>
              <a:t>направлены </a:t>
            </a:r>
            <a:r>
              <a:rPr dirty="0" sz="1600" spc="-5">
                <a:latin typeface="Carlito"/>
                <a:cs typeface="Carlito"/>
              </a:rPr>
              <a:t>на </a:t>
            </a:r>
            <a:r>
              <a:rPr dirty="0" sz="1600" spc="-10">
                <a:latin typeface="Carlito"/>
                <a:cs typeface="Carlito"/>
              </a:rPr>
              <a:t>формирование современных компетенций </a:t>
            </a:r>
            <a:r>
              <a:rPr dirty="0" sz="1600" spc="-5">
                <a:latin typeface="Carlito"/>
                <a:cs typeface="Carlito"/>
              </a:rPr>
              <a:t>и  </a:t>
            </a:r>
            <a:r>
              <a:rPr dirty="0" sz="1600" spc="-10">
                <a:latin typeface="Carlito"/>
                <a:cs typeface="Carlito"/>
              </a:rPr>
              <a:t>навыков </a:t>
            </a:r>
            <a:r>
              <a:rPr dirty="0" sz="1600" spc="-5">
                <a:latin typeface="Carlito"/>
                <a:cs typeface="Carlito"/>
              </a:rPr>
              <a:t>у </a:t>
            </a:r>
            <a:r>
              <a:rPr dirty="0" sz="1600" spc="-10">
                <a:latin typeface="Carlito"/>
                <a:cs typeface="Carlito"/>
              </a:rPr>
              <a:t>обучающихся, </a:t>
            </a:r>
            <a:r>
              <a:rPr dirty="0" sz="1600" spc="-5">
                <a:latin typeface="Carlito"/>
                <a:cs typeface="Carlito"/>
              </a:rPr>
              <a:t>в </a:t>
            </a:r>
            <a:r>
              <a:rPr dirty="0" sz="1600" spc="-10">
                <a:latin typeface="Carlito"/>
                <a:cs typeface="Carlito"/>
              </a:rPr>
              <a:t>том числе </a:t>
            </a:r>
            <a:r>
              <a:rPr dirty="0" sz="1600" spc="-5">
                <a:latin typeface="Carlito"/>
                <a:cs typeface="Carlito"/>
              </a:rPr>
              <a:t>по </a:t>
            </a:r>
            <a:r>
              <a:rPr dirty="0" sz="1600" spc="-10">
                <a:latin typeface="Carlito"/>
                <a:cs typeface="Carlito"/>
              </a:rPr>
              <a:t>предметным </a:t>
            </a:r>
            <a:r>
              <a:rPr dirty="0" sz="1600" spc="-15">
                <a:latin typeface="Carlito"/>
                <a:cs typeface="Carlito"/>
              </a:rPr>
              <a:t>областям </a:t>
            </a:r>
            <a:r>
              <a:rPr dirty="0" sz="1600" spc="-20">
                <a:latin typeface="Carlito"/>
                <a:cs typeface="Carlito"/>
              </a:rPr>
              <a:t>«Технология», </a:t>
            </a:r>
            <a:r>
              <a:rPr dirty="0" sz="1600" spc="-15">
                <a:latin typeface="Carlito"/>
                <a:cs typeface="Carlito"/>
              </a:rPr>
              <a:t>«Математика </a:t>
            </a:r>
            <a:r>
              <a:rPr dirty="0" sz="1600" spc="-5">
                <a:latin typeface="Carlito"/>
                <a:cs typeface="Carlito"/>
              </a:rPr>
              <a:t>и  </a:t>
            </a:r>
            <a:r>
              <a:rPr dirty="0" sz="1600" spc="-10">
                <a:latin typeface="Carlito"/>
                <a:cs typeface="Carlito"/>
              </a:rPr>
              <a:t>информатика», «Физическая </a:t>
            </a:r>
            <a:r>
              <a:rPr dirty="0" sz="1600" spc="-20">
                <a:latin typeface="Carlito"/>
                <a:cs typeface="Carlito"/>
              </a:rPr>
              <a:t>культура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0">
                <a:latin typeface="Carlito"/>
                <a:cs typeface="Carlito"/>
              </a:rPr>
              <a:t>основы безопасности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жизнедеятельности».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37680"/>
            <a:chOff x="0" y="12"/>
            <a:chExt cx="9144000" cy="6837680"/>
          </a:xfrm>
        </p:grpSpPr>
        <p:sp>
          <p:nvSpPr>
            <p:cNvPr id="3" name="object 3"/>
            <p:cNvSpPr/>
            <p:nvPr/>
          </p:nvSpPr>
          <p:spPr>
            <a:xfrm>
              <a:off x="71996" y="12"/>
              <a:ext cx="9071635" cy="6837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658518" cy="134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2581" y="364578"/>
            <a:ext cx="4368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</a:t>
            </a:r>
            <a:r>
              <a:rPr dirty="0" spc="-30"/>
              <a:t> </a:t>
            </a:r>
            <a:r>
              <a:rPr dirty="0" spc="-15"/>
              <a:t>«ОБРАЗОВАНИЕ»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025" y="1483461"/>
            <a:ext cx="3757295" cy="1517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7314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rlito"/>
                <a:cs typeface="Carlito"/>
              </a:rPr>
              <a:t>В </a:t>
            </a:r>
            <a:r>
              <a:rPr dirty="0" sz="1400" spc="-5">
                <a:latin typeface="Carlito"/>
                <a:cs typeface="Carlito"/>
              </a:rPr>
              <a:t>2019 </a:t>
            </a:r>
            <a:r>
              <a:rPr dirty="0" sz="1400" spc="-20">
                <a:latin typeface="Carlito"/>
                <a:cs typeface="Carlito"/>
              </a:rPr>
              <a:t>году </a:t>
            </a:r>
            <a:r>
              <a:rPr dirty="0" sz="1400">
                <a:latin typeface="Carlito"/>
                <a:cs typeface="Carlito"/>
              </a:rPr>
              <a:t>в </a:t>
            </a:r>
            <a:r>
              <a:rPr dirty="0" sz="1400" spc="-5">
                <a:latin typeface="Carlito"/>
                <a:cs typeface="Carlito"/>
              </a:rPr>
              <a:t>рамках реализации федерального  проекта </a:t>
            </a:r>
            <a:r>
              <a:rPr dirty="0" sz="1400" spc="-5" b="1">
                <a:latin typeface="Carlito"/>
                <a:cs typeface="Carlito"/>
              </a:rPr>
              <a:t>«Современная школа» </a:t>
            </a:r>
            <a:r>
              <a:rPr dirty="0" sz="1400" spc="5">
                <a:latin typeface="Carlito"/>
                <a:cs typeface="Carlito"/>
              </a:rPr>
              <a:t>на </a:t>
            </a:r>
            <a:r>
              <a:rPr dirty="0" sz="1400" spc="-5">
                <a:latin typeface="Carlito"/>
                <a:cs typeface="Carlito"/>
              </a:rPr>
              <a:t>базе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БОУ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 spc="-5">
                <a:latin typeface="Carlito"/>
                <a:cs typeface="Carlito"/>
              </a:rPr>
              <a:t>«Екатерининская средняя общеобразовательная  </a:t>
            </a:r>
            <a:r>
              <a:rPr dirty="0" sz="1400" spc="-10">
                <a:latin typeface="Carlito"/>
                <a:cs typeface="Carlito"/>
              </a:rPr>
              <a:t>школа» </a:t>
            </a:r>
            <a:r>
              <a:rPr dirty="0" sz="1400">
                <a:latin typeface="Carlito"/>
                <a:cs typeface="Carlito"/>
              </a:rPr>
              <a:t>и </a:t>
            </a:r>
            <a:r>
              <a:rPr dirty="0" sz="1400" spc="-5">
                <a:latin typeface="Carlito"/>
                <a:cs typeface="Carlito"/>
              </a:rPr>
              <a:t>БОУ «Заливинская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средняя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ts val="1680"/>
              </a:lnSpc>
              <a:spcBef>
                <a:spcPts val="5"/>
              </a:spcBef>
            </a:pPr>
            <a:r>
              <a:rPr dirty="0" sz="1400" spc="-5">
                <a:latin typeface="Carlito"/>
                <a:cs typeface="Carlito"/>
              </a:rPr>
              <a:t>общеобразовательная </a:t>
            </a:r>
            <a:r>
              <a:rPr dirty="0" sz="1400" spc="-10">
                <a:latin typeface="Carlito"/>
                <a:cs typeface="Carlito"/>
              </a:rPr>
              <a:t>школа» </a:t>
            </a:r>
            <a:r>
              <a:rPr dirty="0" sz="1400" spc="-5">
                <a:latin typeface="Carlito"/>
                <a:cs typeface="Carlito"/>
              </a:rPr>
              <a:t>открыты первые </a:t>
            </a:r>
            <a:r>
              <a:rPr dirty="0" sz="1400">
                <a:latin typeface="Carlito"/>
                <a:cs typeface="Carlito"/>
              </a:rPr>
              <a:t>в  районе </a:t>
            </a:r>
            <a:r>
              <a:rPr dirty="0" sz="1400" spc="-5">
                <a:latin typeface="Carlito"/>
                <a:cs typeface="Carlito"/>
              </a:rPr>
              <a:t>Центры цифрового </a:t>
            </a:r>
            <a:r>
              <a:rPr dirty="0" sz="1400">
                <a:latin typeface="Carlito"/>
                <a:cs typeface="Carlito"/>
              </a:rPr>
              <a:t>и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гуманитарного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625"/>
              </a:lnSpc>
            </a:pPr>
            <a:r>
              <a:rPr dirty="0" sz="1400" spc="-5">
                <a:latin typeface="Carlito"/>
                <a:cs typeface="Carlito"/>
              </a:rPr>
              <a:t>профилей </a:t>
            </a:r>
            <a:r>
              <a:rPr dirty="0" sz="1400" spc="-25" b="1">
                <a:latin typeface="Carlito"/>
                <a:cs typeface="Carlito"/>
              </a:rPr>
              <a:t>«Точка</a:t>
            </a:r>
            <a:r>
              <a:rPr dirty="0" sz="1400" spc="1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роста»</a:t>
            </a:r>
            <a:r>
              <a:rPr dirty="0" sz="1400"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0003" y="836282"/>
            <a:ext cx="4247997" cy="343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67859" y="4757305"/>
            <a:ext cx="4509135" cy="173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Инфраструктура Центра </a:t>
            </a:r>
            <a:r>
              <a:rPr dirty="0" sz="1400" spc="-10">
                <a:latin typeface="Carlito"/>
                <a:cs typeface="Carlito"/>
              </a:rPr>
              <a:t>используется </a:t>
            </a:r>
            <a:r>
              <a:rPr dirty="0" sz="1400" spc="-5">
                <a:latin typeface="Carlito"/>
                <a:cs typeface="Carlito"/>
              </a:rPr>
              <a:t>как </a:t>
            </a:r>
            <a:r>
              <a:rPr dirty="0" sz="1400">
                <a:latin typeface="Carlito"/>
                <a:cs typeface="Carlito"/>
              </a:rPr>
              <a:t>в урочное </a:t>
            </a:r>
            <a:r>
              <a:rPr dirty="0" sz="1400" spc="-5">
                <a:latin typeface="Carlito"/>
                <a:cs typeface="Carlito"/>
              </a:rPr>
              <a:t>время,  через </a:t>
            </a:r>
            <a:r>
              <a:rPr dirty="0" sz="1400" spc="-10">
                <a:latin typeface="Carlito"/>
                <a:cs typeface="Carlito"/>
              </a:rPr>
              <a:t>предметы </a:t>
            </a:r>
            <a:r>
              <a:rPr dirty="0" sz="1400" spc="-15">
                <a:latin typeface="Carlito"/>
                <a:cs typeface="Carlito"/>
              </a:rPr>
              <a:t>«Технология», </a:t>
            </a:r>
            <a:r>
              <a:rPr dirty="0" sz="1400" spc="-5">
                <a:latin typeface="Carlito"/>
                <a:cs typeface="Carlito"/>
              </a:rPr>
              <a:t>«ОБЖ» </a:t>
            </a:r>
            <a:r>
              <a:rPr dirty="0" sz="1400">
                <a:latin typeface="Carlito"/>
                <a:cs typeface="Carlito"/>
              </a:rPr>
              <a:t>с </a:t>
            </a:r>
            <a:r>
              <a:rPr dirty="0" sz="1400" spc="-5">
                <a:latin typeface="Carlito"/>
                <a:cs typeface="Carlito"/>
              </a:rPr>
              <a:t>охватом 100% от  </a:t>
            </a:r>
            <a:r>
              <a:rPr dirty="0" sz="1400" spc="-10">
                <a:latin typeface="Carlito"/>
                <a:cs typeface="Carlito"/>
              </a:rPr>
              <a:t>общего </a:t>
            </a:r>
            <a:r>
              <a:rPr dirty="0" sz="1400" spc="-5">
                <a:latin typeface="Carlito"/>
                <a:cs typeface="Carlito"/>
              </a:rPr>
              <a:t>количества обучающихся, </a:t>
            </a:r>
            <a:r>
              <a:rPr dirty="0" sz="1400">
                <a:latin typeface="Carlito"/>
                <a:cs typeface="Carlito"/>
              </a:rPr>
              <a:t>а </a:t>
            </a:r>
            <a:r>
              <a:rPr dirty="0" sz="1400" spc="-5">
                <a:latin typeface="Carlito"/>
                <a:cs typeface="Carlito"/>
              </a:rPr>
              <a:t>так </a:t>
            </a:r>
            <a:r>
              <a:rPr dirty="0" sz="1400" spc="-10">
                <a:latin typeface="Carlito"/>
                <a:cs typeface="Carlito"/>
              </a:rPr>
              <a:t>же </a:t>
            </a:r>
            <a:r>
              <a:rPr dirty="0" sz="1400">
                <a:latin typeface="Carlito"/>
                <a:cs typeface="Carlito"/>
              </a:rPr>
              <a:t>во внеурочное  </a:t>
            </a:r>
            <a:r>
              <a:rPr dirty="0" sz="1400" spc="-5">
                <a:latin typeface="Carlito"/>
                <a:cs typeface="Carlito"/>
              </a:rPr>
              <a:t>время, </a:t>
            </a:r>
            <a:r>
              <a:rPr dirty="0" sz="1400" spc="-10">
                <a:latin typeface="Carlito"/>
                <a:cs typeface="Carlito"/>
              </a:rPr>
              <a:t>как </a:t>
            </a:r>
            <a:r>
              <a:rPr dirty="0" sz="1400" spc="-5">
                <a:latin typeface="Carlito"/>
                <a:cs typeface="Carlito"/>
              </a:rPr>
              <a:t>общественное пространство для развития  </a:t>
            </a:r>
            <a:r>
              <a:rPr dirty="0" sz="1400" spc="-10">
                <a:latin typeface="Carlito"/>
                <a:cs typeface="Carlito"/>
              </a:rPr>
              <a:t>общекультурных </a:t>
            </a:r>
            <a:r>
              <a:rPr dirty="0" sz="1400" spc="-5">
                <a:latin typeface="Carlito"/>
                <a:cs typeface="Carlito"/>
              </a:rPr>
              <a:t>компетенций </a:t>
            </a:r>
            <a:r>
              <a:rPr dirty="0" sz="1400">
                <a:latin typeface="Carlito"/>
                <a:cs typeface="Carlito"/>
              </a:rPr>
              <a:t>и </a:t>
            </a:r>
            <a:r>
              <a:rPr dirty="0" sz="1400" spc="-5">
                <a:latin typeface="Carlito"/>
                <a:cs typeface="Carlito"/>
              </a:rPr>
              <a:t>цифровой грамотности  населения, шахматного образования, проектной  </a:t>
            </a:r>
            <a:r>
              <a:rPr dirty="0" sz="1400" spc="-10">
                <a:latin typeface="Carlito"/>
                <a:cs typeface="Carlito"/>
              </a:rPr>
              <a:t>деятельности, </a:t>
            </a:r>
            <a:r>
              <a:rPr dirty="0" sz="1400" spc="-5">
                <a:latin typeface="Carlito"/>
                <a:cs typeface="Carlito"/>
              </a:rPr>
              <a:t>творческой, </a:t>
            </a:r>
            <a:r>
              <a:rPr dirty="0" sz="1400">
                <a:latin typeface="Carlito"/>
                <a:cs typeface="Carlito"/>
              </a:rPr>
              <a:t>социальной </a:t>
            </a:r>
            <a:r>
              <a:rPr dirty="0" sz="1400" spc="-5">
                <a:latin typeface="Carlito"/>
                <a:cs typeface="Carlito"/>
              </a:rPr>
              <a:t>самореализации  </a:t>
            </a:r>
            <a:r>
              <a:rPr dirty="0" sz="1400" spc="-10">
                <a:latin typeface="Carlito"/>
                <a:cs typeface="Carlito"/>
              </a:rPr>
              <a:t>детей, </a:t>
            </a:r>
            <a:r>
              <a:rPr dirty="0" sz="1400" spc="-5">
                <a:latin typeface="Carlito"/>
                <a:cs typeface="Carlito"/>
              </a:rPr>
              <a:t>педагогов, </a:t>
            </a:r>
            <a:r>
              <a:rPr dirty="0" sz="1400" spc="-15">
                <a:latin typeface="Carlito"/>
                <a:cs typeface="Carlito"/>
              </a:rPr>
              <a:t>родительской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общественности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6940" y="4306582"/>
            <a:ext cx="389445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БОУ </a:t>
            </a:r>
            <a:r>
              <a:rPr dirty="0" sz="1000" spc="-10">
                <a:latin typeface="Carlito"/>
                <a:cs typeface="Carlito"/>
              </a:rPr>
              <a:t>«Екатерининская </a:t>
            </a:r>
            <a:r>
              <a:rPr dirty="0" sz="1000" spc="-5">
                <a:latin typeface="Carlito"/>
                <a:cs typeface="Carlito"/>
              </a:rPr>
              <a:t>СОШ» ремонт </a:t>
            </a:r>
            <a:r>
              <a:rPr dirty="0" sz="1000" spc="-10">
                <a:latin typeface="Carlito"/>
                <a:cs typeface="Carlito"/>
              </a:rPr>
              <a:t>помещений </a:t>
            </a:r>
            <a:r>
              <a:rPr dirty="0" sz="1000" spc="-5">
                <a:latin typeface="Carlito"/>
                <a:cs typeface="Carlito"/>
              </a:rPr>
              <a:t>для </a:t>
            </a:r>
            <a:r>
              <a:rPr dirty="0" sz="1000" spc="-10">
                <a:latin typeface="Carlito"/>
                <a:cs typeface="Carlito"/>
              </a:rPr>
              <a:t>создания</a:t>
            </a:r>
            <a:r>
              <a:rPr dirty="0" sz="1000" spc="50">
                <a:latin typeface="Carlito"/>
                <a:cs typeface="Carlito"/>
              </a:rPr>
              <a:t> </a:t>
            </a:r>
            <a:r>
              <a:rPr dirty="0" sz="1000" spc="-10">
                <a:latin typeface="Carlito"/>
                <a:cs typeface="Carlito"/>
              </a:rPr>
              <a:t>центров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000" spc="-20">
                <a:latin typeface="Carlito"/>
                <a:cs typeface="Carlito"/>
              </a:rPr>
              <a:t>«Точка </a:t>
            </a:r>
            <a:r>
              <a:rPr dirty="0" sz="1000" spc="-5">
                <a:latin typeface="Carlito"/>
                <a:cs typeface="Carlito"/>
              </a:rPr>
              <a:t>роста» </a:t>
            </a:r>
            <a:r>
              <a:rPr dirty="0" sz="1000" spc="-10">
                <a:latin typeface="Carlito"/>
                <a:cs typeface="Carlito"/>
              </a:rPr>
              <a:t>кабинет </a:t>
            </a:r>
            <a:r>
              <a:rPr dirty="0" sz="1000" spc="-5">
                <a:latin typeface="Carlito"/>
                <a:cs typeface="Carlito"/>
              </a:rPr>
              <a:t>информатики, ОБЖ </a:t>
            </a:r>
            <a:r>
              <a:rPr dirty="0" sz="1000">
                <a:latin typeface="Carlito"/>
                <a:cs typeface="Carlito"/>
              </a:rPr>
              <a:t>и</a:t>
            </a:r>
            <a:r>
              <a:rPr dirty="0" sz="1000" spc="25">
                <a:latin typeface="Carlito"/>
                <a:cs typeface="Carlito"/>
              </a:rPr>
              <a:t> </a:t>
            </a:r>
            <a:r>
              <a:rPr dirty="0" sz="1000" spc="-10">
                <a:latin typeface="Carlito"/>
                <a:cs typeface="Carlito"/>
              </a:rPr>
              <a:t>технологии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017" y="6125298"/>
            <a:ext cx="13055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Carlito"/>
                <a:cs typeface="Carlito"/>
              </a:rPr>
              <a:t>БОУ </a:t>
            </a:r>
            <a:r>
              <a:rPr dirty="0" sz="900" spc="-5">
                <a:latin typeface="Carlito"/>
                <a:cs typeface="Carlito"/>
              </a:rPr>
              <a:t>«</a:t>
            </a:r>
            <a:r>
              <a:rPr dirty="0" sz="1000" spc="-5">
                <a:latin typeface="Carlito"/>
                <a:cs typeface="Carlito"/>
              </a:rPr>
              <a:t>Заливинская</a:t>
            </a:r>
            <a:r>
              <a:rPr dirty="0" sz="1000" spc="-70">
                <a:latin typeface="Carlito"/>
                <a:cs typeface="Carlito"/>
              </a:rPr>
              <a:t> </a:t>
            </a:r>
            <a:r>
              <a:rPr dirty="0" sz="900" spc="-5">
                <a:latin typeface="Carlito"/>
                <a:cs typeface="Carlito"/>
              </a:rPr>
              <a:t>СОШ»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444" y="3068650"/>
            <a:ext cx="4056126" cy="2908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7365"/>
            <a:chOff x="0" y="12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5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658518" cy="134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2581" y="364578"/>
            <a:ext cx="4368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</a:t>
            </a:r>
            <a:r>
              <a:rPr dirty="0" spc="-30"/>
              <a:t> </a:t>
            </a:r>
            <a:r>
              <a:rPr dirty="0" spc="-15"/>
              <a:t>«ОБРАЗОВАНИЕ»</a:t>
            </a:r>
          </a:p>
        </p:txBody>
      </p:sp>
      <p:sp>
        <p:nvSpPr>
          <p:cNvPr id="6" name="object 6"/>
          <p:cNvSpPr/>
          <p:nvPr/>
        </p:nvSpPr>
        <p:spPr>
          <a:xfrm>
            <a:off x="4418634" y="701636"/>
            <a:ext cx="4338002" cy="3014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40578" y="3708260"/>
            <a:ext cx="26968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БОУ </a:t>
            </a:r>
            <a:r>
              <a:rPr dirty="0" sz="1000" spc="-15">
                <a:latin typeface="Carlito"/>
                <a:cs typeface="Carlito"/>
              </a:rPr>
              <a:t>«Тарская </a:t>
            </a:r>
            <a:r>
              <a:rPr dirty="0" sz="1000" spc="-5">
                <a:latin typeface="Carlito"/>
                <a:cs typeface="Carlito"/>
              </a:rPr>
              <a:t>гимназия №1» </a:t>
            </a:r>
            <a:r>
              <a:rPr dirty="0" sz="1000" spc="-10">
                <a:latin typeface="Carlito"/>
                <a:cs typeface="Carlito"/>
              </a:rPr>
              <a:t>ремонт помещений  </a:t>
            </a:r>
            <a:r>
              <a:rPr dirty="0" sz="1000" spc="-5">
                <a:latin typeface="Carlito"/>
                <a:cs typeface="Carlito"/>
              </a:rPr>
              <a:t>для создания </a:t>
            </a:r>
            <a:r>
              <a:rPr dirty="0" sz="1000" spc="-10">
                <a:latin typeface="Carlito"/>
                <a:cs typeface="Carlito"/>
              </a:rPr>
              <a:t>центров </a:t>
            </a:r>
            <a:r>
              <a:rPr dirty="0" sz="1000" spc="-20">
                <a:latin typeface="Carlito"/>
                <a:cs typeface="Carlito"/>
              </a:rPr>
              <a:t>«Точка </a:t>
            </a:r>
            <a:r>
              <a:rPr dirty="0" sz="1000" spc="-5">
                <a:latin typeface="Carlito"/>
                <a:cs typeface="Carlito"/>
              </a:rPr>
              <a:t>роста»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061" y="6276149"/>
            <a:ext cx="29051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БОУ </a:t>
            </a:r>
            <a:r>
              <a:rPr dirty="0" sz="1000" spc="-10">
                <a:latin typeface="Carlito"/>
                <a:cs typeface="Carlito"/>
              </a:rPr>
              <a:t>«Пологрудовская </a:t>
            </a:r>
            <a:r>
              <a:rPr dirty="0" sz="1000" spc="-5">
                <a:latin typeface="Carlito"/>
                <a:cs typeface="Carlito"/>
              </a:rPr>
              <a:t>СОШ» ремонт </a:t>
            </a:r>
            <a:r>
              <a:rPr dirty="0" sz="1000" spc="-10">
                <a:latin typeface="Carlito"/>
                <a:cs typeface="Carlito"/>
              </a:rPr>
              <a:t>помещений для  создания центров </a:t>
            </a:r>
            <a:r>
              <a:rPr dirty="0" sz="1000" spc="-20">
                <a:latin typeface="Carlito"/>
                <a:cs typeface="Carlito"/>
              </a:rPr>
              <a:t>«Точка</a:t>
            </a:r>
            <a:r>
              <a:rPr dirty="0" sz="1000" spc="1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роста»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0438" y="2996641"/>
            <a:ext cx="8215630" cy="3246755"/>
            <a:chOff x="460438" y="2996641"/>
            <a:chExt cx="8215630" cy="3246755"/>
          </a:xfrm>
        </p:grpSpPr>
        <p:sp>
          <p:nvSpPr>
            <p:cNvPr id="10" name="object 10"/>
            <p:cNvSpPr/>
            <p:nvPr/>
          </p:nvSpPr>
          <p:spPr>
            <a:xfrm>
              <a:off x="460438" y="2996641"/>
              <a:ext cx="3509645" cy="32464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77918" y="4078439"/>
              <a:ext cx="3898074" cy="21646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44944" y="1467980"/>
            <a:ext cx="3316604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29 сентября 2020 </a:t>
            </a:r>
            <a:r>
              <a:rPr dirty="0" sz="1400" spc="-20">
                <a:latin typeface="Carlito"/>
                <a:cs typeface="Carlito"/>
              </a:rPr>
              <a:t>года </a:t>
            </a:r>
            <a:r>
              <a:rPr dirty="0" sz="1400" spc="-5">
                <a:latin typeface="Carlito"/>
                <a:cs typeface="Carlito"/>
              </a:rPr>
              <a:t>состоялось открытие  Центров </a:t>
            </a:r>
            <a:r>
              <a:rPr dirty="0" sz="1400">
                <a:latin typeface="Carlito"/>
                <a:cs typeface="Carlito"/>
              </a:rPr>
              <a:t>на </a:t>
            </a:r>
            <a:r>
              <a:rPr dirty="0" sz="1400" spc="-5">
                <a:latin typeface="Carlito"/>
                <a:cs typeface="Carlito"/>
              </a:rPr>
              <a:t>базе БОУ </a:t>
            </a:r>
            <a:r>
              <a:rPr dirty="0" sz="1400" spc="-15">
                <a:latin typeface="Carlito"/>
                <a:cs typeface="Carlito"/>
              </a:rPr>
              <a:t>«Тарская </a:t>
            </a:r>
            <a:r>
              <a:rPr dirty="0" sz="1400" spc="-5">
                <a:latin typeface="Carlito"/>
                <a:cs typeface="Carlito"/>
              </a:rPr>
              <a:t>СОШ №4»,  </a:t>
            </a:r>
            <a:r>
              <a:rPr dirty="0" sz="1400" spc="-10">
                <a:latin typeface="Carlito"/>
                <a:cs typeface="Carlito"/>
              </a:rPr>
              <a:t>БОУ </a:t>
            </a:r>
            <a:r>
              <a:rPr dirty="0" sz="1400">
                <a:latin typeface="Carlito"/>
                <a:cs typeface="Carlito"/>
              </a:rPr>
              <a:t>« </a:t>
            </a:r>
            <a:r>
              <a:rPr dirty="0" sz="1400" spc="-20">
                <a:latin typeface="Carlito"/>
                <a:cs typeface="Carlito"/>
              </a:rPr>
              <a:t>Тарская </a:t>
            </a:r>
            <a:r>
              <a:rPr dirty="0" sz="1400" spc="-5">
                <a:latin typeface="Carlito"/>
                <a:cs typeface="Carlito"/>
              </a:rPr>
              <a:t>гимназия №1»,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БОУ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rlito"/>
                <a:cs typeface="Carlito"/>
              </a:rPr>
              <a:t>«Пологрудовская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СОШ».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28155"/>
            <a:chOff x="0" y="12"/>
            <a:chExt cx="9144000" cy="682815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9143631" cy="6827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658518" cy="134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2581" y="364578"/>
            <a:ext cx="4368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</a:t>
            </a:r>
            <a:r>
              <a:rPr dirty="0" spc="-30"/>
              <a:t> </a:t>
            </a:r>
            <a:r>
              <a:rPr dirty="0" spc="-15"/>
              <a:t>«ОБРАЗОВАНИЕ»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097" y="1516227"/>
            <a:ext cx="436372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rlito"/>
                <a:cs typeface="Carlito"/>
              </a:rPr>
              <a:t>В </a:t>
            </a:r>
            <a:r>
              <a:rPr dirty="0" sz="1400" spc="-5">
                <a:latin typeface="Carlito"/>
                <a:cs typeface="Carlito"/>
              </a:rPr>
              <a:t>2021 </a:t>
            </a:r>
            <a:r>
              <a:rPr dirty="0" sz="1400" spc="-20">
                <a:latin typeface="Carlito"/>
                <a:cs typeface="Carlito"/>
              </a:rPr>
              <a:t>году </a:t>
            </a:r>
            <a:r>
              <a:rPr dirty="0" sz="1400" spc="-15">
                <a:latin typeface="Carlito"/>
                <a:cs typeface="Carlito"/>
              </a:rPr>
              <a:t>благодаря </a:t>
            </a:r>
            <a:r>
              <a:rPr dirty="0" sz="1400">
                <a:latin typeface="Carlito"/>
                <a:cs typeface="Carlito"/>
              </a:rPr>
              <a:t>национальному</a:t>
            </a:r>
            <a:r>
              <a:rPr dirty="0" sz="1400" spc="-5">
                <a:latin typeface="Carlito"/>
                <a:cs typeface="Carlito"/>
              </a:rPr>
              <a:t> проекту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99900"/>
              </a:lnSpc>
            </a:pPr>
            <a:r>
              <a:rPr dirty="0" sz="1400" spc="-5" b="1">
                <a:latin typeface="Carlito"/>
                <a:cs typeface="Carlito"/>
              </a:rPr>
              <a:t>«Образование» </a:t>
            </a:r>
            <a:r>
              <a:rPr dirty="0" sz="1400" spc="-20">
                <a:latin typeface="Carlito"/>
                <a:cs typeface="Carlito"/>
              </a:rPr>
              <a:t>Тарскому </a:t>
            </a:r>
            <a:r>
              <a:rPr dirty="0" sz="1400" spc="-5">
                <a:latin typeface="Carlito"/>
                <a:cs typeface="Carlito"/>
              </a:rPr>
              <a:t>муниципальному </a:t>
            </a:r>
            <a:r>
              <a:rPr dirty="0" sz="1400">
                <a:latin typeface="Carlito"/>
                <a:cs typeface="Carlito"/>
              </a:rPr>
              <a:t>району  </a:t>
            </a:r>
            <a:r>
              <a:rPr dirty="0" sz="1400" spc="-5">
                <a:latin typeface="Carlito"/>
                <a:cs typeface="Carlito"/>
              </a:rPr>
              <a:t>выделено 10 </a:t>
            </a:r>
            <a:r>
              <a:rPr dirty="0" sz="1400">
                <a:latin typeface="Carlito"/>
                <a:cs typeface="Carlito"/>
              </a:rPr>
              <a:t>млн.697 </a:t>
            </a:r>
            <a:r>
              <a:rPr dirty="0" sz="1400" spc="-5">
                <a:latin typeface="Carlito"/>
                <a:cs typeface="Carlito"/>
              </a:rPr>
              <a:t>тыс.рублей., из </a:t>
            </a:r>
            <a:r>
              <a:rPr dirty="0" sz="1400">
                <a:latin typeface="Carlito"/>
                <a:cs typeface="Carlito"/>
              </a:rPr>
              <a:t>них </a:t>
            </a:r>
            <a:r>
              <a:rPr dirty="0" sz="1400" spc="-10">
                <a:latin typeface="Carlito"/>
                <a:cs typeface="Carlito"/>
              </a:rPr>
              <a:t>большая </a:t>
            </a:r>
            <a:r>
              <a:rPr dirty="0" sz="1400" spc="-5">
                <a:latin typeface="Carlito"/>
                <a:cs typeface="Carlito"/>
              </a:rPr>
              <a:t>часть  </a:t>
            </a:r>
            <a:r>
              <a:rPr dirty="0" sz="1400" spc="-10">
                <a:latin typeface="Carlito"/>
                <a:cs typeface="Carlito"/>
              </a:rPr>
              <a:t>средств </a:t>
            </a:r>
            <a:r>
              <a:rPr dirty="0" sz="1400">
                <a:latin typeface="Carlito"/>
                <a:cs typeface="Carlito"/>
              </a:rPr>
              <a:t>– 8 </a:t>
            </a:r>
            <a:r>
              <a:rPr dirty="0" sz="1400" spc="-5">
                <a:latin typeface="Carlito"/>
                <a:cs typeface="Carlito"/>
              </a:rPr>
              <a:t>млн.933 тыс.рублей </a:t>
            </a:r>
            <a:r>
              <a:rPr dirty="0" sz="1400">
                <a:latin typeface="Carlito"/>
                <a:cs typeface="Carlito"/>
              </a:rPr>
              <a:t>- </a:t>
            </a:r>
            <a:r>
              <a:rPr dirty="0" sz="1400" spc="-5">
                <a:latin typeface="Carlito"/>
                <a:cs typeface="Carlito"/>
              </a:rPr>
              <a:t>направлена </a:t>
            </a:r>
            <a:r>
              <a:rPr dirty="0" sz="1400" spc="5">
                <a:latin typeface="Carlito"/>
                <a:cs typeface="Carlito"/>
              </a:rPr>
              <a:t>на  </a:t>
            </a:r>
            <a:r>
              <a:rPr dirty="0" sz="1400" spc="-5" b="1">
                <a:latin typeface="Carlito"/>
                <a:cs typeface="Carlito"/>
              </a:rPr>
              <a:t>создание центров </a:t>
            </a:r>
            <a:r>
              <a:rPr dirty="0" sz="1400" spc="-25" b="1">
                <a:latin typeface="Carlito"/>
                <a:cs typeface="Carlito"/>
              </a:rPr>
              <a:t>«Точка </a:t>
            </a:r>
            <a:r>
              <a:rPr dirty="0" sz="1400" b="1">
                <a:latin typeface="Carlito"/>
                <a:cs typeface="Carlito"/>
              </a:rPr>
              <a:t>роста». </a:t>
            </a:r>
            <a:r>
              <a:rPr dirty="0" sz="1400" spc="-10">
                <a:latin typeface="Carlito"/>
                <a:cs typeface="Carlito"/>
              </a:rPr>
              <a:t>Благодаря  </a:t>
            </a:r>
            <a:r>
              <a:rPr dirty="0" sz="1400">
                <a:latin typeface="Carlito"/>
                <a:cs typeface="Carlito"/>
              </a:rPr>
              <a:t>национальному </a:t>
            </a:r>
            <a:r>
              <a:rPr dirty="0" sz="1400" spc="-5">
                <a:latin typeface="Carlito"/>
                <a:cs typeface="Carlito"/>
              </a:rPr>
              <a:t>проекту </a:t>
            </a:r>
            <a:r>
              <a:rPr dirty="0" sz="1400" spc="5">
                <a:latin typeface="Carlito"/>
                <a:cs typeface="Carlito"/>
              </a:rPr>
              <a:t>на </a:t>
            </a:r>
            <a:r>
              <a:rPr dirty="0" sz="1400" spc="-10">
                <a:latin typeface="Carlito"/>
                <a:cs typeface="Carlito"/>
              </a:rPr>
              <a:t>территории </a:t>
            </a:r>
            <a:r>
              <a:rPr dirty="0" sz="1400" spc="-20">
                <a:latin typeface="Carlito"/>
                <a:cs typeface="Carlito"/>
              </a:rPr>
              <a:t>Тарского  </a:t>
            </a:r>
            <a:r>
              <a:rPr dirty="0" sz="1400" spc="-5">
                <a:latin typeface="Carlito"/>
                <a:cs typeface="Carlito"/>
              </a:rPr>
              <a:t>муниципального района </a:t>
            </a:r>
            <a:r>
              <a:rPr dirty="0" sz="1400" spc="-10">
                <a:latin typeface="Carlito"/>
                <a:cs typeface="Carlito"/>
              </a:rPr>
              <a:t>открыто </a:t>
            </a:r>
            <a:r>
              <a:rPr dirty="0" sz="1400">
                <a:latin typeface="Carlito"/>
                <a:cs typeface="Carlito"/>
              </a:rPr>
              <a:t>5 </a:t>
            </a:r>
            <a:r>
              <a:rPr dirty="0" sz="1400" spc="-5">
                <a:latin typeface="Carlito"/>
                <a:cs typeface="Carlito"/>
              </a:rPr>
              <a:t>центров образования  цифрового </a:t>
            </a:r>
            <a:r>
              <a:rPr dirty="0" sz="1400">
                <a:latin typeface="Carlito"/>
                <a:cs typeface="Carlito"/>
              </a:rPr>
              <a:t>и </a:t>
            </a:r>
            <a:r>
              <a:rPr dirty="0" sz="1400" spc="-5">
                <a:latin typeface="Carlito"/>
                <a:cs typeface="Carlito"/>
              </a:rPr>
              <a:t>гуманитарного профилей, </a:t>
            </a:r>
            <a:r>
              <a:rPr dirty="0" sz="1400">
                <a:latin typeface="Carlito"/>
                <a:cs typeface="Carlito"/>
              </a:rPr>
              <a:t>в </a:t>
            </a:r>
            <a:r>
              <a:rPr dirty="0" sz="1400" spc="-5">
                <a:latin typeface="Carlito"/>
                <a:cs typeface="Carlito"/>
              </a:rPr>
              <a:t>2021 </a:t>
            </a:r>
            <a:r>
              <a:rPr dirty="0" sz="1400" spc="-20">
                <a:latin typeface="Carlito"/>
                <a:cs typeface="Carlito"/>
              </a:rPr>
              <a:t>году </a:t>
            </a:r>
            <a:r>
              <a:rPr dirty="0" sz="1400">
                <a:latin typeface="Carlito"/>
                <a:cs typeface="Carlito"/>
              </a:rPr>
              <a:t>к ним  </a:t>
            </a:r>
            <a:r>
              <a:rPr dirty="0" sz="1400" spc="-5">
                <a:latin typeface="Carlito"/>
                <a:cs typeface="Carlito"/>
              </a:rPr>
              <a:t>добавились еще </a:t>
            </a:r>
            <a:r>
              <a:rPr dirty="0" sz="1400">
                <a:latin typeface="Carlito"/>
                <a:cs typeface="Carlito"/>
              </a:rPr>
              <a:t>3 </a:t>
            </a:r>
            <a:r>
              <a:rPr dirty="0" sz="1400" spc="-10">
                <a:latin typeface="Carlito"/>
                <a:cs typeface="Carlito"/>
              </a:rPr>
              <a:t>центра </a:t>
            </a:r>
            <a:r>
              <a:rPr dirty="0" sz="1400" spc="-5">
                <a:latin typeface="Carlito"/>
                <a:cs typeface="Carlito"/>
              </a:rPr>
              <a:t>естественнонаучной </a:t>
            </a:r>
            <a:r>
              <a:rPr dirty="0" sz="1400">
                <a:latin typeface="Carlito"/>
                <a:cs typeface="Carlito"/>
              </a:rPr>
              <a:t>и  </a:t>
            </a:r>
            <a:r>
              <a:rPr dirty="0" sz="1400" spc="-5">
                <a:latin typeface="Carlito"/>
                <a:cs typeface="Carlito"/>
              </a:rPr>
              <a:t>технологической направленности </a:t>
            </a:r>
            <a:r>
              <a:rPr dirty="0" sz="1400" spc="5">
                <a:latin typeface="Carlito"/>
                <a:cs typeface="Carlito"/>
              </a:rPr>
              <a:t>на </a:t>
            </a:r>
            <a:r>
              <a:rPr dirty="0" sz="1400" spc="-5">
                <a:latin typeface="Carlito"/>
                <a:cs typeface="Carlito"/>
              </a:rPr>
              <a:t>базе </a:t>
            </a:r>
            <a:r>
              <a:rPr dirty="0" sz="1400" spc="-20">
                <a:latin typeface="Carlito"/>
                <a:cs typeface="Carlito"/>
              </a:rPr>
              <a:t>Тарских  </a:t>
            </a:r>
            <a:r>
              <a:rPr dirty="0" sz="1400" spc="-15">
                <a:latin typeface="Carlito"/>
                <a:cs typeface="Carlito"/>
              </a:rPr>
              <a:t>городских </a:t>
            </a:r>
            <a:r>
              <a:rPr dirty="0" sz="1400" spc="-10">
                <a:latin typeface="Carlito"/>
                <a:cs typeface="Carlito"/>
              </a:rPr>
              <a:t>школ </a:t>
            </a:r>
            <a:r>
              <a:rPr dirty="0" sz="1400">
                <a:latin typeface="Carlito"/>
                <a:cs typeface="Carlito"/>
              </a:rPr>
              <a:t>№5 и </a:t>
            </a:r>
            <a:r>
              <a:rPr dirty="0" sz="1400" spc="-5">
                <a:latin typeface="Carlito"/>
                <a:cs typeface="Carlito"/>
              </a:rPr>
              <a:t>№12 </a:t>
            </a:r>
            <a:r>
              <a:rPr dirty="0" sz="1400">
                <a:latin typeface="Carlito"/>
                <a:cs typeface="Carlito"/>
              </a:rPr>
              <a:t>и </a:t>
            </a:r>
            <a:r>
              <a:rPr dirty="0" sz="1400" spc="-5">
                <a:latin typeface="Carlito"/>
                <a:cs typeface="Carlito"/>
              </a:rPr>
              <a:t>Междуреченской </a:t>
            </a:r>
            <a:r>
              <a:rPr dirty="0" sz="1400" spc="-10">
                <a:latin typeface="Carlito"/>
                <a:cs typeface="Carlito"/>
              </a:rPr>
              <a:t>средней  </a:t>
            </a:r>
            <a:r>
              <a:rPr dirty="0" sz="1400" spc="-5">
                <a:latin typeface="Carlito"/>
                <a:cs typeface="Carlito"/>
              </a:rPr>
              <a:t>общеобразовательной</a:t>
            </a:r>
            <a:r>
              <a:rPr dirty="0" sz="1400" spc="-10">
                <a:latin typeface="Carlito"/>
                <a:cs typeface="Carlito"/>
              </a:rPr>
              <a:t> школы.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5979" y="1513077"/>
            <a:ext cx="8299450" cy="4907280"/>
            <a:chOff x="415979" y="1513077"/>
            <a:chExt cx="8299450" cy="4907280"/>
          </a:xfrm>
        </p:grpSpPr>
        <p:sp>
          <p:nvSpPr>
            <p:cNvPr id="8" name="object 8"/>
            <p:cNvSpPr/>
            <p:nvPr/>
          </p:nvSpPr>
          <p:spPr>
            <a:xfrm>
              <a:off x="5215318" y="1513077"/>
              <a:ext cx="3499561" cy="2617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0438" y="4286885"/>
              <a:ext cx="2828925" cy="2089150"/>
            </a:xfrm>
            <a:custGeom>
              <a:avLst/>
              <a:gdLst/>
              <a:ahLst/>
              <a:cxnLst/>
              <a:rect l="l" t="t" r="r" b="b"/>
              <a:pathLst>
                <a:path w="2828925" h="2089150">
                  <a:moveTo>
                    <a:pt x="347764" y="355"/>
                  </a:moveTo>
                  <a:lnTo>
                    <a:pt x="2828518" y="355"/>
                  </a:lnTo>
                  <a:lnTo>
                    <a:pt x="2828518" y="1740598"/>
                  </a:lnTo>
                  <a:lnTo>
                    <a:pt x="2825510" y="1786143"/>
                  </a:lnTo>
                  <a:lnTo>
                    <a:pt x="2816596" y="1830641"/>
                  </a:lnTo>
                  <a:lnTo>
                    <a:pt x="2801943" y="1873586"/>
                  </a:lnTo>
                  <a:lnTo>
                    <a:pt x="2781719" y="1914474"/>
                  </a:lnTo>
                  <a:lnTo>
                    <a:pt x="2756548" y="1952409"/>
                  </a:lnTo>
                  <a:lnTo>
                    <a:pt x="2726686" y="1986564"/>
                  </a:lnTo>
                  <a:lnTo>
                    <a:pt x="2692572" y="2016535"/>
                  </a:lnTo>
                  <a:lnTo>
                    <a:pt x="2654642" y="2041918"/>
                  </a:lnTo>
                  <a:lnTo>
                    <a:pt x="2613697" y="2062138"/>
                  </a:lnTo>
                  <a:lnTo>
                    <a:pt x="2570626" y="2076791"/>
                  </a:lnTo>
                  <a:lnTo>
                    <a:pt x="2526001" y="2085708"/>
                  </a:lnTo>
                  <a:lnTo>
                    <a:pt x="2480398" y="2088718"/>
                  </a:lnTo>
                  <a:lnTo>
                    <a:pt x="0" y="2088718"/>
                  </a:lnTo>
                  <a:lnTo>
                    <a:pt x="0" y="348119"/>
                  </a:lnTo>
                  <a:lnTo>
                    <a:pt x="3010" y="302572"/>
                  </a:lnTo>
                  <a:lnTo>
                    <a:pt x="11926" y="258070"/>
                  </a:lnTo>
                  <a:lnTo>
                    <a:pt x="26580" y="215120"/>
                  </a:lnTo>
                  <a:lnTo>
                    <a:pt x="46799" y="174231"/>
                  </a:lnTo>
                  <a:lnTo>
                    <a:pt x="71971" y="136296"/>
                  </a:lnTo>
                  <a:lnTo>
                    <a:pt x="101836" y="102142"/>
                  </a:lnTo>
                  <a:lnTo>
                    <a:pt x="135951" y="72175"/>
                  </a:lnTo>
                  <a:lnTo>
                    <a:pt x="173875" y="46799"/>
                  </a:lnTo>
                  <a:lnTo>
                    <a:pt x="214820" y="26574"/>
                  </a:lnTo>
                  <a:lnTo>
                    <a:pt x="257892" y="11922"/>
                  </a:lnTo>
                  <a:lnTo>
                    <a:pt x="302516" y="3008"/>
                  </a:lnTo>
                  <a:lnTo>
                    <a:pt x="348119" y="0"/>
                  </a:lnTo>
                  <a:lnTo>
                    <a:pt x="347764" y="355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702936" y="4194619"/>
            <a:ext cx="4090035" cy="222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0615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БОУ </a:t>
            </a:r>
            <a:r>
              <a:rPr dirty="0" sz="1000" spc="-15">
                <a:latin typeface="Carlito"/>
                <a:cs typeface="Carlito"/>
              </a:rPr>
              <a:t>«Тарская </a:t>
            </a:r>
            <a:r>
              <a:rPr dirty="0" sz="1000" spc="-5">
                <a:latin typeface="Carlito"/>
                <a:cs typeface="Carlito"/>
              </a:rPr>
              <a:t>СОШ№12», </a:t>
            </a:r>
            <a:r>
              <a:rPr dirty="0" sz="1000" spc="-10">
                <a:latin typeface="Carlito"/>
                <a:cs typeface="Carlito"/>
              </a:rPr>
              <a:t>кабинет</a:t>
            </a:r>
            <a:r>
              <a:rPr dirty="0" sz="1000" spc="1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физики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rlito"/>
              <a:cs typeface="Carlito"/>
            </a:endParaRPr>
          </a:p>
          <a:p>
            <a:pPr marL="12700" marR="36195">
              <a:lnSpc>
                <a:spcPct val="100000"/>
              </a:lnSpc>
            </a:pPr>
            <a:r>
              <a:rPr dirty="0" sz="1400" spc="-5">
                <a:latin typeface="Carlito"/>
                <a:cs typeface="Carlito"/>
              </a:rPr>
              <a:t>На базе Центров </a:t>
            </a:r>
            <a:r>
              <a:rPr dirty="0" sz="1400" spc="-10">
                <a:latin typeface="Carlito"/>
                <a:cs typeface="Carlito"/>
              </a:rPr>
              <a:t>реализуется </a:t>
            </a:r>
            <a:r>
              <a:rPr dirty="0" sz="1400" spc="-5">
                <a:latin typeface="Carlito"/>
                <a:cs typeface="Carlito"/>
              </a:rPr>
              <a:t>85 дополнительных  общеразвивающих программ, </a:t>
            </a:r>
            <a:r>
              <a:rPr dirty="0" sz="1400">
                <a:latin typeface="Carlito"/>
                <a:cs typeface="Carlito"/>
              </a:rPr>
              <a:t>3 </a:t>
            </a:r>
            <a:r>
              <a:rPr dirty="0" sz="1400" spc="-5">
                <a:latin typeface="Carlito"/>
                <a:cs typeface="Carlito"/>
              </a:rPr>
              <a:t>769 обучающихся  охвачены деятельностью Центров, что </a:t>
            </a:r>
            <a:r>
              <a:rPr dirty="0" sz="1400" spc="-10">
                <a:latin typeface="Carlito"/>
                <a:cs typeface="Carlito"/>
              </a:rPr>
              <a:t>подтверждает  </a:t>
            </a:r>
            <a:r>
              <a:rPr dirty="0" sz="1400">
                <a:latin typeface="Carlito"/>
                <a:cs typeface="Carlito"/>
              </a:rPr>
              <a:t>их активное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использование.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ts val="1680"/>
              </a:lnSpc>
              <a:spcBef>
                <a:spcPts val="45"/>
              </a:spcBef>
            </a:pPr>
            <a:r>
              <a:rPr dirty="0" sz="1400" spc="-10">
                <a:latin typeface="Carlito"/>
                <a:cs typeface="Carlito"/>
              </a:rPr>
              <a:t>До </a:t>
            </a:r>
            <a:r>
              <a:rPr dirty="0" sz="1400" spc="-5">
                <a:latin typeface="Carlito"/>
                <a:cs typeface="Carlito"/>
              </a:rPr>
              <a:t>2024 </a:t>
            </a:r>
            <a:r>
              <a:rPr dirty="0" sz="1400" spc="-20">
                <a:latin typeface="Carlito"/>
                <a:cs typeface="Carlito"/>
              </a:rPr>
              <a:t>года </a:t>
            </a:r>
            <a:r>
              <a:rPr dirty="0" sz="1400" spc="-5">
                <a:latin typeface="Carlito"/>
                <a:cs typeface="Carlito"/>
              </a:rPr>
              <a:t>планируется открытие еще </a:t>
            </a:r>
            <a:r>
              <a:rPr dirty="0" sz="1400">
                <a:latin typeface="Carlito"/>
                <a:cs typeface="Carlito"/>
              </a:rPr>
              <a:t>8 </a:t>
            </a:r>
            <a:r>
              <a:rPr dirty="0" sz="1400" spc="-10">
                <a:latin typeface="Carlito"/>
                <a:cs typeface="Carlito"/>
              </a:rPr>
              <a:t>подобных  </a:t>
            </a:r>
            <a:r>
              <a:rPr dirty="0" sz="1400" spc="-5">
                <a:latin typeface="Carlito"/>
                <a:cs typeface="Carlito"/>
              </a:rPr>
              <a:t>центров, </a:t>
            </a:r>
            <a:r>
              <a:rPr dirty="0" sz="1400">
                <a:latin typeface="Carlito"/>
                <a:cs typeface="Carlito"/>
              </a:rPr>
              <a:t>в </a:t>
            </a:r>
            <a:r>
              <a:rPr dirty="0" sz="1400" spc="-5">
                <a:latin typeface="Carlito"/>
                <a:cs typeface="Carlito"/>
              </a:rPr>
              <a:t>том числе </a:t>
            </a:r>
            <a:r>
              <a:rPr dirty="0" sz="1400">
                <a:latin typeface="Carlito"/>
                <a:cs typeface="Carlito"/>
              </a:rPr>
              <a:t>в </a:t>
            </a:r>
            <a:r>
              <a:rPr dirty="0" sz="1400" spc="-5">
                <a:latin typeface="Carlito"/>
                <a:cs typeface="Carlito"/>
              </a:rPr>
              <a:t>2022 </a:t>
            </a:r>
            <a:r>
              <a:rPr dirty="0" sz="1400" spc="-20">
                <a:latin typeface="Carlito"/>
                <a:cs typeface="Carlito"/>
              </a:rPr>
              <a:t>году </a:t>
            </a:r>
            <a:r>
              <a:rPr dirty="0" sz="1400">
                <a:latin typeface="Carlito"/>
                <a:cs typeface="Carlito"/>
              </a:rPr>
              <a:t>– </a:t>
            </a:r>
            <a:r>
              <a:rPr dirty="0" sz="1400" spc="-5">
                <a:latin typeface="Carlito"/>
                <a:cs typeface="Carlito"/>
              </a:rPr>
              <a:t>четырех, </a:t>
            </a:r>
            <a:r>
              <a:rPr dirty="0" sz="1400">
                <a:latin typeface="Carlito"/>
                <a:cs typeface="Carlito"/>
              </a:rPr>
              <a:t>в</a:t>
            </a:r>
            <a:r>
              <a:rPr dirty="0" sz="1400" spc="-60">
                <a:latin typeface="Carlito"/>
                <a:cs typeface="Carlito"/>
              </a:rPr>
              <a:t> </a:t>
            </a:r>
            <a:r>
              <a:rPr dirty="0" sz="1400" spc="-20">
                <a:latin typeface="Carlito"/>
                <a:cs typeface="Carlito"/>
              </a:rPr>
              <a:t>Тарской</a:t>
            </a:r>
            <a:endParaRPr sz="1400">
              <a:latin typeface="Carlito"/>
              <a:cs typeface="Carlito"/>
            </a:endParaRPr>
          </a:p>
          <a:p>
            <a:pPr marL="12700" marR="73660">
              <a:lnSpc>
                <a:spcPts val="1680"/>
              </a:lnSpc>
              <a:spcBef>
                <a:spcPts val="5"/>
              </a:spcBef>
            </a:pPr>
            <a:r>
              <a:rPr dirty="0" sz="1400" spc="-5">
                <a:latin typeface="Carlito"/>
                <a:cs typeface="Carlito"/>
              </a:rPr>
              <a:t>СОШ №2, Мартюшевской, </a:t>
            </a:r>
            <a:r>
              <a:rPr dirty="0" sz="1400" spc="-10">
                <a:latin typeface="Carlito"/>
                <a:cs typeface="Carlito"/>
              </a:rPr>
              <a:t>Атирской </a:t>
            </a:r>
            <a:r>
              <a:rPr dirty="0" sz="1400">
                <a:latin typeface="Carlito"/>
                <a:cs typeface="Carlito"/>
              </a:rPr>
              <a:t>и </a:t>
            </a:r>
            <a:r>
              <a:rPr dirty="0" sz="1400" spc="-5">
                <a:latin typeface="Carlito"/>
                <a:cs typeface="Carlito"/>
              </a:rPr>
              <a:t>Чекрушанской  средних образовательных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школах.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645" y="3988434"/>
            <a:ext cx="3427095" cy="2686050"/>
            <a:chOff x="161645" y="3988434"/>
            <a:chExt cx="3427095" cy="2686050"/>
          </a:xfrm>
        </p:grpSpPr>
        <p:sp>
          <p:nvSpPr>
            <p:cNvPr id="12" name="object 12"/>
            <p:cNvSpPr/>
            <p:nvPr/>
          </p:nvSpPr>
          <p:spPr>
            <a:xfrm>
              <a:off x="161645" y="3988434"/>
              <a:ext cx="3426485" cy="26859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0438" y="4286935"/>
              <a:ext cx="2828163" cy="20879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06565"/>
            <a:chOff x="0" y="12"/>
            <a:chExt cx="9144000" cy="6806565"/>
          </a:xfrm>
        </p:grpSpPr>
        <p:sp>
          <p:nvSpPr>
            <p:cNvPr id="3" name="object 3"/>
            <p:cNvSpPr/>
            <p:nvPr/>
          </p:nvSpPr>
          <p:spPr>
            <a:xfrm>
              <a:off x="71996" y="12"/>
              <a:ext cx="9071635" cy="68061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1658518" cy="134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2581" y="364578"/>
            <a:ext cx="4368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</a:t>
            </a:r>
            <a:r>
              <a:rPr dirty="0" spc="-30"/>
              <a:t> </a:t>
            </a:r>
            <a:r>
              <a:rPr dirty="0" spc="-15"/>
              <a:t>«ОБРАЗОВАНИЕ»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90773" y="3727348"/>
            <a:ext cx="5880735" cy="162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rlito"/>
                <a:cs typeface="Carlito"/>
              </a:rPr>
              <a:t>С 1 </a:t>
            </a:r>
            <a:r>
              <a:rPr dirty="0" sz="1500" spc="-5">
                <a:latin typeface="Carlito"/>
                <a:cs typeface="Carlito"/>
              </a:rPr>
              <a:t>января </a:t>
            </a:r>
            <a:r>
              <a:rPr dirty="0" sz="1500" spc="-10">
                <a:latin typeface="Carlito"/>
                <a:cs typeface="Carlito"/>
              </a:rPr>
              <a:t>2019 </a:t>
            </a:r>
            <a:r>
              <a:rPr dirty="0" sz="1500" spc="-20">
                <a:latin typeface="Carlito"/>
                <a:cs typeface="Carlito"/>
              </a:rPr>
              <a:t>года </a:t>
            </a:r>
            <a:r>
              <a:rPr dirty="0" sz="1500">
                <a:latin typeface="Carlito"/>
                <a:cs typeface="Carlito"/>
              </a:rPr>
              <a:t>район </a:t>
            </a:r>
            <a:r>
              <a:rPr dirty="0" sz="1500" spc="-5">
                <a:latin typeface="Carlito"/>
                <a:cs typeface="Carlito"/>
              </a:rPr>
              <a:t>приступил </a:t>
            </a:r>
            <a:r>
              <a:rPr dirty="0" sz="1500">
                <a:latin typeface="Carlito"/>
                <a:cs typeface="Carlito"/>
              </a:rPr>
              <a:t>к </a:t>
            </a:r>
            <a:r>
              <a:rPr dirty="0" sz="1500" spc="-5">
                <a:latin typeface="Carlito"/>
                <a:cs typeface="Carlito"/>
              </a:rPr>
              <a:t>реализации регионального  проекта </a:t>
            </a:r>
            <a:r>
              <a:rPr dirty="0" sz="1500" spc="-20" b="1">
                <a:latin typeface="Carlito"/>
                <a:cs typeface="Carlito"/>
              </a:rPr>
              <a:t>«Успех </a:t>
            </a:r>
            <a:r>
              <a:rPr dirty="0" sz="1500" spc="-15" b="1">
                <a:latin typeface="Carlito"/>
                <a:cs typeface="Carlito"/>
              </a:rPr>
              <a:t>каждого </a:t>
            </a:r>
            <a:r>
              <a:rPr dirty="0" sz="1500" spc="-10" b="1">
                <a:latin typeface="Carlito"/>
                <a:cs typeface="Carlito"/>
              </a:rPr>
              <a:t>ребенка». </a:t>
            </a:r>
            <a:r>
              <a:rPr dirty="0" sz="1500" spc="-10">
                <a:latin typeface="Carlito"/>
                <a:cs typeface="Carlito"/>
              </a:rPr>
              <a:t>Одной </a:t>
            </a:r>
            <a:r>
              <a:rPr dirty="0" sz="1500">
                <a:latin typeface="Carlito"/>
                <a:cs typeface="Carlito"/>
              </a:rPr>
              <a:t>из задач </a:t>
            </a:r>
            <a:r>
              <a:rPr dirty="0" sz="1500" spc="-5">
                <a:latin typeface="Carlito"/>
                <a:cs typeface="Carlito"/>
              </a:rPr>
              <a:t>проекта </a:t>
            </a:r>
            <a:r>
              <a:rPr dirty="0" sz="1500" spc="-10">
                <a:latin typeface="Carlito"/>
                <a:cs typeface="Carlito"/>
              </a:rPr>
              <a:t>является  </a:t>
            </a:r>
            <a:r>
              <a:rPr dirty="0" sz="1500" spc="-5">
                <a:latin typeface="Carlito"/>
                <a:cs typeface="Carlito"/>
              </a:rPr>
              <a:t>увеличение </a:t>
            </a:r>
            <a:r>
              <a:rPr dirty="0" sz="1500" spc="-10">
                <a:latin typeface="Carlito"/>
                <a:cs typeface="Carlito"/>
              </a:rPr>
              <a:t>охвата дополнительным </a:t>
            </a:r>
            <a:r>
              <a:rPr dirty="0" sz="1500" spc="-5">
                <a:latin typeface="Carlito"/>
                <a:cs typeface="Carlito"/>
              </a:rPr>
              <a:t>образованием </a:t>
            </a:r>
            <a:r>
              <a:rPr dirty="0" sz="1500" spc="-10">
                <a:latin typeface="Carlito"/>
                <a:cs typeface="Carlito"/>
              </a:rPr>
              <a:t>детей, </a:t>
            </a:r>
            <a:r>
              <a:rPr dirty="0" sz="1500">
                <a:latin typeface="Carlito"/>
                <a:cs typeface="Carlito"/>
              </a:rPr>
              <a:t>в </a:t>
            </a:r>
            <a:r>
              <a:rPr dirty="0" sz="1500" spc="-10">
                <a:latin typeface="Carlito"/>
                <a:cs typeface="Carlito"/>
              </a:rPr>
              <a:t>том </a:t>
            </a:r>
            <a:r>
              <a:rPr dirty="0" sz="1500">
                <a:latin typeface="Carlito"/>
                <a:cs typeface="Carlito"/>
              </a:rPr>
              <a:t>числе  </a:t>
            </a:r>
            <a:r>
              <a:rPr dirty="0" sz="1500" spc="-10">
                <a:latin typeface="Carlito"/>
                <a:cs typeface="Carlito"/>
              </a:rPr>
              <a:t>путем </a:t>
            </a:r>
            <a:r>
              <a:rPr dirty="0" sz="1500" spc="-5">
                <a:latin typeface="Carlito"/>
                <a:cs typeface="Carlito"/>
              </a:rPr>
              <a:t>создания </a:t>
            </a:r>
            <a:r>
              <a:rPr dirty="0" sz="1500">
                <a:latin typeface="Carlito"/>
                <a:cs typeface="Carlito"/>
              </a:rPr>
              <a:t>в </a:t>
            </a:r>
            <a:r>
              <a:rPr dirty="0" sz="1500" spc="-5">
                <a:latin typeface="Carlito"/>
                <a:cs typeface="Carlito"/>
              </a:rPr>
              <a:t>общеобразовательных организациях, </a:t>
            </a:r>
            <a:r>
              <a:rPr dirty="0" sz="1500" spc="-10">
                <a:latin typeface="Carlito"/>
                <a:cs typeface="Carlito"/>
              </a:rPr>
              <a:t>расположенных  </a:t>
            </a:r>
            <a:r>
              <a:rPr dirty="0" sz="1500">
                <a:latin typeface="Carlito"/>
                <a:cs typeface="Carlito"/>
              </a:rPr>
              <a:t>в </a:t>
            </a:r>
            <a:r>
              <a:rPr dirty="0" sz="1500" spc="-10">
                <a:latin typeface="Carlito"/>
                <a:cs typeface="Carlito"/>
              </a:rPr>
              <a:t>сельской </a:t>
            </a:r>
            <a:r>
              <a:rPr dirty="0" sz="1500" spc="-5">
                <a:latin typeface="Carlito"/>
                <a:cs typeface="Carlito"/>
              </a:rPr>
              <a:t>местности, условий </a:t>
            </a:r>
            <a:r>
              <a:rPr dirty="0" sz="1500">
                <a:latin typeface="Carlito"/>
                <a:cs typeface="Carlito"/>
              </a:rPr>
              <a:t>для </a:t>
            </a:r>
            <a:r>
              <a:rPr dirty="0" sz="1500" spc="-5">
                <a:latin typeface="Carlito"/>
                <a:cs typeface="Carlito"/>
              </a:rPr>
              <a:t>занятий физической </a:t>
            </a:r>
            <a:r>
              <a:rPr dirty="0" sz="1500" spc="-15">
                <a:latin typeface="Carlito"/>
                <a:cs typeface="Carlito"/>
              </a:rPr>
              <a:t>культурой </a:t>
            </a:r>
            <a:r>
              <a:rPr dirty="0" sz="1500">
                <a:latin typeface="Carlito"/>
                <a:cs typeface="Carlito"/>
              </a:rPr>
              <a:t>и  </a:t>
            </a:r>
            <a:r>
              <a:rPr dirty="0" sz="1500" spc="-5">
                <a:latin typeface="Carlito"/>
                <a:cs typeface="Carlito"/>
              </a:rPr>
              <a:t>спортом. </a:t>
            </a:r>
            <a:r>
              <a:rPr dirty="0" sz="1500">
                <a:latin typeface="Carlito"/>
                <a:cs typeface="Carlito"/>
              </a:rPr>
              <a:t>В </a:t>
            </a:r>
            <a:r>
              <a:rPr dirty="0" sz="1500" spc="-10">
                <a:latin typeface="Carlito"/>
                <a:cs typeface="Carlito"/>
              </a:rPr>
              <a:t>2021 </a:t>
            </a:r>
            <a:r>
              <a:rPr dirty="0" sz="1500" spc="-20">
                <a:latin typeface="Carlito"/>
                <a:cs typeface="Carlito"/>
              </a:rPr>
              <a:t>году </a:t>
            </a:r>
            <a:r>
              <a:rPr dirty="0" sz="1500">
                <a:latin typeface="Carlito"/>
                <a:cs typeface="Carlito"/>
              </a:rPr>
              <a:t>в </a:t>
            </a:r>
            <a:r>
              <a:rPr dirty="0" sz="1500" spc="-10">
                <a:latin typeface="Carlito"/>
                <a:cs typeface="Carlito"/>
              </a:rPr>
              <a:t>рамках проведен </a:t>
            </a:r>
            <a:r>
              <a:rPr dirty="0" sz="1500" spc="-5">
                <a:latin typeface="Carlito"/>
                <a:cs typeface="Carlito"/>
              </a:rPr>
              <a:t>ремонт спортивного </a:t>
            </a:r>
            <a:r>
              <a:rPr dirty="0" sz="1500">
                <a:latin typeface="Carlito"/>
                <a:cs typeface="Carlito"/>
              </a:rPr>
              <a:t>зала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БОУ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ts val="1789"/>
              </a:lnSpc>
            </a:pPr>
            <a:r>
              <a:rPr dirty="0" sz="1500" spc="-10">
                <a:latin typeface="Carlito"/>
                <a:cs typeface="Carlito"/>
              </a:rPr>
              <a:t>«Междуреченская </a:t>
            </a:r>
            <a:r>
              <a:rPr dirty="0" sz="1500" spc="-5">
                <a:latin typeface="Carlito"/>
                <a:cs typeface="Carlito"/>
              </a:rPr>
              <a:t>СОШ» </a:t>
            </a:r>
            <a:r>
              <a:rPr dirty="0" sz="1500">
                <a:latin typeface="Carlito"/>
                <a:cs typeface="Carlito"/>
              </a:rPr>
              <a:t>в </a:t>
            </a:r>
            <a:r>
              <a:rPr dirty="0" sz="1500" spc="-5">
                <a:latin typeface="Carlito"/>
                <a:cs typeface="Carlito"/>
              </a:rPr>
              <a:t>сумме </a:t>
            </a:r>
            <a:r>
              <a:rPr dirty="0" sz="1500">
                <a:latin typeface="Carlito"/>
                <a:cs typeface="Carlito"/>
              </a:rPr>
              <a:t>1 </a:t>
            </a:r>
            <a:r>
              <a:rPr dirty="0" sz="1500" spc="-10">
                <a:latin typeface="Carlito"/>
                <a:cs typeface="Carlito"/>
              </a:rPr>
              <a:t>745,9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тыс.руб.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0438" y="888123"/>
            <a:ext cx="8392795" cy="5969635"/>
            <a:chOff x="460438" y="888123"/>
            <a:chExt cx="8392795" cy="5969635"/>
          </a:xfrm>
        </p:grpSpPr>
        <p:sp>
          <p:nvSpPr>
            <p:cNvPr id="8" name="object 8"/>
            <p:cNvSpPr/>
            <p:nvPr/>
          </p:nvSpPr>
          <p:spPr>
            <a:xfrm>
              <a:off x="460438" y="3711600"/>
              <a:ext cx="2452674" cy="18395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87236" y="888123"/>
              <a:ext cx="2765513" cy="221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59677" y="5342039"/>
              <a:ext cx="1515237" cy="1515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894715">
              <a:lnSpc>
                <a:spcPct val="99900"/>
              </a:lnSpc>
              <a:spcBef>
                <a:spcPts val="100"/>
              </a:spcBef>
            </a:pPr>
            <a:r>
              <a:rPr dirty="0" spc="-10" b="1">
                <a:latin typeface="Carlito"/>
                <a:cs typeface="Carlito"/>
              </a:rPr>
              <a:t>Цель </a:t>
            </a:r>
            <a:r>
              <a:rPr dirty="0" b="1">
                <a:latin typeface="Carlito"/>
                <a:cs typeface="Carlito"/>
              </a:rPr>
              <a:t>и </a:t>
            </a:r>
            <a:r>
              <a:rPr dirty="0" spc="-10" b="1">
                <a:latin typeface="Carlito"/>
                <a:cs typeface="Carlito"/>
              </a:rPr>
              <a:t>показатели федерального </a:t>
            </a:r>
            <a:r>
              <a:rPr dirty="0" spc="-5" b="1">
                <a:latin typeface="Carlito"/>
                <a:cs typeface="Carlito"/>
              </a:rPr>
              <a:t>проекта  </a:t>
            </a:r>
            <a:r>
              <a:rPr dirty="0" spc="-5"/>
              <a:t>Обеспечение </a:t>
            </a:r>
            <a:r>
              <a:rPr dirty="0"/>
              <a:t>к </a:t>
            </a:r>
            <a:r>
              <a:rPr dirty="0" spc="-10"/>
              <a:t>2024 </a:t>
            </a:r>
            <a:r>
              <a:rPr dirty="0" spc="-25"/>
              <a:t>году </a:t>
            </a:r>
            <a:r>
              <a:rPr dirty="0"/>
              <a:t>для </a:t>
            </a:r>
            <a:r>
              <a:rPr dirty="0" spc="-10"/>
              <a:t>детей </a:t>
            </a:r>
            <a:r>
              <a:rPr dirty="0"/>
              <a:t>в </a:t>
            </a:r>
            <a:r>
              <a:rPr dirty="0" spc="-5"/>
              <a:t>возрасте </a:t>
            </a:r>
            <a:r>
              <a:rPr dirty="0" spc="-10"/>
              <a:t>от </a:t>
            </a:r>
            <a:r>
              <a:rPr dirty="0"/>
              <a:t>5 </a:t>
            </a:r>
            <a:r>
              <a:rPr dirty="0" spc="-5"/>
              <a:t>до 18 лет  доступных </a:t>
            </a:r>
            <a:r>
              <a:rPr dirty="0"/>
              <a:t>для </a:t>
            </a:r>
            <a:r>
              <a:rPr dirty="0" spc="-10"/>
              <a:t>каждого </a:t>
            </a:r>
            <a:r>
              <a:rPr dirty="0"/>
              <a:t>и </a:t>
            </a:r>
            <a:r>
              <a:rPr dirty="0" spc="-5"/>
              <a:t>качественных условий </a:t>
            </a:r>
            <a:r>
              <a:rPr dirty="0"/>
              <a:t>для </a:t>
            </a:r>
            <a:r>
              <a:rPr dirty="0" spc="-5"/>
              <a:t>воспитания  гармонично развитой </a:t>
            </a:r>
            <a:r>
              <a:rPr dirty="0"/>
              <a:t>и </a:t>
            </a:r>
            <a:r>
              <a:rPr dirty="0" spc="-5"/>
              <a:t>социально </a:t>
            </a:r>
            <a:r>
              <a:rPr dirty="0" spc="-10"/>
              <a:t>ответственной </a:t>
            </a:r>
            <a:r>
              <a:rPr dirty="0" spc="-5"/>
              <a:t>личности  </a:t>
            </a:r>
            <a:r>
              <a:rPr dirty="0" spc="-10"/>
              <a:t>путем </a:t>
            </a:r>
            <a:r>
              <a:rPr dirty="0" spc="-5"/>
              <a:t>увеличения </a:t>
            </a:r>
            <a:r>
              <a:rPr dirty="0" spc="-10"/>
              <a:t>охвата дополнительным </a:t>
            </a:r>
            <a:r>
              <a:rPr dirty="0" spc="-5"/>
              <a:t>образованием до </a:t>
            </a:r>
            <a:r>
              <a:rPr dirty="0" spc="-10"/>
              <a:t>80%  от общего </a:t>
            </a:r>
            <a:r>
              <a:rPr dirty="0"/>
              <a:t>числа </a:t>
            </a:r>
            <a:r>
              <a:rPr dirty="0" spc="-10"/>
              <a:t>детей, </a:t>
            </a:r>
            <a:r>
              <a:rPr dirty="0" spc="-5"/>
              <a:t>обновления </a:t>
            </a:r>
            <a:r>
              <a:rPr dirty="0" spc="-15"/>
              <a:t>содержания </a:t>
            </a:r>
            <a:r>
              <a:rPr dirty="0"/>
              <a:t>и </a:t>
            </a:r>
            <a:r>
              <a:rPr dirty="0" spc="-15"/>
              <a:t>методов  </a:t>
            </a:r>
            <a:r>
              <a:rPr dirty="0" spc="-10"/>
              <a:t>дополнительного </a:t>
            </a:r>
            <a:r>
              <a:rPr dirty="0" spc="-5"/>
              <a:t>образования </a:t>
            </a:r>
            <a:r>
              <a:rPr dirty="0" spc="-10"/>
              <a:t>детей, </a:t>
            </a:r>
            <a:r>
              <a:rPr dirty="0" spc="-5"/>
              <a:t>развития </a:t>
            </a:r>
            <a:r>
              <a:rPr dirty="0" spc="-10"/>
              <a:t>кадрового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579" y="2806827"/>
            <a:ext cx="44786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rlito"/>
                <a:cs typeface="Carlito"/>
              </a:rPr>
              <a:t>потенциала </a:t>
            </a:r>
            <a:r>
              <a:rPr dirty="0" sz="1500">
                <a:latin typeface="Carlito"/>
                <a:cs typeface="Carlito"/>
              </a:rPr>
              <a:t>и </a:t>
            </a:r>
            <a:r>
              <a:rPr dirty="0" sz="1500" spc="-10">
                <a:latin typeface="Carlito"/>
                <a:cs typeface="Carlito"/>
              </a:rPr>
              <a:t>модернизации </a:t>
            </a:r>
            <a:r>
              <a:rPr dirty="0" sz="1500" spc="-5">
                <a:latin typeface="Carlito"/>
                <a:cs typeface="Carlito"/>
              </a:rPr>
              <a:t>инфраструктуры </a:t>
            </a:r>
            <a:r>
              <a:rPr dirty="0" sz="1500" spc="-10">
                <a:latin typeface="Carlito"/>
                <a:cs typeface="Carlito"/>
              </a:rPr>
              <a:t>системы  дополнительного </a:t>
            </a:r>
            <a:r>
              <a:rPr dirty="0" sz="1500" spc="-5">
                <a:latin typeface="Carlito"/>
                <a:cs typeface="Carlito"/>
              </a:rPr>
              <a:t>образования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детей.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1225" y="5955017"/>
            <a:ext cx="4298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БОУ </a:t>
            </a:r>
            <a:r>
              <a:rPr dirty="0" sz="1800" spc="-10">
                <a:latin typeface="Carlito"/>
                <a:cs typeface="Carlito"/>
              </a:rPr>
              <a:t>Междуреченская СОШ </a:t>
            </a:r>
            <a:r>
              <a:rPr dirty="0" sz="1800" spc="-5">
                <a:latin typeface="Carlito"/>
                <a:cs typeface="Carlito"/>
              </a:rPr>
              <a:t>Спортивный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зал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7654" y="2856140"/>
            <a:ext cx="35413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Спортивный зал БОУ «Междуреченская</a:t>
            </a:r>
            <a:r>
              <a:rPr dirty="0" sz="1400" spc="-5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СОШ»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2581" y="364578"/>
            <a:ext cx="61671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rlito"/>
                <a:cs typeface="Carlito"/>
              </a:rPr>
              <a:t>НАЦИОНАЛЬНЫЙ </a:t>
            </a:r>
            <a:r>
              <a:rPr dirty="0" sz="1800" spc="-10" b="1">
                <a:latin typeface="Carlito"/>
                <a:cs typeface="Carlito"/>
              </a:rPr>
              <a:t>ПРОЕКТ </a:t>
            </a:r>
            <a:r>
              <a:rPr dirty="0" sz="1800" spc="-5" b="1">
                <a:latin typeface="Carlito"/>
                <a:cs typeface="Carlito"/>
              </a:rPr>
              <a:t>«МАЛОЕ </a:t>
            </a:r>
            <a:r>
              <a:rPr dirty="0" sz="1800" b="1">
                <a:latin typeface="Carlito"/>
                <a:cs typeface="Carlito"/>
              </a:rPr>
              <a:t>И </a:t>
            </a:r>
            <a:r>
              <a:rPr dirty="0" sz="1800" spc="-5" b="1">
                <a:latin typeface="Carlito"/>
                <a:cs typeface="Carlito"/>
              </a:rPr>
              <a:t>СРЕДНЕЕ  </a:t>
            </a:r>
            <a:r>
              <a:rPr dirty="0" sz="1800" spc="-15" b="1">
                <a:latin typeface="Carlito"/>
                <a:cs typeface="Carlito"/>
              </a:rPr>
              <a:t>ПРЕДПРИНИМАТЕЛЬСТВО </a:t>
            </a:r>
            <a:r>
              <a:rPr dirty="0" sz="1800" b="1">
                <a:latin typeface="Carlito"/>
                <a:cs typeface="Carlito"/>
              </a:rPr>
              <a:t>И </a:t>
            </a:r>
            <a:r>
              <a:rPr dirty="0" sz="1800" spc="-15" b="1">
                <a:latin typeface="Carlito"/>
                <a:cs typeface="Carlito"/>
              </a:rPr>
              <a:t>ПОДДЕРЖКА ИНДИВИДУАЛЬНОЙ  ПРЕДПРИНИМАТЕЛЬСКОЙ</a:t>
            </a:r>
            <a:r>
              <a:rPr dirty="0" sz="1800" b="1">
                <a:latin typeface="Carlito"/>
                <a:cs typeface="Carlito"/>
              </a:rPr>
              <a:t> </a:t>
            </a:r>
            <a:r>
              <a:rPr dirty="0" sz="1800" spc="-15" b="1">
                <a:latin typeface="Carlito"/>
                <a:cs typeface="Carlito"/>
              </a:rPr>
              <a:t>ИНИЦИАТИВЫ»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556"/>
            <a:ext cx="9081135" cy="6685915"/>
            <a:chOff x="0" y="7556"/>
            <a:chExt cx="9081135" cy="6685915"/>
          </a:xfrm>
        </p:grpSpPr>
        <p:sp>
          <p:nvSpPr>
            <p:cNvPr id="5" name="object 5"/>
            <p:cNvSpPr/>
            <p:nvPr/>
          </p:nvSpPr>
          <p:spPr>
            <a:xfrm>
              <a:off x="63004" y="3236391"/>
              <a:ext cx="9018003" cy="3456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7556"/>
              <a:ext cx="1799996" cy="1333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885" y="260286"/>
            <a:ext cx="1511642" cy="106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941423" y="1399616"/>
            <a:ext cx="6835140" cy="1597025"/>
            <a:chOff x="1941423" y="1399616"/>
            <a:chExt cx="6835140" cy="1597025"/>
          </a:xfrm>
        </p:grpSpPr>
        <p:sp>
          <p:nvSpPr>
            <p:cNvPr id="5" name="object 5"/>
            <p:cNvSpPr/>
            <p:nvPr/>
          </p:nvSpPr>
          <p:spPr>
            <a:xfrm>
              <a:off x="1954441" y="1412633"/>
              <a:ext cx="6809105" cy="1570990"/>
            </a:xfrm>
            <a:custGeom>
              <a:avLst/>
              <a:gdLst/>
              <a:ahLst/>
              <a:cxnLst/>
              <a:rect l="l" t="t" r="r" b="b"/>
              <a:pathLst>
                <a:path w="6809105" h="1570989">
                  <a:moveTo>
                    <a:pt x="6547319" y="0"/>
                  </a:moveTo>
                  <a:lnTo>
                    <a:pt x="0" y="0"/>
                  </a:lnTo>
                  <a:lnTo>
                    <a:pt x="0" y="1570685"/>
                  </a:lnTo>
                  <a:lnTo>
                    <a:pt x="6547319" y="1570329"/>
                  </a:lnTo>
                  <a:lnTo>
                    <a:pt x="6614956" y="1561506"/>
                  </a:lnTo>
                  <a:lnTo>
                    <a:pt x="6678002" y="1535404"/>
                  </a:lnTo>
                  <a:lnTo>
                    <a:pt x="6732403" y="1493735"/>
                  </a:lnTo>
                  <a:lnTo>
                    <a:pt x="6774116" y="1439646"/>
                  </a:lnTo>
                  <a:lnTo>
                    <a:pt x="6800084" y="1376422"/>
                  </a:lnTo>
                  <a:lnTo>
                    <a:pt x="6809041" y="1308608"/>
                  </a:lnTo>
                  <a:lnTo>
                    <a:pt x="6809041" y="261721"/>
                  </a:lnTo>
                  <a:lnTo>
                    <a:pt x="6800218" y="194090"/>
                  </a:lnTo>
                  <a:lnTo>
                    <a:pt x="6774116" y="131051"/>
                  </a:lnTo>
                  <a:lnTo>
                    <a:pt x="6732447" y="76639"/>
                  </a:lnTo>
                  <a:lnTo>
                    <a:pt x="6678358" y="34925"/>
                  </a:lnTo>
                  <a:lnTo>
                    <a:pt x="6615134" y="8956"/>
                  </a:lnTo>
                  <a:lnTo>
                    <a:pt x="6547319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54441" y="1412633"/>
              <a:ext cx="6809105" cy="1570990"/>
            </a:xfrm>
            <a:custGeom>
              <a:avLst/>
              <a:gdLst/>
              <a:ahLst/>
              <a:cxnLst/>
              <a:rect l="l" t="t" r="r" b="b"/>
              <a:pathLst>
                <a:path w="6809105" h="1570989">
                  <a:moveTo>
                    <a:pt x="6809041" y="261721"/>
                  </a:moveTo>
                  <a:lnTo>
                    <a:pt x="6809041" y="1308608"/>
                  </a:lnTo>
                  <a:lnTo>
                    <a:pt x="6806774" y="1342902"/>
                  </a:lnTo>
                  <a:lnTo>
                    <a:pt x="6800084" y="1376422"/>
                  </a:lnTo>
                  <a:lnTo>
                    <a:pt x="6774116" y="1439646"/>
                  </a:lnTo>
                  <a:lnTo>
                    <a:pt x="6732403" y="1493735"/>
                  </a:lnTo>
                  <a:lnTo>
                    <a:pt x="6678002" y="1535404"/>
                  </a:lnTo>
                  <a:lnTo>
                    <a:pt x="6614956" y="1561506"/>
                  </a:lnTo>
                  <a:lnTo>
                    <a:pt x="6547319" y="1570329"/>
                  </a:lnTo>
                  <a:lnTo>
                    <a:pt x="0" y="1570685"/>
                  </a:lnTo>
                  <a:lnTo>
                    <a:pt x="0" y="0"/>
                  </a:lnTo>
                  <a:lnTo>
                    <a:pt x="6547319" y="0"/>
                  </a:lnTo>
                  <a:lnTo>
                    <a:pt x="6581614" y="2267"/>
                  </a:lnTo>
                  <a:lnTo>
                    <a:pt x="6615134" y="8956"/>
                  </a:lnTo>
                  <a:lnTo>
                    <a:pt x="6678358" y="34925"/>
                  </a:lnTo>
                  <a:lnTo>
                    <a:pt x="6732447" y="76639"/>
                  </a:lnTo>
                  <a:lnTo>
                    <a:pt x="6774116" y="131051"/>
                  </a:lnTo>
                  <a:lnTo>
                    <a:pt x="6800218" y="194090"/>
                  </a:lnTo>
                  <a:lnTo>
                    <a:pt x="6809041" y="261721"/>
                  </a:lnTo>
                  <a:close/>
                </a:path>
              </a:pathLst>
            </a:custGeom>
            <a:ln w="255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189416" y="1425130"/>
            <a:ext cx="6047740" cy="152146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0" marR="5080" indent="-114935">
              <a:lnSpc>
                <a:spcPct val="89800"/>
              </a:lnSpc>
              <a:spcBef>
                <a:spcPts val="245"/>
              </a:spcBef>
              <a:buFont typeface="OpenSymbol"/>
              <a:buChar char="•"/>
              <a:tabLst>
                <a:tab pos="127635" algn="l"/>
              </a:tabLst>
            </a:pPr>
            <a:r>
              <a:rPr dirty="0" sz="1200" spc="-5">
                <a:latin typeface="Carlito"/>
                <a:cs typeface="Carlito"/>
              </a:rPr>
              <a:t>п</a:t>
            </a:r>
            <a:r>
              <a:rPr dirty="0" sz="1200" spc="-5">
                <a:latin typeface="Carlito"/>
                <a:cs typeface="Carlito"/>
              </a:rPr>
              <a:t>роект (программа), обеспечивающий достижение </a:t>
            </a:r>
            <a:r>
              <a:rPr dirty="0" sz="1200" spc="-10">
                <a:latin typeface="Carlito"/>
                <a:cs typeface="Carlito"/>
              </a:rPr>
              <a:t>целей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10">
                <a:latin typeface="Carlito"/>
                <a:cs typeface="Carlito"/>
              </a:rPr>
              <a:t>целевых показателей,  выполнение </a:t>
            </a:r>
            <a:r>
              <a:rPr dirty="0" sz="1200" spc="-5">
                <a:latin typeface="Carlito"/>
                <a:cs typeface="Carlito"/>
              </a:rPr>
              <a:t>задач, </a:t>
            </a:r>
            <a:r>
              <a:rPr dirty="0" sz="1200" spc="-10" b="1">
                <a:latin typeface="Carlito"/>
                <a:cs typeface="Carlito"/>
              </a:rPr>
              <a:t>определенных </a:t>
            </a:r>
            <a:r>
              <a:rPr dirty="0" sz="1200" spc="-15" b="1">
                <a:latin typeface="Carlito"/>
                <a:cs typeface="Carlito"/>
              </a:rPr>
              <a:t>Указом </a:t>
            </a:r>
            <a:r>
              <a:rPr dirty="0" sz="1200" spc="-5" b="1">
                <a:latin typeface="Carlito"/>
                <a:cs typeface="Carlito"/>
              </a:rPr>
              <a:t>Президента Российской Федерации </a:t>
            </a:r>
            <a:r>
              <a:rPr dirty="0" sz="1200" b="1">
                <a:latin typeface="Carlito"/>
                <a:cs typeface="Carlito"/>
              </a:rPr>
              <a:t>от 7 </a:t>
            </a:r>
            <a:r>
              <a:rPr dirty="0" sz="1200" spc="-5" b="1">
                <a:latin typeface="Carlito"/>
                <a:cs typeface="Carlito"/>
              </a:rPr>
              <a:t>мая  </a:t>
            </a:r>
            <a:r>
              <a:rPr dirty="0" sz="1200" b="1">
                <a:latin typeface="Carlito"/>
                <a:cs typeface="Carlito"/>
              </a:rPr>
              <a:t>2018 </a:t>
            </a:r>
            <a:r>
              <a:rPr dirty="0" sz="1200" spc="-5" b="1">
                <a:latin typeface="Carlito"/>
                <a:cs typeface="Carlito"/>
              </a:rPr>
              <a:t>года </a:t>
            </a:r>
            <a:r>
              <a:rPr dirty="0" sz="1200" b="1">
                <a:latin typeface="Carlito"/>
                <a:cs typeface="Carlito"/>
              </a:rPr>
              <a:t>№ 204 «О </a:t>
            </a:r>
            <a:r>
              <a:rPr dirty="0" sz="1200" spc="-5" b="1">
                <a:latin typeface="Carlito"/>
                <a:cs typeface="Carlito"/>
              </a:rPr>
              <a:t>национальных </a:t>
            </a:r>
            <a:r>
              <a:rPr dirty="0" sz="1200" spc="-10" b="1">
                <a:latin typeface="Carlito"/>
                <a:cs typeface="Carlito"/>
              </a:rPr>
              <a:t>целях </a:t>
            </a:r>
            <a:r>
              <a:rPr dirty="0" sz="1200" b="1">
                <a:latin typeface="Carlito"/>
                <a:cs typeface="Carlito"/>
              </a:rPr>
              <a:t>и </a:t>
            </a:r>
            <a:r>
              <a:rPr dirty="0" sz="1200" spc="-5" b="1">
                <a:latin typeface="Carlito"/>
                <a:cs typeface="Carlito"/>
              </a:rPr>
              <a:t>стратегических задачах развития </a:t>
            </a:r>
            <a:r>
              <a:rPr dirty="0" sz="1200" spc="-10" b="1">
                <a:latin typeface="Carlito"/>
                <a:cs typeface="Carlito"/>
              </a:rPr>
              <a:t>Российской  Федерации </a:t>
            </a:r>
            <a:r>
              <a:rPr dirty="0" sz="1200" b="1">
                <a:latin typeface="Carlito"/>
                <a:cs typeface="Carlito"/>
              </a:rPr>
              <a:t>на </a:t>
            </a:r>
            <a:r>
              <a:rPr dirty="0" sz="1200" spc="-5" b="1">
                <a:latin typeface="Carlito"/>
                <a:cs typeface="Carlito"/>
              </a:rPr>
              <a:t>период </a:t>
            </a:r>
            <a:r>
              <a:rPr dirty="0" sz="1200" spc="-10" b="1">
                <a:latin typeface="Carlito"/>
                <a:cs typeface="Carlito"/>
              </a:rPr>
              <a:t>до </a:t>
            </a:r>
            <a:r>
              <a:rPr dirty="0" sz="1200" b="1">
                <a:latin typeface="Carlito"/>
                <a:cs typeface="Carlito"/>
              </a:rPr>
              <a:t>2024 </a:t>
            </a:r>
            <a:r>
              <a:rPr dirty="0" sz="1200" spc="-5" b="1">
                <a:latin typeface="Carlito"/>
                <a:cs typeface="Carlito"/>
              </a:rPr>
              <a:t>года», </a:t>
            </a:r>
            <a:r>
              <a:rPr dirty="0" sz="1200">
                <a:latin typeface="Carlito"/>
                <a:cs typeface="Carlito"/>
              </a:rPr>
              <a:t>а </a:t>
            </a:r>
            <a:r>
              <a:rPr dirty="0" sz="1200" spc="-5">
                <a:latin typeface="Carlito"/>
                <a:cs typeface="Carlito"/>
              </a:rPr>
              <a:t>также </a:t>
            </a:r>
            <a:r>
              <a:rPr dirty="0" sz="1200">
                <a:latin typeface="Carlito"/>
                <a:cs typeface="Carlito"/>
              </a:rPr>
              <a:t>при </a:t>
            </a:r>
            <a:r>
              <a:rPr dirty="0" sz="1200" spc="-10">
                <a:latin typeface="Carlito"/>
                <a:cs typeface="Carlito"/>
              </a:rPr>
              <a:t>необходимости </a:t>
            </a:r>
            <a:r>
              <a:rPr dirty="0" sz="1200" spc="-5">
                <a:latin typeface="Carlito"/>
                <a:cs typeface="Carlito"/>
              </a:rPr>
              <a:t>достижение  </a:t>
            </a:r>
            <a:r>
              <a:rPr dirty="0" sz="1200" spc="-10">
                <a:latin typeface="Carlito"/>
                <a:cs typeface="Carlito"/>
              </a:rPr>
              <a:t>дополнительных показателей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5">
                <a:latin typeface="Carlito"/>
                <a:cs typeface="Carlito"/>
              </a:rPr>
              <a:t>выполнение </a:t>
            </a:r>
            <a:r>
              <a:rPr dirty="0" sz="1200" spc="-10">
                <a:latin typeface="Carlito"/>
                <a:cs typeface="Carlito"/>
              </a:rPr>
              <a:t>дополнительных </a:t>
            </a:r>
            <a:r>
              <a:rPr dirty="0" sz="1200" spc="-5">
                <a:latin typeface="Carlito"/>
                <a:cs typeface="Carlito"/>
              </a:rPr>
              <a:t>задач </a:t>
            </a:r>
            <a:r>
              <a:rPr dirty="0" sz="1200">
                <a:latin typeface="Carlito"/>
                <a:cs typeface="Carlito"/>
              </a:rPr>
              <a:t>по </a:t>
            </a:r>
            <a:r>
              <a:rPr dirty="0" sz="1200" spc="-5">
                <a:latin typeface="Carlito"/>
                <a:cs typeface="Carlito"/>
              </a:rPr>
              <a:t>поручению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5">
                <a:latin typeface="Carlito"/>
                <a:cs typeface="Carlito"/>
              </a:rPr>
              <a:t>(или)  указанию Президента </a:t>
            </a:r>
            <a:r>
              <a:rPr dirty="0" sz="1200" spc="-10">
                <a:latin typeface="Carlito"/>
                <a:cs typeface="Carlito"/>
              </a:rPr>
              <a:t>Российской Федерации, Председателя </a:t>
            </a:r>
            <a:r>
              <a:rPr dirty="0" sz="1200" spc="-5">
                <a:latin typeface="Carlito"/>
                <a:cs typeface="Carlito"/>
              </a:rPr>
              <a:t>Правительства </a:t>
            </a:r>
            <a:r>
              <a:rPr dirty="0" sz="1200" spc="-10">
                <a:latin typeface="Carlito"/>
                <a:cs typeface="Carlito"/>
              </a:rPr>
              <a:t>Российской  </a:t>
            </a:r>
            <a:r>
              <a:rPr dirty="0" sz="1200" spc="-5">
                <a:latin typeface="Carlito"/>
                <a:cs typeface="Carlito"/>
              </a:rPr>
              <a:t>Федерации, Правительства </a:t>
            </a:r>
            <a:r>
              <a:rPr dirty="0" sz="1200" spc="-10">
                <a:latin typeface="Carlito"/>
                <a:cs typeface="Carlito"/>
              </a:rPr>
              <a:t>Российской </a:t>
            </a:r>
            <a:r>
              <a:rPr dirty="0" sz="1200" spc="-5">
                <a:latin typeface="Carlito"/>
                <a:cs typeface="Carlito"/>
              </a:rPr>
              <a:t>Федерации, решению Совета </a:t>
            </a:r>
            <a:r>
              <a:rPr dirty="0" sz="1200">
                <a:latin typeface="Carlito"/>
                <a:cs typeface="Carlito"/>
              </a:rPr>
              <a:t>при </a:t>
            </a:r>
            <a:r>
              <a:rPr dirty="0" sz="1200" spc="-5">
                <a:latin typeface="Carlito"/>
                <a:cs typeface="Carlito"/>
              </a:rPr>
              <a:t>Президенте  </a:t>
            </a:r>
            <a:r>
              <a:rPr dirty="0" sz="1200" spc="-10">
                <a:latin typeface="Carlito"/>
                <a:cs typeface="Carlito"/>
              </a:rPr>
              <a:t>Российской Федерации </a:t>
            </a:r>
            <a:r>
              <a:rPr dirty="0" sz="1200" spc="-5">
                <a:latin typeface="Carlito"/>
                <a:cs typeface="Carlito"/>
              </a:rPr>
              <a:t>по стратегическому развитию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5">
                <a:latin typeface="Carlito"/>
                <a:cs typeface="Carlito"/>
              </a:rPr>
              <a:t>национальным проектам,  президиума Совета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10">
                <a:latin typeface="Carlito"/>
                <a:cs typeface="Carlito"/>
              </a:rPr>
              <a:t>подлежащий </a:t>
            </a:r>
            <a:r>
              <a:rPr dirty="0" sz="1200" spc="-5">
                <a:latin typeface="Carlito"/>
                <a:cs typeface="Carlito"/>
              </a:rPr>
              <a:t>разработке </a:t>
            </a:r>
            <a:r>
              <a:rPr dirty="0" sz="1200">
                <a:latin typeface="Carlito"/>
                <a:cs typeface="Carlito"/>
              </a:rPr>
              <a:t>в </a:t>
            </a:r>
            <a:r>
              <a:rPr dirty="0" sz="1200" spc="-5">
                <a:latin typeface="Carlito"/>
                <a:cs typeface="Carlito"/>
              </a:rPr>
              <a:t>соответствии </a:t>
            </a:r>
            <a:r>
              <a:rPr dirty="0" sz="1200">
                <a:latin typeface="Carlito"/>
                <a:cs typeface="Carlito"/>
              </a:rPr>
              <a:t>с </a:t>
            </a:r>
            <a:r>
              <a:rPr dirty="0" sz="1200" spc="-5">
                <a:latin typeface="Carlito"/>
                <a:cs typeface="Carlito"/>
              </a:rPr>
              <a:t>вышеназванным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Указом.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8620" y="1399260"/>
            <a:ext cx="1930400" cy="1512570"/>
            <a:chOff x="238620" y="1399260"/>
            <a:chExt cx="1930400" cy="1512570"/>
          </a:xfrm>
        </p:grpSpPr>
        <p:sp>
          <p:nvSpPr>
            <p:cNvPr id="9" name="object 9"/>
            <p:cNvSpPr/>
            <p:nvPr/>
          </p:nvSpPr>
          <p:spPr>
            <a:xfrm>
              <a:off x="251637" y="1412278"/>
              <a:ext cx="1904364" cy="1486535"/>
            </a:xfrm>
            <a:custGeom>
              <a:avLst/>
              <a:gdLst/>
              <a:ahLst/>
              <a:cxnLst/>
              <a:rect l="l" t="t" r="r" b="b"/>
              <a:pathLst>
                <a:path w="1904364" h="1486535">
                  <a:moveTo>
                    <a:pt x="1656003" y="0"/>
                  </a:moveTo>
                  <a:lnTo>
                    <a:pt x="247688" y="0"/>
                  </a:lnTo>
                  <a:lnTo>
                    <a:pt x="215275" y="2137"/>
                  </a:lnTo>
                  <a:lnTo>
                    <a:pt x="153013" y="18832"/>
                  </a:lnTo>
                  <a:lnTo>
                    <a:pt x="96806" y="51244"/>
                  </a:lnTo>
                  <a:lnTo>
                    <a:pt x="51244" y="96806"/>
                  </a:lnTo>
                  <a:lnTo>
                    <a:pt x="18832" y="153013"/>
                  </a:lnTo>
                  <a:lnTo>
                    <a:pt x="2137" y="215275"/>
                  </a:lnTo>
                  <a:lnTo>
                    <a:pt x="0" y="247688"/>
                  </a:lnTo>
                  <a:lnTo>
                    <a:pt x="0" y="1238402"/>
                  </a:lnTo>
                  <a:lnTo>
                    <a:pt x="8459" y="1302483"/>
                  </a:lnTo>
                  <a:lnTo>
                    <a:pt x="33121" y="1362240"/>
                  </a:lnTo>
                  <a:lnTo>
                    <a:pt x="72540" y="1413541"/>
                  </a:lnTo>
                  <a:lnTo>
                    <a:pt x="123837" y="1452956"/>
                  </a:lnTo>
                  <a:lnTo>
                    <a:pt x="183605" y="1477618"/>
                  </a:lnTo>
                  <a:lnTo>
                    <a:pt x="247688" y="1486077"/>
                  </a:lnTo>
                  <a:lnTo>
                    <a:pt x="1656359" y="1485722"/>
                  </a:lnTo>
                  <a:lnTo>
                    <a:pt x="1720440" y="1477262"/>
                  </a:lnTo>
                  <a:lnTo>
                    <a:pt x="1780197" y="1452600"/>
                  </a:lnTo>
                  <a:lnTo>
                    <a:pt x="1831505" y="1413181"/>
                  </a:lnTo>
                  <a:lnTo>
                    <a:pt x="1870925" y="1361884"/>
                  </a:lnTo>
                  <a:lnTo>
                    <a:pt x="1895582" y="1302123"/>
                  </a:lnTo>
                  <a:lnTo>
                    <a:pt x="1904047" y="1238046"/>
                  </a:lnTo>
                  <a:lnTo>
                    <a:pt x="1903679" y="247688"/>
                  </a:lnTo>
                  <a:lnTo>
                    <a:pt x="1895219" y="183605"/>
                  </a:lnTo>
                  <a:lnTo>
                    <a:pt x="1870557" y="123837"/>
                  </a:lnTo>
                  <a:lnTo>
                    <a:pt x="1831138" y="72540"/>
                  </a:lnTo>
                  <a:lnTo>
                    <a:pt x="1779841" y="33121"/>
                  </a:lnTo>
                  <a:lnTo>
                    <a:pt x="1720084" y="8459"/>
                  </a:lnTo>
                  <a:lnTo>
                    <a:pt x="165600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1637" y="1412278"/>
              <a:ext cx="1904364" cy="1486535"/>
            </a:xfrm>
            <a:custGeom>
              <a:avLst/>
              <a:gdLst/>
              <a:ahLst/>
              <a:cxnLst/>
              <a:rect l="l" t="t" r="r" b="b"/>
              <a:pathLst>
                <a:path w="1904364" h="1486535">
                  <a:moveTo>
                    <a:pt x="0" y="247688"/>
                  </a:moveTo>
                  <a:lnTo>
                    <a:pt x="2137" y="215275"/>
                  </a:lnTo>
                  <a:lnTo>
                    <a:pt x="8459" y="183605"/>
                  </a:lnTo>
                  <a:lnTo>
                    <a:pt x="33121" y="123837"/>
                  </a:lnTo>
                  <a:lnTo>
                    <a:pt x="72540" y="72540"/>
                  </a:lnTo>
                  <a:lnTo>
                    <a:pt x="123837" y="33121"/>
                  </a:lnTo>
                  <a:lnTo>
                    <a:pt x="183605" y="8459"/>
                  </a:lnTo>
                  <a:lnTo>
                    <a:pt x="247688" y="0"/>
                  </a:lnTo>
                  <a:lnTo>
                    <a:pt x="1656003" y="0"/>
                  </a:lnTo>
                  <a:lnTo>
                    <a:pt x="1720084" y="8459"/>
                  </a:lnTo>
                  <a:lnTo>
                    <a:pt x="1779841" y="33121"/>
                  </a:lnTo>
                  <a:lnTo>
                    <a:pt x="1831138" y="72540"/>
                  </a:lnTo>
                  <a:lnTo>
                    <a:pt x="1870557" y="123837"/>
                  </a:lnTo>
                  <a:lnTo>
                    <a:pt x="1895219" y="183605"/>
                  </a:lnTo>
                  <a:lnTo>
                    <a:pt x="1903679" y="247688"/>
                  </a:lnTo>
                  <a:lnTo>
                    <a:pt x="1904047" y="1238046"/>
                  </a:lnTo>
                  <a:lnTo>
                    <a:pt x="1901908" y="1270457"/>
                  </a:lnTo>
                  <a:lnTo>
                    <a:pt x="1895582" y="1302123"/>
                  </a:lnTo>
                  <a:lnTo>
                    <a:pt x="1870925" y="1361884"/>
                  </a:lnTo>
                  <a:lnTo>
                    <a:pt x="1831505" y="1413181"/>
                  </a:lnTo>
                  <a:lnTo>
                    <a:pt x="1780197" y="1452600"/>
                  </a:lnTo>
                  <a:lnTo>
                    <a:pt x="1720440" y="1477262"/>
                  </a:lnTo>
                  <a:lnTo>
                    <a:pt x="1656359" y="1485722"/>
                  </a:lnTo>
                  <a:lnTo>
                    <a:pt x="247688" y="1486077"/>
                  </a:lnTo>
                  <a:lnTo>
                    <a:pt x="183605" y="1477618"/>
                  </a:lnTo>
                  <a:lnTo>
                    <a:pt x="123837" y="1452956"/>
                  </a:lnTo>
                  <a:lnTo>
                    <a:pt x="72540" y="1413541"/>
                  </a:lnTo>
                  <a:lnTo>
                    <a:pt x="33121" y="1362240"/>
                  </a:lnTo>
                  <a:lnTo>
                    <a:pt x="8459" y="1302483"/>
                  </a:lnTo>
                  <a:lnTo>
                    <a:pt x="0" y="1238402"/>
                  </a:lnTo>
                  <a:lnTo>
                    <a:pt x="0" y="24768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92734" y="1718538"/>
            <a:ext cx="149225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аци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на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ль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ы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063" y="1978824"/>
            <a:ext cx="746125" cy="57531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293370">
              <a:lnSpc>
                <a:spcPts val="2050"/>
              </a:lnSpc>
              <a:spcBef>
                <a:spcPts val="359"/>
              </a:spcBef>
            </a:pP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й  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про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900" spc="-15" b="1">
                <a:solidFill>
                  <a:srgbClr val="FFFFFF"/>
                </a:solidFill>
                <a:latin typeface="Carlito"/>
                <a:cs typeface="Carlito"/>
              </a:rPr>
              <a:t>к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endParaRPr sz="19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39620" y="3069666"/>
            <a:ext cx="6835140" cy="1597025"/>
            <a:chOff x="1939620" y="3069666"/>
            <a:chExt cx="6835140" cy="1597025"/>
          </a:xfrm>
        </p:grpSpPr>
        <p:sp>
          <p:nvSpPr>
            <p:cNvPr id="14" name="object 14"/>
            <p:cNvSpPr/>
            <p:nvPr/>
          </p:nvSpPr>
          <p:spPr>
            <a:xfrm>
              <a:off x="1952637" y="3082683"/>
              <a:ext cx="6809105" cy="1570990"/>
            </a:xfrm>
            <a:custGeom>
              <a:avLst/>
              <a:gdLst/>
              <a:ahLst/>
              <a:cxnLst/>
              <a:rect l="l" t="t" r="r" b="b"/>
              <a:pathLst>
                <a:path w="6809105" h="1570989">
                  <a:moveTo>
                    <a:pt x="6547319" y="0"/>
                  </a:moveTo>
                  <a:lnTo>
                    <a:pt x="0" y="0"/>
                  </a:lnTo>
                  <a:lnTo>
                    <a:pt x="0" y="1570672"/>
                  </a:lnTo>
                  <a:lnTo>
                    <a:pt x="6547319" y="1570316"/>
                  </a:lnTo>
                  <a:lnTo>
                    <a:pt x="6614956" y="1561498"/>
                  </a:lnTo>
                  <a:lnTo>
                    <a:pt x="6678002" y="1535391"/>
                  </a:lnTo>
                  <a:lnTo>
                    <a:pt x="6732403" y="1493723"/>
                  </a:lnTo>
                  <a:lnTo>
                    <a:pt x="6774116" y="1439633"/>
                  </a:lnTo>
                  <a:lnTo>
                    <a:pt x="6800084" y="1376410"/>
                  </a:lnTo>
                  <a:lnTo>
                    <a:pt x="6809041" y="1308595"/>
                  </a:lnTo>
                  <a:lnTo>
                    <a:pt x="6809041" y="261721"/>
                  </a:lnTo>
                  <a:lnTo>
                    <a:pt x="6800222" y="194084"/>
                  </a:lnTo>
                  <a:lnTo>
                    <a:pt x="6774116" y="131038"/>
                  </a:lnTo>
                  <a:lnTo>
                    <a:pt x="6732447" y="76627"/>
                  </a:lnTo>
                  <a:lnTo>
                    <a:pt x="6678358" y="34912"/>
                  </a:lnTo>
                  <a:lnTo>
                    <a:pt x="6615139" y="8950"/>
                  </a:lnTo>
                  <a:lnTo>
                    <a:pt x="6547319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52637" y="3082683"/>
              <a:ext cx="6809105" cy="1570990"/>
            </a:xfrm>
            <a:custGeom>
              <a:avLst/>
              <a:gdLst/>
              <a:ahLst/>
              <a:cxnLst/>
              <a:rect l="l" t="t" r="r" b="b"/>
              <a:pathLst>
                <a:path w="6809105" h="1570989">
                  <a:moveTo>
                    <a:pt x="6809041" y="261721"/>
                  </a:moveTo>
                  <a:lnTo>
                    <a:pt x="6809041" y="1308595"/>
                  </a:lnTo>
                  <a:lnTo>
                    <a:pt x="6806774" y="1342889"/>
                  </a:lnTo>
                  <a:lnTo>
                    <a:pt x="6800084" y="1376410"/>
                  </a:lnTo>
                  <a:lnTo>
                    <a:pt x="6774116" y="1439633"/>
                  </a:lnTo>
                  <a:lnTo>
                    <a:pt x="6732403" y="1493723"/>
                  </a:lnTo>
                  <a:lnTo>
                    <a:pt x="6678002" y="1535391"/>
                  </a:lnTo>
                  <a:lnTo>
                    <a:pt x="6614956" y="1561498"/>
                  </a:lnTo>
                  <a:lnTo>
                    <a:pt x="6547319" y="1570316"/>
                  </a:lnTo>
                  <a:lnTo>
                    <a:pt x="0" y="1570672"/>
                  </a:lnTo>
                  <a:lnTo>
                    <a:pt x="0" y="0"/>
                  </a:lnTo>
                  <a:lnTo>
                    <a:pt x="6547319" y="0"/>
                  </a:lnTo>
                  <a:lnTo>
                    <a:pt x="6581619" y="2265"/>
                  </a:lnTo>
                  <a:lnTo>
                    <a:pt x="6615139" y="8950"/>
                  </a:lnTo>
                  <a:lnTo>
                    <a:pt x="6678358" y="34912"/>
                  </a:lnTo>
                  <a:lnTo>
                    <a:pt x="6732447" y="76627"/>
                  </a:lnTo>
                  <a:lnTo>
                    <a:pt x="6774116" y="131038"/>
                  </a:lnTo>
                  <a:lnTo>
                    <a:pt x="6800222" y="194084"/>
                  </a:lnTo>
                  <a:lnTo>
                    <a:pt x="6809041" y="261721"/>
                  </a:lnTo>
                  <a:close/>
                </a:path>
              </a:pathLst>
            </a:custGeom>
            <a:ln w="255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188336" y="3341408"/>
            <a:ext cx="6089650" cy="102870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6364" marR="5080" indent="-114300">
              <a:lnSpc>
                <a:spcPct val="89700"/>
              </a:lnSpc>
              <a:spcBef>
                <a:spcPts val="245"/>
              </a:spcBef>
              <a:buFont typeface="OpenSymbol"/>
              <a:buChar char="•"/>
              <a:tabLst>
                <a:tab pos="127000" algn="l"/>
              </a:tabLst>
            </a:pPr>
            <a:r>
              <a:rPr dirty="0" sz="1200" spc="-10">
                <a:latin typeface="Carlito"/>
                <a:cs typeface="Carlito"/>
              </a:rPr>
              <a:t>проект, </a:t>
            </a:r>
            <a:r>
              <a:rPr dirty="0" sz="1200" spc="-5">
                <a:latin typeface="Carlito"/>
                <a:cs typeface="Carlito"/>
              </a:rPr>
              <a:t>обеспечивающий достижение </a:t>
            </a:r>
            <a:r>
              <a:rPr dirty="0" sz="1200" spc="-10">
                <a:latin typeface="Carlito"/>
                <a:cs typeface="Carlito"/>
              </a:rPr>
              <a:t>целей, целевых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10">
                <a:latin typeface="Carlito"/>
                <a:cs typeface="Carlito"/>
              </a:rPr>
              <a:t>дополнительных показателей,  </a:t>
            </a:r>
            <a:r>
              <a:rPr dirty="0" sz="1200" spc="-5">
                <a:latin typeface="Carlito"/>
                <a:cs typeface="Carlito"/>
              </a:rPr>
              <a:t>выполнение задач национального проекта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5">
                <a:latin typeface="Carlito"/>
                <a:cs typeface="Carlito"/>
              </a:rPr>
              <a:t>(или) достижение иных </a:t>
            </a:r>
            <a:r>
              <a:rPr dirty="0" sz="1200" spc="-10">
                <a:latin typeface="Carlito"/>
                <a:cs typeface="Carlito"/>
              </a:rPr>
              <a:t>целей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10">
                <a:latin typeface="Carlito"/>
                <a:cs typeface="Carlito"/>
              </a:rPr>
              <a:t>показателей,  </a:t>
            </a:r>
            <a:r>
              <a:rPr dirty="0" sz="1200" spc="-5">
                <a:latin typeface="Carlito"/>
                <a:cs typeface="Carlito"/>
              </a:rPr>
              <a:t>выполнение иных задач </a:t>
            </a:r>
            <a:r>
              <a:rPr dirty="0" sz="1200" spc="-10" b="1">
                <a:latin typeface="Carlito"/>
                <a:cs typeface="Carlito"/>
              </a:rPr>
              <a:t>по </a:t>
            </a:r>
            <a:r>
              <a:rPr dirty="0" sz="1200" spc="-5" b="1">
                <a:latin typeface="Carlito"/>
                <a:cs typeface="Carlito"/>
              </a:rPr>
              <a:t>поручению </a:t>
            </a:r>
            <a:r>
              <a:rPr dirty="0" sz="1200" b="1">
                <a:latin typeface="Carlito"/>
                <a:cs typeface="Carlito"/>
              </a:rPr>
              <a:t>и (или) </a:t>
            </a:r>
            <a:r>
              <a:rPr dirty="0" sz="1200" spc="-5" b="1">
                <a:latin typeface="Carlito"/>
                <a:cs typeface="Carlito"/>
              </a:rPr>
              <a:t>указанию Президента Российской  </a:t>
            </a:r>
            <a:r>
              <a:rPr dirty="0" sz="1200" spc="-10" b="1">
                <a:latin typeface="Carlito"/>
                <a:cs typeface="Carlito"/>
              </a:rPr>
              <a:t>Федерации, </a:t>
            </a:r>
            <a:r>
              <a:rPr dirty="0" sz="1200" spc="-5" b="1">
                <a:latin typeface="Carlito"/>
                <a:cs typeface="Carlito"/>
              </a:rPr>
              <a:t>поручению </a:t>
            </a:r>
            <a:r>
              <a:rPr dirty="0" sz="1200" spc="-10" b="1">
                <a:latin typeface="Carlito"/>
                <a:cs typeface="Carlito"/>
              </a:rPr>
              <a:t>Председателя </a:t>
            </a:r>
            <a:r>
              <a:rPr dirty="0" sz="1200" spc="-5" b="1">
                <a:latin typeface="Carlito"/>
                <a:cs typeface="Carlito"/>
              </a:rPr>
              <a:t>Правительства Российской Федерации,  Правительства Российской Федерации, решению Совета, президиума Совета, поручению  куратора </a:t>
            </a:r>
            <a:r>
              <a:rPr dirty="0" sz="1200" spc="-10" b="1">
                <a:latin typeface="Carlito"/>
                <a:cs typeface="Carlito"/>
              </a:rPr>
              <a:t>соответствующего </a:t>
            </a:r>
            <a:r>
              <a:rPr dirty="0" sz="1200" spc="-5" b="1">
                <a:latin typeface="Carlito"/>
                <a:cs typeface="Carlito"/>
              </a:rPr>
              <a:t>национального</a:t>
            </a:r>
            <a:r>
              <a:rPr dirty="0" sz="1200" spc="20" b="1">
                <a:latin typeface="Carlito"/>
                <a:cs typeface="Carlito"/>
              </a:rPr>
              <a:t> </a:t>
            </a:r>
            <a:r>
              <a:rPr dirty="0" sz="1200" b="1">
                <a:latin typeface="Carlito"/>
                <a:cs typeface="Carlito"/>
              </a:rPr>
              <a:t>проекта</a:t>
            </a:r>
            <a:r>
              <a:rPr dirty="0" sz="1200"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8858" y="3026342"/>
            <a:ext cx="1927860" cy="1645920"/>
            <a:chOff x="238858" y="3026342"/>
            <a:chExt cx="1927860" cy="1645920"/>
          </a:xfrm>
        </p:grpSpPr>
        <p:sp>
          <p:nvSpPr>
            <p:cNvPr id="18" name="object 18"/>
            <p:cNvSpPr/>
            <p:nvPr/>
          </p:nvSpPr>
          <p:spPr>
            <a:xfrm>
              <a:off x="251637" y="3039122"/>
              <a:ext cx="1902460" cy="1620520"/>
            </a:xfrm>
            <a:custGeom>
              <a:avLst/>
              <a:gdLst/>
              <a:ahLst/>
              <a:cxnLst/>
              <a:rect l="l" t="t" r="r" b="b"/>
              <a:pathLst>
                <a:path w="1902460" h="1620520">
                  <a:moveTo>
                    <a:pt x="1631518" y="0"/>
                  </a:moveTo>
                  <a:lnTo>
                    <a:pt x="270002" y="0"/>
                  </a:lnTo>
                  <a:lnTo>
                    <a:pt x="234631" y="2284"/>
                  </a:lnTo>
                  <a:lnTo>
                    <a:pt x="166728" y="20348"/>
                  </a:lnTo>
                  <a:lnTo>
                    <a:pt x="105568" y="55714"/>
                  </a:lnTo>
                  <a:lnTo>
                    <a:pt x="55873" y="105561"/>
                  </a:lnTo>
                  <a:lnTo>
                    <a:pt x="20654" y="166723"/>
                  </a:lnTo>
                  <a:lnTo>
                    <a:pt x="2339" y="234629"/>
                  </a:lnTo>
                  <a:lnTo>
                    <a:pt x="0" y="270001"/>
                  </a:lnTo>
                  <a:lnTo>
                    <a:pt x="0" y="1350352"/>
                  </a:lnTo>
                  <a:lnTo>
                    <a:pt x="9091" y="1420287"/>
                  </a:lnTo>
                  <a:lnTo>
                    <a:pt x="36004" y="1485353"/>
                  </a:lnTo>
                  <a:lnTo>
                    <a:pt x="79025" y="1541294"/>
                  </a:lnTo>
                  <a:lnTo>
                    <a:pt x="135001" y="1583994"/>
                  </a:lnTo>
                  <a:lnTo>
                    <a:pt x="200072" y="1611085"/>
                  </a:lnTo>
                  <a:lnTo>
                    <a:pt x="270002" y="1620354"/>
                  </a:lnTo>
                  <a:lnTo>
                    <a:pt x="1631886" y="1619999"/>
                  </a:lnTo>
                  <a:lnTo>
                    <a:pt x="1701811" y="1610907"/>
                  </a:lnTo>
                  <a:lnTo>
                    <a:pt x="1766887" y="1583994"/>
                  </a:lnTo>
                  <a:lnTo>
                    <a:pt x="1822818" y="1540973"/>
                  </a:lnTo>
                  <a:lnTo>
                    <a:pt x="1865528" y="1484998"/>
                  </a:lnTo>
                  <a:lnTo>
                    <a:pt x="1892614" y="1419926"/>
                  </a:lnTo>
                  <a:lnTo>
                    <a:pt x="1901888" y="1349997"/>
                  </a:lnTo>
                  <a:lnTo>
                    <a:pt x="1901520" y="270001"/>
                  </a:lnTo>
                  <a:lnTo>
                    <a:pt x="1892430" y="200067"/>
                  </a:lnTo>
                  <a:lnTo>
                    <a:pt x="1865528" y="135000"/>
                  </a:lnTo>
                  <a:lnTo>
                    <a:pt x="1822452" y="79014"/>
                  </a:lnTo>
                  <a:lnTo>
                    <a:pt x="1766519" y="36360"/>
                  </a:lnTo>
                  <a:lnTo>
                    <a:pt x="1701452" y="9269"/>
                  </a:lnTo>
                  <a:lnTo>
                    <a:pt x="163151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51637" y="3039122"/>
              <a:ext cx="1902460" cy="1620520"/>
            </a:xfrm>
            <a:custGeom>
              <a:avLst/>
              <a:gdLst/>
              <a:ahLst/>
              <a:cxnLst/>
              <a:rect l="l" t="t" r="r" b="b"/>
              <a:pathLst>
                <a:path w="1902460" h="1620520">
                  <a:moveTo>
                    <a:pt x="0" y="270001"/>
                  </a:moveTo>
                  <a:lnTo>
                    <a:pt x="2339" y="234629"/>
                  </a:lnTo>
                  <a:lnTo>
                    <a:pt x="9269" y="200067"/>
                  </a:lnTo>
                  <a:lnTo>
                    <a:pt x="36360" y="135000"/>
                  </a:lnTo>
                  <a:lnTo>
                    <a:pt x="79070" y="79014"/>
                  </a:lnTo>
                  <a:lnTo>
                    <a:pt x="135001" y="35991"/>
                  </a:lnTo>
                  <a:lnTo>
                    <a:pt x="200072" y="9090"/>
                  </a:lnTo>
                  <a:lnTo>
                    <a:pt x="270002" y="0"/>
                  </a:lnTo>
                  <a:lnTo>
                    <a:pt x="1631518" y="0"/>
                  </a:lnTo>
                  <a:lnTo>
                    <a:pt x="1701452" y="9269"/>
                  </a:lnTo>
                  <a:lnTo>
                    <a:pt x="1766519" y="36360"/>
                  </a:lnTo>
                  <a:lnTo>
                    <a:pt x="1822505" y="79060"/>
                  </a:lnTo>
                  <a:lnTo>
                    <a:pt x="1865528" y="135000"/>
                  </a:lnTo>
                  <a:lnTo>
                    <a:pt x="1892430" y="200067"/>
                  </a:lnTo>
                  <a:lnTo>
                    <a:pt x="1901520" y="270001"/>
                  </a:lnTo>
                  <a:lnTo>
                    <a:pt x="1901888" y="1349997"/>
                  </a:lnTo>
                  <a:lnTo>
                    <a:pt x="1899546" y="1385367"/>
                  </a:lnTo>
                  <a:lnTo>
                    <a:pt x="1892614" y="1419926"/>
                  </a:lnTo>
                  <a:lnTo>
                    <a:pt x="1865528" y="1484998"/>
                  </a:lnTo>
                  <a:lnTo>
                    <a:pt x="1822818" y="1540973"/>
                  </a:lnTo>
                  <a:lnTo>
                    <a:pt x="1766887" y="1583994"/>
                  </a:lnTo>
                  <a:lnTo>
                    <a:pt x="1701811" y="1610907"/>
                  </a:lnTo>
                  <a:lnTo>
                    <a:pt x="1631886" y="1619999"/>
                  </a:lnTo>
                  <a:lnTo>
                    <a:pt x="270002" y="1620354"/>
                  </a:lnTo>
                  <a:lnTo>
                    <a:pt x="200072" y="1611085"/>
                  </a:lnTo>
                  <a:lnTo>
                    <a:pt x="135001" y="1583994"/>
                  </a:lnTo>
                  <a:lnTo>
                    <a:pt x="79025" y="1541294"/>
                  </a:lnTo>
                  <a:lnTo>
                    <a:pt x="36004" y="1485353"/>
                  </a:lnTo>
                  <a:lnTo>
                    <a:pt x="9091" y="1420287"/>
                  </a:lnTo>
                  <a:lnTo>
                    <a:pt x="0" y="1350352"/>
                  </a:lnTo>
                  <a:lnTo>
                    <a:pt x="0" y="270001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88784" y="3543376"/>
            <a:ext cx="1504315" cy="57531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392430" marR="5080" indent="-380365">
              <a:lnSpc>
                <a:spcPts val="2050"/>
              </a:lnSpc>
              <a:spcBef>
                <a:spcPts val="359"/>
              </a:spcBef>
            </a:pP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Ф</a:t>
            </a:r>
            <a:r>
              <a:rPr dirty="0" sz="1900" spc="-4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900" spc="-20" b="1">
                <a:solidFill>
                  <a:srgbClr val="FFFFFF"/>
                </a:solidFill>
                <a:latin typeface="Carlito"/>
                <a:cs typeface="Carlito"/>
              </a:rPr>
              <a:t>д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р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л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ь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900" spc="-15" b="1">
                <a:solidFill>
                  <a:srgbClr val="FFFFFF"/>
                </a:solidFill>
                <a:latin typeface="Carlito"/>
                <a:cs typeface="Carlito"/>
              </a:rPr>
              <a:t>ы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й  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проект</a:t>
            </a:r>
            <a:endParaRPr sz="19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39988" y="4870386"/>
            <a:ext cx="6835140" cy="1597025"/>
            <a:chOff x="1939988" y="4870386"/>
            <a:chExt cx="6835140" cy="1597025"/>
          </a:xfrm>
        </p:grpSpPr>
        <p:sp>
          <p:nvSpPr>
            <p:cNvPr id="22" name="object 22"/>
            <p:cNvSpPr/>
            <p:nvPr/>
          </p:nvSpPr>
          <p:spPr>
            <a:xfrm>
              <a:off x="1953006" y="4883403"/>
              <a:ext cx="6809105" cy="1570990"/>
            </a:xfrm>
            <a:custGeom>
              <a:avLst/>
              <a:gdLst/>
              <a:ahLst/>
              <a:cxnLst/>
              <a:rect l="l" t="t" r="r" b="b"/>
              <a:pathLst>
                <a:path w="6809105" h="1570989">
                  <a:moveTo>
                    <a:pt x="6547319" y="0"/>
                  </a:moveTo>
                  <a:lnTo>
                    <a:pt x="0" y="0"/>
                  </a:lnTo>
                  <a:lnTo>
                    <a:pt x="0" y="1570672"/>
                  </a:lnTo>
                  <a:lnTo>
                    <a:pt x="6547319" y="1570316"/>
                  </a:lnTo>
                  <a:lnTo>
                    <a:pt x="6614950" y="1561493"/>
                  </a:lnTo>
                  <a:lnTo>
                    <a:pt x="6677990" y="1535391"/>
                  </a:lnTo>
                  <a:lnTo>
                    <a:pt x="6732401" y="1493723"/>
                  </a:lnTo>
                  <a:lnTo>
                    <a:pt x="6774116" y="1439633"/>
                  </a:lnTo>
                  <a:lnTo>
                    <a:pt x="6800078" y="1376410"/>
                  </a:lnTo>
                  <a:lnTo>
                    <a:pt x="6809028" y="1308595"/>
                  </a:lnTo>
                  <a:lnTo>
                    <a:pt x="6809028" y="261721"/>
                  </a:lnTo>
                  <a:lnTo>
                    <a:pt x="6800211" y="194084"/>
                  </a:lnTo>
                  <a:lnTo>
                    <a:pt x="6774116" y="131038"/>
                  </a:lnTo>
                  <a:lnTo>
                    <a:pt x="6732447" y="76627"/>
                  </a:lnTo>
                  <a:lnTo>
                    <a:pt x="6678358" y="34912"/>
                  </a:lnTo>
                  <a:lnTo>
                    <a:pt x="6615129" y="8950"/>
                  </a:lnTo>
                  <a:lnTo>
                    <a:pt x="6547319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53006" y="4883403"/>
              <a:ext cx="6809105" cy="1570990"/>
            </a:xfrm>
            <a:custGeom>
              <a:avLst/>
              <a:gdLst/>
              <a:ahLst/>
              <a:cxnLst/>
              <a:rect l="l" t="t" r="r" b="b"/>
              <a:pathLst>
                <a:path w="6809105" h="1570989">
                  <a:moveTo>
                    <a:pt x="6809028" y="261721"/>
                  </a:moveTo>
                  <a:lnTo>
                    <a:pt x="6809028" y="1308595"/>
                  </a:lnTo>
                  <a:lnTo>
                    <a:pt x="6806763" y="1342889"/>
                  </a:lnTo>
                  <a:lnTo>
                    <a:pt x="6800078" y="1376410"/>
                  </a:lnTo>
                  <a:lnTo>
                    <a:pt x="6774116" y="1439633"/>
                  </a:lnTo>
                  <a:lnTo>
                    <a:pt x="6732401" y="1493723"/>
                  </a:lnTo>
                  <a:lnTo>
                    <a:pt x="6677990" y="1535391"/>
                  </a:lnTo>
                  <a:lnTo>
                    <a:pt x="6614950" y="1561493"/>
                  </a:lnTo>
                  <a:lnTo>
                    <a:pt x="6547319" y="1570316"/>
                  </a:lnTo>
                  <a:lnTo>
                    <a:pt x="0" y="1570672"/>
                  </a:lnTo>
                  <a:lnTo>
                    <a:pt x="0" y="0"/>
                  </a:lnTo>
                  <a:lnTo>
                    <a:pt x="6547319" y="0"/>
                  </a:lnTo>
                  <a:lnTo>
                    <a:pt x="6581612" y="2265"/>
                  </a:lnTo>
                  <a:lnTo>
                    <a:pt x="6615129" y="8950"/>
                  </a:lnTo>
                  <a:lnTo>
                    <a:pt x="6678358" y="34912"/>
                  </a:lnTo>
                  <a:lnTo>
                    <a:pt x="6732447" y="76627"/>
                  </a:lnTo>
                  <a:lnTo>
                    <a:pt x="6774116" y="131038"/>
                  </a:lnTo>
                  <a:lnTo>
                    <a:pt x="6800211" y="194084"/>
                  </a:lnTo>
                  <a:lnTo>
                    <a:pt x="6809028" y="261721"/>
                  </a:lnTo>
                  <a:close/>
                </a:path>
              </a:pathLst>
            </a:custGeom>
            <a:ln w="255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188336" y="5223497"/>
            <a:ext cx="6138545" cy="8667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6364" marR="5080" indent="-114300">
              <a:lnSpc>
                <a:spcPct val="90000"/>
              </a:lnSpc>
              <a:spcBef>
                <a:spcPts val="240"/>
              </a:spcBef>
              <a:buFont typeface="OpenSymbol"/>
              <a:buChar char="•"/>
              <a:tabLst>
                <a:tab pos="127000" algn="l"/>
              </a:tabLst>
            </a:pPr>
            <a:r>
              <a:rPr dirty="0" sz="1200" spc="-10">
                <a:latin typeface="Carlito"/>
                <a:cs typeface="Carlito"/>
              </a:rPr>
              <a:t>проект, </a:t>
            </a:r>
            <a:r>
              <a:rPr dirty="0" sz="1200" spc="-5">
                <a:latin typeface="Carlito"/>
                <a:cs typeface="Carlito"/>
              </a:rPr>
              <a:t>обеспечивающий достижение </a:t>
            </a:r>
            <a:r>
              <a:rPr dirty="0" sz="1200" spc="-10">
                <a:latin typeface="Carlito"/>
                <a:cs typeface="Carlito"/>
              </a:rPr>
              <a:t>целей, показателей </a:t>
            </a:r>
            <a:r>
              <a:rPr dirty="0" sz="1200">
                <a:latin typeface="Carlito"/>
                <a:cs typeface="Carlito"/>
              </a:rPr>
              <a:t>и </a:t>
            </a:r>
            <a:r>
              <a:rPr dirty="0" sz="1200" spc="-10">
                <a:latin typeface="Carlito"/>
                <a:cs typeface="Carlito"/>
              </a:rPr>
              <a:t>результатов федерального  </a:t>
            </a:r>
            <a:r>
              <a:rPr dirty="0" sz="1200" spc="-5">
                <a:latin typeface="Carlito"/>
                <a:cs typeface="Carlito"/>
              </a:rPr>
              <a:t>проекта, </a:t>
            </a:r>
            <a:r>
              <a:rPr dirty="0" sz="1200" spc="-15">
                <a:latin typeface="Carlito"/>
                <a:cs typeface="Carlito"/>
              </a:rPr>
              <a:t>входящего </a:t>
            </a:r>
            <a:r>
              <a:rPr dirty="0" sz="1200">
                <a:latin typeface="Carlito"/>
                <a:cs typeface="Carlito"/>
              </a:rPr>
              <a:t>в </a:t>
            </a:r>
            <a:r>
              <a:rPr dirty="0" sz="1200" spc="-5">
                <a:latin typeface="Carlito"/>
                <a:cs typeface="Carlito"/>
              </a:rPr>
              <a:t>состав </a:t>
            </a:r>
            <a:r>
              <a:rPr dirty="0" sz="1200" spc="-10">
                <a:latin typeface="Carlito"/>
                <a:cs typeface="Carlito"/>
              </a:rPr>
              <a:t>национального </a:t>
            </a:r>
            <a:r>
              <a:rPr dirty="0" sz="1200" spc="-5">
                <a:latin typeface="Carlito"/>
                <a:cs typeface="Carlito"/>
              </a:rPr>
              <a:t>проекта, мероприятия </a:t>
            </a:r>
            <a:r>
              <a:rPr dirty="0" sz="1200" spc="-10">
                <a:latin typeface="Carlito"/>
                <a:cs typeface="Carlito"/>
              </a:rPr>
              <a:t>которого </a:t>
            </a:r>
            <a:r>
              <a:rPr dirty="0" sz="1200" spc="-5">
                <a:latin typeface="Carlito"/>
                <a:cs typeface="Carlito"/>
              </a:rPr>
              <a:t>относятся </a:t>
            </a:r>
            <a:r>
              <a:rPr dirty="0" sz="1200">
                <a:latin typeface="Carlito"/>
                <a:cs typeface="Carlito"/>
              </a:rPr>
              <a:t>к  </a:t>
            </a:r>
            <a:r>
              <a:rPr dirty="0" sz="1200" spc="-10">
                <a:latin typeface="Carlito"/>
                <a:cs typeface="Carlito"/>
              </a:rPr>
              <a:t>законодательно </a:t>
            </a:r>
            <a:r>
              <a:rPr dirty="0" sz="1200" spc="-5">
                <a:latin typeface="Carlito"/>
                <a:cs typeface="Carlito"/>
              </a:rPr>
              <a:t>установленным </a:t>
            </a:r>
            <a:r>
              <a:rPr dirty="0" sz="1200" spc="-5" b="1">
                <a:latin typeface="Carlito"/>
                <a:cs typeface="Carlito"/>
              </a:rPr>
              <a:t>полномочиям Омской области, </a:t>
            </a:r>
            <a:r>
              <a:rPr dirty="0" sz="1200" b="1">
                <a:latin typeface="Carlito"/>
                <a:cs typeface="Carlito"/>
              </a:rPr>
              <a:t>а </a:t>
            </a:r>
            <a:r>
              <a:rPr dirty="0" sz="1200" spc="-10" b="1">
                <a:latin typeface="Carlito"/>
                <a:cs typeface="Carlito"/>
              </a:rPr>
              <a:t>также </a:t>
            </a:r>
            <a:r>
              <a:rPr dirty="0" sz="1200" b="1">
                <a:latin typeface="Carlito"/>
                <a:cs typeface="Carlito"/>
              </a:rPr>
              <a:t>к </a:t>
            </a:r>
            <a:r>
              <a:rPr dirty="0" sz="1200" spc="-5" b="1">
                <a:latin typeface="Carlito"/>
                <a:cs typeface="Carlito"/>
              </a:rPr>
              <a:t>вопросам  местного значения муниципальных образований, расположенных </a:t>
            </a:r>
            <a:r>
              <a:rPr dirty="0" sz="1200" b="1">
                <a:latin typeface="Carlito"/>
                <a:cs typeface="Carlito"/>
              </a:rPr>
              <a:t>на </a:t>
            </a:r>
            <a:r>
              <a:rPr dirty="0" sz="1200" spc="-5" b="1">
                <a:latin typeface="Carlito"/>
                <a:cs typeface="Carlito"/>
              </a:rPr>
              <a:t>территории Омской  области.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8858" y="4744983"/>
            <a:ext cx="1927860" cy="1762760"/>
            <a:chOff x="238858" y="4744983"/>
            <a:chExt cx="1927860" cy="1762760"/>
          </a:xfrm>
        </p:grpSpPr>
        <p:sp>
          <p:nvSpPr>
            <p:cNvPr id="26" name="object 26"/>
            <p:cNvSpPr/>
            <p:nvPr/>
          </p:nvSpPr>
          <p:spPr>
            <a:xfrm>
              <a:off x="251637" y="4757762"/>
              <a:ext cx="1902460" cy="1737360"/>
            </a:xfrm>
            <a:custGeom>
              <a:avLst/>
              <a:gdLst/>
              <a:ahLst/>
              <a:cxnLst/>
              <a:rect l="l" t="t" r="r" b="b"/>
              <a:pathLst>
                <a:path w="1902460" h="1737360">
                  <a:moveTo>
                    <a:pt x="1612087" y="0"/>
                  </a:moveTo>
                  <a:lnTo>
                    <a:pt x="289445" y="0"/>
                  </a:lnTo>
                  <a:lnTo>
                    <a:pt x="251594" y="2480"/>
                  </a:lnTo>
                  <a:lnTo>
                    <a:pt x="178724" y="22020"/>
                  </a:lnTo>
                  <a:lnTo>
                    <a:pt x="113196" y="59866"/>
                  </a:lnTo>
                  <a:lnTo>
                    <a:pt x="59877" y="113194"/>
                  </a:lnTo>
                  <a:lnTo>
                    <a:pt x="22025" y="178717"/>
                  </a:lnTo>
                  <a:lnTo>
                    <a:pt x="2481" y="251581"/>
                  </a:lnTo>
                  <a:lnTo>
                    <a:pt x="0" y="289432"/>
                  </a:lnTo>
                  <a:lnTo>
                    <a:pt x="0" y="1447558"/>
                  </a:lnTo>
                  <a:lnTo>
                    <a:pt x="9856" y="1522483"/>
                  </a:lnTo>
                  <a:lnTo>
                    <a:pt x="38887" y="1592275"/>
                  </a:lnTo>
                  <a:lnTo>
                    <a:pt x="84782" y="1652216"/>
                  </a:lnTo>
                  <a:lnTo>
                    <a:pt x="144716" y="1698116"/>
                  </a:lnTo>
                  <a:lnTo>
                    <a:pt x="214518" y="1727141"/>
                  </a:lnTo>
                  <a:lnTo>
                    <a:pt x="289445" y="1736991"/>
                  </a:lnTo>
                  <a:lnTo>
                    <a:pt x="1612442" y="1736636"/>
                  </a:lnTo>
                  <a:lnTo>
                    <a:pt x="1687368" y="1726780"/>
                  </a:lnTo>
                  <a:lnTo>
                    <a:pt x="1757159" y="1697761"/>
                  </a:lnTo>
                  <a:lnTo>
                    <a:pt x="1817100" y="1651855"/>
                  </a:lnTo>
                  <a:lnTo>
                    <a:pt x="1863001" y="1591919"/>
                  </a:lnTo>
                  <a:lnTo>
                    <a:pt x="1892031" y="1522123"/>
                  </a:lnTo>
                  <a:lnTo>
                    <a:pt x="1901888" y="1447203"/>
                  </a:lnTo>
                  <a:lnTo>
                    <a:pt x="1901520" y="289432"/>
                  </a:lnTo>
                  <a:lnTo>
                    <a:pt x="1891664" y="214507"/>
                  </a:lnTo>
                  <a:lnTo>
                    <a:pt x="1862645" y="144716"/>
                  </a:lnTo>
                  <a:lnTo>
                    <a:pt x="1816739" y="84775"/>
                  </a:lnTo>
                  <a:lnTo>
                    <a:pt x="1756803" y="38874"/>
                  </a:lnTo>
                  <a:lnTo>
                    <a:pt x="1687007" y="9855"/>
                  </a:lnTo>
                  <a:lnTo>
                    <a:pt x="1612087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1637" y="4757762"/>
              <a:ext cx="1902460" cy="1737360"/>
            </a:xfrm>
            <a:custGeom>
              <a:avLst/>
              <a:gdLst/>
              <a:ahLst/>
              <a:cxnLst/>
              <a:rect l="l" t="t" r="r" b="b"/>
              <a:pathLst>
                <a:path w="1902460" h="1737360">
                  <a:moveTo>
                    <a:pt x="0" y="289432"/>
                  </a:moveTo>
                  <a:lnTo>
                    <a:pt x="2481" y="251581"/>
                  </a:lnTo>
                  <a:lnTo>
                    <a:pt x="9856" y="214507"/>
                  </a:lnTo>
                  <a:lnTo>
                    <a:pt x="38887" y="144716"/>
                  </a:lnTo>
                  <a:lnTo>
                    <a:pt x="84782" y="84775"/>
                  </a:lnTo>
                  <a:lnTo>
                    <a:pt x="144716" y="38874"/>
                  </a:lnTo>
                  <a:lnTo>
                    <a:pt x="214518" y="9855"/>
                  </a:lnTo>
                  <a:lnTo>
                    <a:pt x="289445" y="0"/>
                  </a:lnTo>
                  <a:lnTo>
                    <a:pt x="1612087" y="0"/>
                  </a:lnTo>
                  <a:lnTo>
                    <a:pt x="1687007" y="9855"/>
                  </a:lnTo>
                  <a:lnTo>
                    <a:pt x="1756803" y="38874"/>
                  </a:lnTo>
                  <a:lnTo>
                    <a:pt x="1816739" y="84775"/>
                  </a:lnTo>
                  <a:lnTo>
                    <a:pt x="1862645" y="144716"/>
                  </a:lnTo>
                  <a:lnTo>
                    <a:pt x="1891664" y="214507"/>
                  </a:lnTo>
                  <a:lnTo>
                    <a:pt x="1901520" y="289432"/>
                  </a:lnTo>
                  <a:lnTo>
                    <a:pt x="1901888" y="1447203"/>
                  </a:lnTo>
                  <a:lnTo>
                    <a:pt x="1899407" y="1485049"/>
                  </a:lnTo>
                  <a:lnTo>
                    <a:pt x="1892031" y="1522123"/>
                  </a:lnTo>
                  <a:lnTo>
                    <a:pt x="1863001" y="1591919"/>
                  </a:lnTo>
                  <a:lnTo>
                    <a:pt x="1817100" y="1651855"/>
                  </a:lnTo>
                  <a:lnTo>
                    <a:pt x="1757159" y="1697761"/>
                  </a:lnTo>
                  <a:lnTo>
                    <a:pt x="1687368" y="1726780"/>
                  </a:lnTo>
                  <a:lnTo>
                    <a:pt x="1612442" y="1736636"/>
                  </a:lnTo>
                  <a:lnTo>
                    <a:pt x="289445" y="1736991"/>
                  </a:lnTo>
                  <a:lnTo>
                    <a:pt x="214518" y="1727141"/>
                  </a:lnTo>
                  <a:lnTo>
                    <a:pt x="144716" y="1698116"/>
                  </a:lnTo>
                  <a:lnTo>
                    <a:pt x="84782" y="1652216"/>
                  </a:lnTo>
                  <a:lnTo>
                    <a:pt x="38887" y="1592275"/>
                  </a:lnTo>
                  <a:lnTo>
                    <a:pt x="9856" y="1522483"/>
                  </a:lnTo>
                  <a:lnTo>
                    <a:pt x="0" y="1447558"/>
                  </a:lnTo>
                  <a:lnTo>
                    <a:pt x="0" y="289432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534504" y="5190744"/>
            <a:ext cx="1418590" cy="83439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12065" marR="5080">
              <a:lnSpc>
                <a:spcPts val="2039"/>
              </a:lnSpc>
              <a:spcBef>
                <a:spcPts val="365"/>
              </a:spcBef>
            </a:pPr>
            <a:r>
              <a:rPr dirty="0" sz="1900" spc="-25" b="1">
                <a:solidFill>
                  <a:srgbClr val="FFFFFF"/>
                </a:solidFill>
                <a:latin typeface="Carlito"/>
                <a:cs typeface="Carlito"/>
              </a:rPr>
              <a:t>Р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ег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л</a:t>
            </a:r>
            <a:r>
              <a:rPr dirty="0" sz="1900" spc="-15" b="1">
                <a:solidFill>
                  <a:srgbClr val="FFFFFF"/>
                </a:solidFill>
                <a:latin typeface="Carlito"/>
                <a:cs typeface="Carlito"/>
              </a:rPr>
              <a:t>ь</a:t>
            </a:r>
            <a:r>
              <a:rPr dirty="0" sz="1900" spc="-10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900" b="1">
                <a:solidFill>
                  <a:srgbClr val="FFFFFF"/>
                </a:solidFill>
                <a:latin typeface="Carlito"/>
                <a:cs typeface="Carlito"/>
              </a:rPr>
              <a:t>ы  й</a:t>
            </a:r>
            <a:endParaRPr sz="1900">
              <a:latin typeface="Carlito"/>
              <a:cs typeface="Carlito"/>
            </a:endParaRPr>
          </a:p>
          <a:p>
            <a:pPr algn="ctr" marL="635">
              <a:lnSpc>
                <a:spcPts val="2020"/>
              </a:lnSpc>
            </a:pPr>
            <a:r>
              <a:rPr dirty="0" sz="1900" spc="-5" b="1">
                <a:solidFill>
                  <a:srgbClr val="FFFFFF"/>
                </a:solidFill>
                <a:latin typeface="Carlito"/>
                <a:cs typeface="Carlito"/>
              </a:rPr>
              <a:t>проект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487853" y="307340"/>
            <a:ext cx="54597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ПОНЯТИЯ «НАЦИОНАЛЬНЫЙ</a:t>
            </a:r>
            <a:r>
              <a:rPr dirty="0" spc="-10"/>
              <a:t> </a:t>
            </a:r>
            <a:r>
              <a:rPr dirty="0" spc="-15"/>
              <a:t>ПРОЕКТ»,</a:t>
            </a:r>
          </a:p>
          <a:p>
            <a:pPr algn="ctr">
              <a:lnSpc>
                <a:spcPct val="100000"/>
              </a:lnSpc>
            </a:pPr>
            <a:r>
              <a:rPr dirty="0" spc="-15"/>
              <a:t>«ФЕДЕРАЛЬНЫЙ ПРОЕКТ», </a:t>
            </a:r>
            <a:r>
              <a:rPr dirty="0" spc="-5"/>
              <a:t>«РЕГИОНАЛЬНЫЙ</a:t>
            </a:r>
            <a:r>
              <a:rPr dirty="0" spc="40"/>
              <a:t> </a:t>
            </a:r>
            <a:r>
              <a:rPr dirty="0" spc="-15"/>
              <a:t>ПРОЕКТ»</a:t>
            </a:r>
          </a:p>
        </p:txBody>
      </p:sp>
      <p:sp>
        <p:nvSpPr>
          <p:cNvPr id="30" name="object 30"/>
          <p:cNvSpPr/>
          <p:nvPr/>
        </p:nvSpPr>
        <p:spPr>
          <a:xfrm>
            <a:off x="8028355" y="286207"/>
            <a:ext cx="748436" cy="730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042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 </a:t>
            </a:r>
            <a:r>
              <a:rPr dirty="0" spc="-5"/>
              <a:t>«МАЛОЕ </a:t>
            </a:r>
            <a:r>
              <a:rPr dirty="0"/>
              <a:t>И </a:t>
            </a:r>
            <a:r>
              <a:rPr dirty="0" spc="-5"/>
              <a:t>СРЕДНЕЕ  </a:t>
            </a:r>
            <a:r>
              <a:rPr dirty="0" spc="-15"/>
              <a:t>ПРЕДПРИНИМАТЕЛЬСТВО </a:t>
            </a:r>
            <a:r>
              <a:rPr dirty="0"/>
              <a:t>И </a:t>
            </a:r>
            <a:r>
              <a:rPr dirty="0" spc="-15"/>
              <a:t>ПОДДЕРЖКА ИНДИВИДУАЛЬНОЙ  ПРЕДПРИНИМАТЕЛЬСКОЙ</a:t>
            </a:r>
            <a:r>
              <a:rPr dirty="0"/>
              <a:t> </a:t>
            </a:r>
            <a:r>
              <a:rPr dirty="0" spc="-15"/>
              <a:t>ИНИЦИАТИВЫ»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556"/>
            <a:ext cx="9062720" cy="6661784"/>
            <a:chOff x="0" y="7556"/>
            <a:chExt cx="9062720" cy="6661784"/>
          </a:xfrm>
        </p:grpSpPr>
        <p:sp>
          <p:nvSpPr>
            <p:cNvPr id="5" name="object 5"/>
            <p:cNvSpPr/>
            <p:nvPr/>
          </p:nvSpPr>
          <p:spPr>
            <a:xfrm>
              <a:off x="0" y="7556"/>
              <a:ext cx="1799996" cy="1333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51998" y="2780639"/>
              <a:ext cx="3150717" cy="20019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53835" y="1203121"/>
              <a:ext cx="2908795" cy="1771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50965" y="4782604"/>
              <a:ext cx="2829598" cy="18863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51941" y="5081308"/>
            <a:ext cx="1729739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Заправочные</a:t>
            </a:r>
            <a:r>
              <a:rPr dirty="0" sz="1400" spc="-45" b="1">
                <a:solidFill>
                  <a:srgbClr val="5D5D5D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5D5D5D"/>
                </a:solidFill>
                <a:latin typeface="Carlito"/>
                <a:cs typeface="Carlito"/>
              </a:rPr>
              <a:t>станции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r>
              <a:rPr dirty="0" sz="2400" spc="-2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600" spc="-20" b="1">
                <a:latin typeface="Carlito"/>
                <a:cs typeface="Carlito"/>
              </a:rPr>
              <a:t>ед.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857" y="1438820"/>
            <a:ext cx="2705735" cy="3303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Объекты </a:t>
            </a:r>
            <a:r>
              <a:rPr dirty="0" sz="1400" b="1">
                <a:solidFill>
                  <a:srgbClr val="5D5D5D"/>
                </a:solidFill>
                <a:latin typeface="Carlito"/>
                <a:cs typeface="Carlito"/>
              </a:rPr>
              <a:t>розничной</a:t>
            </a:r>
            <a:r>
              <a:rPr dirty="0" sz="1400" spc="-25" b="1">
                <a:solidFill>
                  <a:srgbClr val="5D5D5D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торговли</a:t>
            </a:r>
            <a:endParaRPr sz="1400">
              <a:latin typeface="Carlito"/>
              <a:cs typeface="Carlito"/>
            </a:endParaRPr>
          </a:p>
          <a:p>
            <a:pPr marL="116205">
              <a:lnSpc>
                <a:spcPct val="100000"/>
              </a:lnSpc>
            </a:pPr>
            <a:r>
              <a:rPr dirty="0" sz="2400" spc="-10" b="1">
                <a:solidFill>
                  <a:srgbClr val="FF0000"/>
                </a:solidFill>
                <a:latin typeface="Carlito"/>
                <a:cs typeface="Carlito"/>
              </a:rPr>
              <a:t>378 </a:t>
            </a:r>
            <a:r>
              <a:rPr dirty="0" sz="1600" spc="-20" b="1">
                <a:latin typeface="Carlito"/>
                <a:cs typeface="Carlito"/>
              </a:rPr>
              <a:t>ед.</a:t>
            </a:r>
            <a:endParaRPr sz="1600">
              <a:latin typeface="Carlito"/>
              <a:cs typeface="Carlito"/>
            </a:endParaRPr>
          </a:p>
          <a:p>
            <a:pPr marL="100965">
              <a:lnSpc>
                <a:spcPts val="1680"/>
              </a:lnSpc>
              <a:spcBef>
                <a:spcPts val="2120"/>
              </a:spcBef>
            </a:pP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Сетевые</a:t>
            </a:r>
            <a:r>
              <a:rPr dirty="0" sz="1400" spc="-10" b="1">
                <a:solidFill>
                  <a:srgbClr val="5D5D5D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магазины</a:t>
            </a:r>
            <a:endParaRPr sz="1400">
              <a:latin typeface="Carlito"/>
              <a:cs typeface="Carlito"/>
            </a:endParaRPr>
          </a:p>
          <a:p>
            <a:pPr marL="100965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Carlito"/>
                <a:cs typeface="Carlito"/>
              </a:rPr>
              <a:t>35</a:t>
            </a:r>
            <a:r>
              <a:rPr dirty="0" sz="240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600" spc="-20" b="1">
                <a:latin typeface="Carlito"/>
                <a:cs typeface="Carlito"/>
              </a:rPr>
              <a:t>ед.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rlito"/>
              <a:cs typeface="Carlito"/>
            </a:endParaRPr>
          </a:p>
          <a:p>
            <a:pPr marL="64135">
              <a:lnSpc>
                <a:spcPts val="1680"/>
              </a:lnSpc>
            </a:pP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Объекты бытового</a:t>
            </a:r>
            <a:r>
              <a:rPr dirty="0" sz="1400" spc="-25" b="1">
                <a:solidFill>
                  <a:srgbClr val="5D5D5D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обслуживания</a:t>
            </a:r>
            <a:endParaRPr sz="140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Carlito"/>
                <a:cs typeface="Carlito"/>
              </a:rPr>
              <a:t>64</a:t>
            </a:r>
            <a:r>
              <a:rPr dirty="0" sz="2400" spc="-2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600" spc="-20" b="1">
                <a:latin typeface="Carlito"/>
                <a:cs typeface="Carlito"/>
              </a:rPr>
              <a:t>ед.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600">
              <a:latin typeface="Carlito"/>
              <a:cs typeface="Carlito"/>
            </a:endParaRPr>
          </a:p>
          <a:p>
            <a:pPr marL="12700">
              <a:lnSpc>
                <a:spcPts val="1680"/>
              </a:lnSpc>
            </a:pPr>
            <a:r>
              <a:rPr dirty="0" sz="1400" spc="-20" b="1">
                <a:solidFill>
                  <a:srgbClr val="5D5D5D"/>
                </a:solidFill>
                <a:latin typeface="Carlito"/>
                <a:cs typeface="Carlito"/>
              </a:rPr>
              <a:t>Торговые</a:t>
            </a:r>
            <a:r>
              <a:rPr dirty="0" sz="1400" spc="-10" b="1">
                <a:solidFill>
                  <a:srgbClr val="5D5D5D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5D5D5D"/>
                </a:solidFill>
                <a:latin typeface="Carlito"/>
                <a:cs typeface="Carlito"/>
              </a:rPr>
              <a:t>площади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0000"/>
                </a:solidFill>
                <a:latin typeface="Carlito"/>
                <a:cs typeface="Carlito"/>
              </a:rPr>
              <a:t>86,3 </a:t>
            </a:r>
            <a:r>
              <a:rPr dirty="0" sz="1600" spc="-5" b="1">
                <a:latin typeface="Carlito"/>
                <a:cs typeface="Carlito"/>
              </a:rPr>
              <a:t>тыс. кв. м.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1782" y="5081308"/>
            <a:ext cx="158178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D5D5D"/>
                </a:solidFill>
                <a:latin typeface="Carlito"/>
                <a:cs typeface="Carlito"/>
              </a:rPr>
              <a:t>Туристические</a:t>
            </a:r>
            <a:r>
              <a:rPr dirty="0" sz="1400" spc="-50" b="1">
                <a:solidFill>
                  <a:srgbClr val="5D5D5D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5D5D5D"/>
                </a:solidFill>
                <a:latin typeface="Carlito"/>
                <a:cs typeface="Carlito"/>
              </a:rPr>
              <a:t>базы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r>
              <a:rPr dirty="0" sz="2400" spc="-2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600" spc="-20" b="1">
                <a:latin typeface="Carlito"/>
                <a:cs typeface="Carlito"/>
              </a:rPr>
              <a:t>ед.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9422" y="5965101"/>
            <a:ext cx="84963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 b="1">
                <a:solidFill>
                  <a:srgbClr val="5D5D5D"/>
                </a:solidFill>
                <a:latin typeface="Carlito"/>
                <a:cs typeface="Carlito"/>
              </a:rPr>
              <a:t>Г</a:t>
            </a:r>
            <a:r>
              <a:rPr dirty="0" sz="1400" spc="5" b="1">
                <a:solidFill>
                  <a:srgbClr val="5D5D5D"/>
                </a:solidFill>
                <a:latin typeface="Carlito"/>
                <a:cs typeface="Carlito"/>
              </a:rPr>
              <a:t>о</a:t>
            </a:r>
            <a:r>
              <a:rPr dirty="0" sz="1400" spc="-10" b="1">
                <a:solidFill>
                  <a:srgbClr val="5D5D5D"/>
                </a:solidFill>
                <a:latin typeface="Carlito"/>
                <a:cs typeface="Carlito"/>
              </a:rPr>
              <a:t>с</a:t>
            </a:r>
            <a:r>
              <a:rPr dirty="0" sz="1400" spc="10" b="1">
                <a:solidFill>
                  <a:srgbClr val="5D5D5D"/>
                </a:solidFill>
                <a:latin typeface="Carlito"/>
                <a:cs typeface="Carlito"/>
              </a:rPr>
              <a:t>т</a:t>
            </a:r>
            <a:r>
              <a:rPr dirty="0" sz="1400" spc="-10" b="1">
                <a:solidFill>
                  <a:srgbClr val="5D5D5D"/>
                </a:solidFill>
                <a:latin typeface="Carlito"/>
                <a:cs typeface="Carlito"/>
              </a:rPr>
              <a:t>и</a:t>
            </a:r>
            <a:r>
              <a:rPr dirty="0" sz="1400" spc="5" b="1">
                <a:solidFill>
                  <a:srgbClr val="5D5D5D"/>
                </a:solidFill>
                <a:latin typeface="Carlito"/>
                <a:cs typeface="Carlito"/>
              </a:rPr>
              <a:t>н</a:t>
            </a:r>
            <a:r>
              <a:rPr dirty="0" sz="1400" spc="-5" b="1">
                <a:solidFill>
                  <a:srgbClr val="5D5D5D"/>
                </a:solidFill>
                <a:latin typeface="Carlito"/>
                <a:cs typeface="Carlito"/>
              </a:rPr>
              <a:t>и</a:t>
            </a:r>
            <a:r>
              <a:rPr dirty="0" sz="1400" spc="10" b="1">
                <a:solidFill>
                  <a:srgbClr val="5D5D5D"/>
                </a:solidFill>
                <a:latin typeface="Carlito"/>
                <a:cs typeface="Carlito"/>
              </a:rPr>
              <a:t>ц</a:t>
            </a:r>
            <a:r>
              <a:rPr dirty="0" sz="1400" b="1">
                <a:solidFill>
                  <a:srgbClr val="5D5D5D"/>
                </a:solidFill>
                <a:latin typeface="Carlito"/>
                <a:cs typeface="Carlito"/>
              </a:rPr>
              <a:t>ы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Carlito"/>
                <a:cs typeface="Carlito"/>
              </a:rPr>
              <a:t>6</a:t>
            </a:r>
            <a:r>
              <a:rPr dirty="0" sz="2400" spc="-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latin typeface="Carlito"/>
                <a:cs typeface="Carlito"/>
              </a:rPr>
              <a:t>ед.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042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 </a:t>
            </a:r>
            <a:r>
              <a:rPr dirty="0" spc="-5"/>
              <a:t>«МАЛОЕ </a:t>
            </a:r>
            <a:r>
              <a:rPr dirty="0"/>
              <a:t>И </a:t>
            </a:r>
            <a:r>
              <a:rPr dirty="0" spc="-5"/>
              <a:t>СРЕДНЕЕ  </a:t>
            </a:r>
            <a:r>
              <a:rPr dirty="0" spc="-15"/>
              <a:t>ПРЕДПРИНИМАТЕЛЬСТВО </a:t>
            </a:r>
            <a:r>
              <a:rPr dirty="0"/>
              <a:t>И </a:t>
            </a:r>
            <a:r>
              <a:rPr dirty="0" spc="-15"/>
              <a:t>ПОДДЕРЖКА ИНДИВИДУАЛЬНОЙ  ПРЕДПРИНИМАТЕЛЬСКОЙ</a:t>
            </a:r>
            <a:r>
              <a:rPr dirty="0"/>
              <a:t> </a:t>
            </a:r>
            <a:r>
              <a:rPr dirty="0" spc="-15"/>
              <a:t>ИНИЦИАТИВЫ»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556"/>
            <a:ext cx="7113905" cy="6111875"/>
            <a:chOff x="0" y="7556"/>
            <a:chExt cx="7113905" cy="6111875"/>
          </a:xfrm>
        </p:grpSpPr>
        <p:sp>
          <p:nvSpPr>
            <p:cNvPr id="5" name="object 5"/>
            <p:cNvSpPr/>
            <p:nvPr/>
          </p:nvSpPr>
          <p:spPr>
            <a:xfrm>
              <a:off x="0" y="7556"/>
              <a:ext cx="1799996" cy="1333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87555" y="3030842"/>
              <a:ext cx="390525" cy="1393825"/>
            </a:xfrm>
            <a:custGeom>
              <a:avLst/>
              <a:gdLst/>
              <a:ahLst/>
              <a:cxnLst/>
              <a:rect l="l" t="t" r="r" b="b"/>
              <a:pathLst>
                <a:path w="390525" h="1393825">
                  <a:moveTo>
                    <a:pt x="0" y="0"/>
                  </a:moveTo>
                  <a:lnTo>
                    <a:pt x="0" y="1393558"/>
                  </a:lnTo>
                  <a:lnTo>
                    <a:pt x="390245" y="55435"/>
                  </a:lnTo>
                  <a:lnTo>
                    <a:pt x="342513" y="42512"/>
                  </a:lnTo>
                  <a:lnTo>
                    <a:pt x="294390" y="31284"/>
                  </a:lnTo>
                  <a:lnTo>
                    <a:pt x="245920" y="21760"/>
                  </a:lnTo>
                  <a:lnTo>
                    <a:pt x="197151" y="13949"/>
                  </a:lnTo>
                  <a:lnTo>
                    <a:pt x="148128" y="7859"/>
                  </a:lnTo>
                  <a:lnTo>
                    <a:pt x="98898" y="3498"/>
                  </a:lnTo>
                  <a:lnTo>
                    <a:pt x="49506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49124" y="3109315"/>
              <a:ext cx="1058545" cy="1338580"/>
            </a:xfrm>
            <a:custGeom>
              <a:avLst/>
              <a:gdLst/>
              <a:ahLst/>
              <a:cxnLst/>
              <a:rect l="l" t="t" r="r" b="b"/>
              <a:pathLst>
                <a:path w="1058545" h="1338579">
                  <a:moveTo>
                    <a:pt x="389877" y="0"/>
                  </a:moveTo>
                  <a:lnTo>
                    <a:pt x="0" y="1338122"/>
                  </a:lnTo>
                  <a:lnTo>
                    <a:pt x="1058037" y="430923"/>
                  </a:lnTo>
                  <a:lnTo>
                    <a:pt x="1021956" y="390404"/>
                  </a:lnTo>
                  <a:lnTo>
                    <a:pt x="984316" y="351324"/>
                  </a:lnTo>
                  <a:lnTo>
                    <a:pt x="945176" y="313743"/>
                  </a:lnTo>
                  <a:lnTo>
                    <a:pt x="904596" y="277723"/>
                  </a:lnTo>
                  <a:lnTo>
                    <a:pt x="862635" y="243322"/>
                  </a:lnTo>
                  <a:lnTo>
                    <a:pt x="819353" y="210604"/>
                  </a:lnTo>
                  <a:lnTo>
                    <a:pt x="779412" y="182645"/>
                  </a:lnTo>
                  <a:lnTo>
                    <a:pt x="738577" y="156142"/>
                  </a:lnTo>
                  <a:lnTo>
                    <a:pt x="696886" y="131109"/>
                  </a:lnTo>
                  <a:lnTo>
                    <a:pt x="654377" y="107560"/>
                  </a:lnTo>
                  <a:lnTo>
                    <a:pt x="611089" y="85510"/>
                  </a:lnTo>
                  <a:lnTo>
                    <a:pt x="567059" y="64974"/>
                  </a:lnTo>
                  <a:lnTo>
                    <a:pt x="522327" y="45967"/>
                  </a:lnTo>
                  <a:lnTo>
                    <a:pt x="476932" y="28503"/>
                  </a:lnTo>
                  <a:lnTo>
                    <a:pt x="430911" y="12598"/>
                  </a:lnTo>
                  <a:lnTo>
                    <a:pt x="389877" y="0"/>
                  </a:lnTo>
                  <a:close/>
                </a:path>
              </a:pathLst>
            </a:custGeom>
            <a:solidFill>
              <a:srgbClr val="9E4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00598" y="3595674"/>
              <a:ext cx="1336675" cy="907415"/>
            </a:xfrm>
            <a:custGeom>
              <a:avLst/>
              <a:gdLst/>
              <a:ahLst/>
              <a:cxnLst/>
              <a:rect l="l" t="t" r="r" b="b"/>
              <a:pathLst>
                <a:path w="1336675" h="907414">
                  <a:moveTo>
                    <a:pt x="1058037" y="0"/>
                  </a:moveTo>
                  <a:lnTo>
                    <a:pt x="0" y="907199"/>
                  </a:lnTo>
                  <a:lnTo>
                    <a:pt x="1336319" y="510120"/>
                  </a:lnTo>
                  <a:lnTo>
                    <a:pt x="1325879" y="476643"/>
                  </a:lnTo>
                  <a:lnTo>
                    <a:pt x="1309974" y="430622"/>
                  </a:lnTo>
                  <a:lnTo>
                    <a:pt x="1292511" y="385226"/>
                  </a:lnTo>
                  <a:lnTo>
                    <a:pt x="1273504" y="340494"/>
                  </a:lnTo>
                  <a:lnTo>
                    <a:pt x="1252969" y="296465"/>
                  </a:lnTo>
                  <a:lnTo>
                    <a:pt x="1230920" y="253177"/>
                  </a:lnTo>
                  <a:lnTo>
                    <a:pt x="1207373" y="210668"/>
                  </a:lnTo>
                  <a:lnTo>
                    <a:pt x="1182341" y="168976"/>
                  </a:lnTo>
                  <a:lnTo>
                    <a:pt x="1155841" y="128141"/>
                  </a:lnTo>
                  <a:lnTo>
                    <a:pt x="1127887" y="88201"/>
                  </a:lnTo>
                  <a:lnTo>
                    <a:pt x="1093904" y="43429"/>
                  </a:lnTo>
                  <a:lnTo>
                    <a:pt x="1058037" y="0"/>
                  </a:lnTo>
                  <a:close/>
                </a:path>
              </a:pathLst>
            </a:custGeom>
            <a:solidFill>
              <a:srgbClr val="809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16803" y="4151884"/>
              <a:ext cx="1391285" cy="397510"/>
            </a:xfrm>
            <a:custGeom>
              <a:avLst/>
              <a:gdLst/>
              <a:ahLst/>
              <a:cxnLst/>
              <a:rect l="l" t="t" r="r" b="b"/>
              <a:pathLst>
                <a:path w="1391284" h="397510">
                  <a:moveTo>
                    <a:pt x="1336319" y="0"/>
                  </a:moveTo>
                  <a:lnTo>
                    <a:pt x="0" y="397078"/>
                  </a:lnTo>
                  <a:lnTo>
                    <a:pt x="1390675" y="298081"/>
                  </a:lnTo>
                  <a:lnTo>
                    <a:pt x="1386148" y="247751"/>
                  </a:lnTo>
                  <a:lnTo>
                    <a:pt x="1379780" y="197599"/>
                  </a:lnTo>
                  <a:lnTo>
                    <a:pt x="1371593" y="147688"/>
                  </a:lnTo>
                  <a:lnTo>
                    <a:pt x="1361607" y="98077"/>
                  </a:lnTo>
                  <a:lnTo>
                    <a:pt x="1349842" y="48827"/>
                  </a:lnTo>
                  <a:lnTo>
                    <a:pt x="1336319" y="0"/>
                  </a:lnTo>
                  <a:close/>
                </a:path>
              </a:pathLst>
            </a:custGeom>
            <a:solidFill>
              <a:srgbClr val="695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19317" y="4476241"/>
              <a:ext cx="1394460" cy="175260"/>
            </a:xfrm>
            <a:custGeom>
              <a:avLst/>
              <a:gdLst/>
              <a:ahLst/>
              <a:cxnLst/>
              <a:rect l="l" t="t" r="r" b="b"/>
              <a:pathLst>
                <a:path w="1394459" h="175260">
                  <a:moveTo>
                    <a:pt x="1390688" y="0"/>
                  </a:moveTo>
                  <a:lnTo>
                    <a:pt x="0" y="98996"/>
                  </a:lnTo>
                  <a:lnTo>
                    <a:pt x="1392123" y="174955"/>
                  </a:lnTo>
                  <a:lnTo>
                    <a:pt x="1393820" y="131216"/>
                  </a:lnTo>
                  <a:lnTo>
                    <a:pt x="1394101" y="87477"/>
                  </a:lnTo>
                  <a:lnTo>
                    <a:pt x="1393034" y="43738"/>
                  </a:lnTo>
                  <a:lnTo>
                    <a:pt x="1390688" y="0"/>
                  </a:lnTo>
                  <a:close/>
                </a:path>
              </a:pathLst>
            </a:custGeom>
            <a:solidFill>
              <a:srgbClr val="3D8E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25124" y="4724641"/>
              <a:ext cx="2571750" cy="1394460"/>
            </a:xfrm>
            <a:custGeom>
              <a:avLst/>
              <a:gdLst/>
              <a:ahLst/>
              <a:cxnLst/>
              <a:rect l="l" t="t" r="r" b="b"/>
              <a:pathLst>
                <a:path w="2571750" h="1394460">
                  <a:moveTo>
                    <a:pt x="1179360" y="0"/>
                  </a:moveTo>
                  <a:lnTo>
                    <a:pt x="0" y="742683"/>
                  </a:lnTo>
                  <a:lnTo>
                    <a:pt x="12348" y="762262"/>
                  </a:lnTo>
                  <a:lnTo>
                    <a:pt x="25106" y="781607"/>
                  </a:lnTo>
                  <a:lnTo>
                    <a:pt x="51841" y="819721"/>
                  </a:lnTo>
                  <a:lnTo>
                    <a:pt x="81180" y="858554"/>
                  </a:lnTo>
                  <a:lnTo>
                    <a:pt x="111822" y="896315"/>
                  </a:lnTo>
                  <a:lnTo>
                    <a:pt x="143740" y="932971"/>
                  </a:lnTo>
                  <a:lnTo>
                    <a:pt x="176902" y="968490"/>
                  </a:lnTo>
                  <a:lnTo>
                    <a:pt x="211280" y="1002839"/>
                  </a:lnTo>
                  <a:lnTo>
                    <a:pt x="246843" y="1035985"/>
                  </a:lnTo>
                  <a:lnTo>
                    <a:pt x="283562" y="1067895"/>
                  </a:lnTo>
                  <a:lnTo>
                    <a:pt x="321408" y="1098535"/>
                  </a:lnTo>
                  <a:lnTo>
                    <a:pt x="360349" y="1127874"/>
                  </a:lnTo>
                  <a:lnTo>
                    <a:pt x="400196" y="1155844"/>
                  </a:lnTo>
                  <a:lnTo>
                    <a:pt x="440983" y="1182378"/>
                  </a:lnTo>
                  <a:lnTo>
                    <a:pt x="482661" y="1207451"/>
                  </a:lnTo>
                  <a:lnTo>
                    <a:pt x="525183" y="1231039"/>
                  </a:lnTo>
                  <a:lnTo>
                    <a:pt x="568502" y="1253119"/>
                  </a:lnTo>
                  <a:lnTo>
                    <a:pt x="612569" y="1273667"/>
                  </a:lnTo>
                  <a:lnTo>
                    <a:pt x="657339" y="1292659"/>
                  </a:lnTo>
                  <a:lnTo>
                    <a:pt x="702762" y="1310071"/>
                  </a:lnTo>
                  <a:lnTo>
                    <a:pt x="748791" y="1325880"/>
                  </a:lnTo>
                  <a:lnTo>
                    <a:pt x="795345" y="1340173"/>
                  </a:lnTo>
                  <a:lnTo>
                    <a:pt x="842330" y="1352807"/>
                  </a:lnTo>
                  <a:lnTo>
                    <a:pt x="889701" y="1363775"/>
                  </a:lnTo>
                  <a:lnTo>
                    <a:pt x="937409" y="1373072"/>
                  </a:lnTo>
                  <a:lnTo>
                    <a:pt x="985408" y="1380692"/>
                  </a:lnTo>
                  <a:lnTo>
                    <a:pt x="1033650" y="1386629"/>
                  </a:lnTo>
                  <a:lnTo>
                    <a:pt x="1082087" y="1390876"/>
                  </a:lnTo>
                  <a:lnTo>
                    <a:pt x="1130673" y="1393429"/>
                  </a:lnTo>
                  <a:lnTo>
                    <a:pt x="1179360" y="1394282"/>
                  </a:lnTo>
                  <a:lnTo>
                    <a:pt x="1228043" y="1393429"/>
                  </a:lnTo>
                  <a:lnTo>
                    <a:pt x="1276629" y="1390876"/>
                  </a:lnTo>
                  <a:lnTo>
                    <a:pt x="1325074" y="1386629"/>
                  </a:lnTo>
                  <a:lnTo>
                    <a:pt x="1373332" y="1380692"/>
                  </a:lnTo>
                  <a:lnTo>
                    <a:pt x="1421359" y="1373072"/>
                  </a:lnTo>
                  <a:lnTo>
                    <a:pt x="1469112" y="1363775"/>
                  </a:lnTo>
                  <a:lnTo>
                    <a:pt x="1516544" y="1352807"/>
                  </a:lnTo>
                  <a:lnTo>
                    <a:pt x="1563612" y="1340173"/>
                  </a:lnTo>
                  <a:lnTo>
                    <a:pt x="1610271" y="1325880"/>
                  </a:lnTo>
                  <a:lnTo>
                    <a:pt x="1656292" y="1310071"/>
                  </a:lnTo>
                  <a:lnTo>
                    <a:pt x="1701688" y="1292659"/>
                  </a:lnTo>
                  <a:lnTo>
                    <a:pt x="1746419" y="1273667"/>
                  </a:lnTo>
                  <a:lnTo>
                    <a:pt x="1790449" y="1253119"/>
                  </a:lnTo>
                  <a:lnTo>
                    <a:pt x="1833737" y="1231039"/>
                  </a:lnTo>
                  <a:lnTo>
                    <a:pt x="1876246" y="1207451"/>
                  </a:lnTo>
                  <a:lnTo>
                    <a:pt x="1917938" y="1182378"/>
                  </a:lnTo>
                  <a:lnTo>
                    <a:pt x="1958773" y="1155844"/>
                  </a:lnTo>
                  <a:lnTo>
                    <a:pt x="1998713" y="1127874"/>
                  </a:lnTo>
                  <a:lnTo>
                    <a:pt x="2037655" y="1098535"/>
                  </a:lnTo>
                  <a:lnTo>
                    <a:pt x="2075500" y="1067895"/>
                  </a:lnTo>
                  <a:lnTo>
                    <a:pt x="2112219" y="1035985"/>
                  </a:lnTo>
                  <a:lnTo>
                    <a:pt x="2147783" y="1002839"/>
                  </a:lnTo>
                  <a:lnTo>
                    <a:pt x="2182162" y="968490"/>
                  </a:lnTo>
                  <a:lnTo>
                    <a:pt x="2215326" y="932971"/>
                  </a:lnTo>
                  <a:lnTo>
                    <a:pt x="2247246" y="896315"/>
                  </a:lnTo>
                  <a:lnTo>
                    <a:pt x="2277891" y="858554"/>
                  </a:lnTo>
                  <a:lnTo>
                    <a:pt x="2307234" y="819721"/>
                  </a:lnTo>
                  <a:lnTo>
                    <a:pt x="2335192" y="779780"/>
                  </a:lnTo>
                  <a:lnTo>
                    <a:pt x="2361695" y="738942"/>
                  </a:lnTo>
                  <a:lnTo>
                    <a:pt x="2386729" y="697241"/>
                  </a:lnTo>
                  <a:lnTo>
                    <a:pt x="2410278" y="654714"/>
                  </a:lnTo>
                  <a:lnTo>
                    <a:pt x="2432328" y="611396"/>
                  </a:lnTo>
                  <a:lnTo>
                    <a:pt x="2452863" y="567322"/>
                  </a:lnTo>
                  <a:lnTo>
                    <a:pt x="2471870" y="522528"/>
                  </a:lnTo>
                  <a:lnTo>
                    <a:pt x="2489334" y="477050"/>
                  </a:lnTo>
                  <a:lnTo>
                    <a:pt x="2505240" y="430923"/>
                  </a:lnTo>
                  <a:lnTo>
                    <a:pt x="2520338" y="381446"/>
                  </a:lnTo>
                  <a:lnTo>
                    <a:pt x="2533548" y="331485"/>
                  </a:lnTo>
                  <a:lnTo>
                    <a:pt x="2544874" y="281084"/>
                  </a:lnTo>
                  <a:lnTo>
                    <a:pt x="2554323" y="230286"/>
                  </a:lnTo>
                  <a:lnTo>
                    <a:pt x="2561901" y="179136"/>
                  </a:lnTo>
                  <a:lnTo>
                    <a:pt x="2567615" y="127679"/>
                  </a:lnTo>
                  <a:lnTo>
                    <a:pt x="2571470" y="75958"/>
                  </a:lnTo>
                  <a:lnTo>
                    <a:pt x="1179360" y="0"/>
                  </a:lnTo>
                  <a:close/>
                </a:path>
              </a:pathLst>
            </a:custGeom>
            <a:solidFill>
              <a:srgbClr val="CC7C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51515" y="4647958"/>
              <a:ext cx="1278890" cy="742950"/>
            </a:xfrm>
            <a:custGeom>
              <a:avLst/>
              <a:gdLst/>
              <a:ahLst/>
              <a:cxnLst/>
              <a:rect l="l" t="t" r="r" b="b"/>
              <a:pathLst>
                <a:path w="1278889" h="742950">
                  <a:moveTo>
                    <a:pt x="1278724" y="0"/>
                  </a:moveTo>
                  <a:lnTo>
                    <a:pt x="0" y="554405"/>
                  </a:lnTo>
                  <a:lnTo>
                    <a:pt x="22212" y="602855"/>
                  </a:lnTo>
                  <a:lnTo>
                    <a:pt x="46177" y="650430"/>
                  </a:lnTo>
                  <a:lnTo>
                    <a:pt x="71894" y="697062"/>
                  </a:lnTo>
                  <a:lnTo>
                    <a:pt x="99364" y="742683"/>
                  </a:lnTo>
                  <a:lnTo>
                    <a:pt x="1278724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22636" y="4609084"/>
              <a:ext cx="1393825" cy="554990"/>
            </a:xfrm>
            <a:custGeom>
              <a:avLst/>
              <a:gdLst/>
              <a:ahLst/>
              <a:cxnLst/>
              <a:rect l="l" t="t" r="r" b="b"/>
              <a:pathLst>
                <a:path w="1393825" h="554989">
                  <a:moveTo>
                    <a:pt x="1393558" y="0"/>
                  </a:moveTo>
                  <a:lnTo>
                    <a:pt x="0" y="30594"/>
                  </a:lnTo>
                  <a:lnTo>
                    <a:pt x="2125" y="81448"/>
                  </a:lnTo>
                  <a:lnTo>
                    <a:pt x="6074" y="132179"/>
                  </a:lnTo>
                  <a:lnTo>
                    <a:pt x="11846" y="182732"/>
                  </a:lnTo>
                  <a:lnTo>
                    <a:pt x="19440" y="233052"/>
                  </a:lnTo>
                  <a:lnTo>
                    <a:pt x="28857" y="283086"/>
                  </a:lnTo>
                  <a:lnTo>
                    <a:pt x="40097" y="332776"/>
                  </a:lnTo>
                  <a:lnTo>
                    <a:pt x="53160" y="382069"/>
                  </a:lnTo>
                  <a:lnTo>
                    <a:pt x="68046" y="430911"/>
                  </a:lnTo>
                  <a:lnTo>
                    <a:pt x="89960" y="493194"/>
                  </a:lnTo>
                  <a:lnTo>
                    <a:pt x="114846" y="554393"/>
                  </a:lnTo>
                  <a:lnTo>
                    <a:pt x="1393558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018765" y="4546079"/>
              <a:ext cx="1394460" cy="60960"/>
            </a:xfrm>
            <a:custGeom>
              <a:avLst/>
              <a:gdLst/>
              <a:ahLst/>
              <a:cxnLst/>
              <a:rect l="l" t="t" r="r" b="b"/>
              <a:pathLst>
                <a:path w="1394460" h="60960">
                  <a:moveTo>
                    <a:pt x="276" y="0"/>
                  </a:moveTo>
                  <a:lnTo>
                    <a:pt x="0" y="30238"/>
                  </a:lnTo>
                  <a:lnTo>
                    <a:pt x="276" y="60477"/>
                  </a:lnTo>
                  <a:lnTo>
                    <a:pt x="1393834" y="30238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25874" y="3783241"/>
              <a:ext cx="1393825" cy="748665"/>
            </a:xfrm>
            <a:custGeom>
              <a:avLst/>
              <a:gdLst/>
              <a:ahLst/>
              <a:cxnLst/>
              <a:rect l="l" t="t" r="r" b="b"/>
              <a:pathLst>
                <a:path w="1393825" h="748664">
                  <a:moveTo>
                    <a:pt x="217805" y="0"/>
                  </a:moveTo>
                  <a:lnTo>
                    <a:pt x="191559" y="43039"/>
                  </a:lnTo>
                  <a:lnTo>
                    <a:pt x="166852" y="86959"/>
                  </a:lnTo>
                  <a:lnTo>
                    <a:pt x="143719" y="131715"/>
                  </a:lnTo>
                  <a:lnTo>
                    <a:pt x="122200" y="177265"/>
                  </a:lnTo>
                  <a:lnTo>
                    <a:pt x="102330" y="223564"/>
                  </a:lnTo>
                  <a:lnTo>
                    <a:pt x="84148" y="270569"/>
                  </a:lnTo>
                  <a:lnTo>
                    <a:pt x="67690" y="318236"/>
                  </a:lnTo>
                  <a:lnTo>
                    <a:pt x="52908" y="366963"/>
                  </a:lnTo>
                  <a:lnTo>
                    <a:pt x="39897" y="416170"/>
                  </a:lnTo>
                  <a:lnTo>
                    <a:pt x="28677" y="465798"/>
                  </a:lnTo>
                  <a:lnTo>
                    <a:pt x="19262" y="515788"/>
                  </a:lnTo>
                  <a:lnTo>
                    <a:pt x="11671" y="566081"/>
                  </a:lnTo>
                  <a:lnTo>
                    <a:pt x="5918" y="616620"/>
                  </a:lnTo>
                  <a:lnTo>
                    <a:pt x="2023" y="667345"/>
                  </a:lnTo>
                  <a:lnTo>
                    <a:pt x="0" y="718197"/>
                  </a:lnTo>
                  <a:lnTo>
                    <a:pt x="1393202" y="748436"/>
                  </a:lnTo>
                  <a:lnTo>
                    <a:pt x="217805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77880" y="3362045"/>
              <a:ext cx="1176020" cy="1110615"/>
            </a:xfrm>
            <a:custGeom>
              <a:avLst/>
              <a:gdLst/>
              <a:ahLst/>
              <a:cxnLst/>
              <a:rect l="l" t="t" r="r" b="b"/>
              <a:pathLst>
                <a:path w="1176020" h="1110614">
                  <a:moveTo>
                    <a:pt x="332993" y="0"/>
                  </a:moveTo>
                  <a:lnTo>
                    <a:pt x="292823" y="31750"/>
                  </a:lnTo>
                  <a:lnTo>
                    <a:pt x="253870" y="64890"/>
                  </a:lnTo>
                  <a:lnTo>
                    <a:pt x="216174" y="99388"/>
                  </a:lnTo>
                  <a:lnTo>
                    <a:pt x="179773" y="135216"/>
                  </a:lnTo>
                  <a:lnTo>
                    <a:pt x="144704" y="172345"/>
                  </a:lnTo>
                  <a:lnTo>
                    <a:pt x="111007" y="210744"/>
                  </a:lnTo>
                  <a:lnTo>
                    <a:pt x="78719" y="250384"/>
                  </a:lnTo>
                  <a:lnTo>
                    <a:pt x="47878" y="291236"/>
                  </a:lnTo>
                  <a:lnTo>
                    <a:pt x="23263" y="326112"/>
                  </a:lnTo>
                  <a:lnTo>
                    <a:pt x="0" y="361797"/>
                  </a:lnTo>
                  <a:lnTo>
                    <a:pt x="1175397" y="1110233"/>
                  </a:lnTo>
                  <a:lnTo>
                    <a:pt x="332993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637163" y="3262325"/>
              <a:ext cx="842644" cy="1187450"/>
            </a:xfrm>
            <a:custGeom>
              <a:avLst/>
              <a:gdLst/>
              <a:ahLst/>
              <a:cxnLst/>
              <a:rect l="l" t="t" r="r" b="b"/>
              <a:pathLst>
                <a:path w="842645" h="1187450">
                  <a:moveTo>
                    <a:pt x="113030" y="0"/>
                  </a:moveTo>
                  <a:lnTo>
                    <a:pt x="83931" y="18207"/>
                  </a:lnTo>
                  <a:lnTo>
                    <a:pt x="55438" y="37161"/>
                  </a:lnTo>
                  <a:lnTo>
                    <a:pt x="27483" y="56794"/>
                  </a:lnTo>
                  <a:lnTo>
                    <a:pt x="0" y="77038"/>
                  </a:lnTo>
                  <a:lnTo>
                    <a:pt x="842035" y="1187272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793754" y="3035515"/>
              <a:ext cx="729615" cy="1393825"/>
            </a:xfrm>
            <a:custGeom>
              <a:avLst/>
              <a:gdLst/>
              <a:ahLst/>
              <a:cxnLst/>
              <a:rect l="l" t="t" r="r" b="b"/>
              <a:pathLst>
                <a:path w="729614" h="1393825">
                  <a:moveTo>
                    <a:pt x="706323" y="0"/>
                  </a:moveTo>
                  <a:lnTo>
                    <a:pt x="654425" y="1786"/>
                  </a:lnTo>
                  <a:lnTo>
                    <a:pt x="602707" y="5519"/>
                  </a:lnTo>
                  <a:lnTo>
                    <a:pt x="551218" y="11184"/>
                  </a:lnTo>
                  <a:lnTo>
                    <a:pt x="500002" y="18769"/>
                  </a:lnTo>
                  <a:lnTo>
                    <a:pt x="449106" y="28260"/>
                  </a:lnTo>
                  <a:lnTo>
                    <a:pt x="398577" y="39646"/>
                  </a:lnTo>
                  <a:lnTo>
                    <a:pt x="348461" y="52912"/>
                  </a:lnTo>
                  <a:lnTo>
                    <a:pt x="298805" y="68046"/>
                  </a:lnTo>
                  <a:lnTo>
                    <a:pt x="254179" y="83430"/>
                  </a:lnTo>
                  <a:lnTo>
                    <a:pt x="210125" y="100261"/>
                  </a:lnTo>
                  <a:lnTo>
                    <a:pt x="166689" y="118534"/>
                  </a:lnTo>
                  <a:lnTo>
                    <a:pt x="123914" y="138242"/>
                  </a:lnTo>
                  <a:lnTo>
                    <a:pt x="81845" y="159380"/>
                  </a:lnTo>
                  <a:lnTo>
                    <a:pt x="40525" y="181940"/>
                  </a:lnTo>
                  <a:lnTo>
                    <a:pt x="0" y="205917"/>
                  </a:lnTo>
                  <a:lnTo>
                    <a:pt x="729361" y="1393558"/>
                  </a:lnTo>
                  <a:lnTo>
                    <a:pt x="706323" y="0"/>
                  </a:lnTo>
                  <a:close/>
                </a:path>
              </a:pathLst>
            </a:custGeom>
            <a:solidFill>
              <a:srgbClr val="AABA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541835" y="3029394"/>
              <a:ext cx="23495" cy="1393825"/>
            </a:xfrm>
            <a:custGeom>
              <a:avLst/>
              <a:gdLst/>
              <a:ahLst/>
              <a:cxnLst/>
              <a:rect l="l" t="t" r="r" b="b"/>
              <a:pathLst>
                <a:path w="23495" h="1393825">
                  <a:moveTo>
                    <a:pt x="23050" y="0"/>
                  </a:moveTo>
                  <a:lnTo>
                    <a:pt x="0" y="0"/>
                  </a:lnTo>
                  <a:lnTo>
                    <a:pt x="23050" y="1393570"/>
                  </a:lnTo>
                  <a:lnTo>
                    <a:pt x="23050" y="0"/>
                  </a:lnTo>
                  <a:close/>
                </a:path>
              </a:pathLst>
            </a:custGeom>
            <a:solidFill>
              <a:srgbClr val="D8AA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626783" y="2515946"/>
            <a:ext cx="2242185" cy="4794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 indent="2540">
              <a:lnSpc>
                <a:spcPct val="85300"/>
              </a:lnSpc>
              <a:spcBef>
                <a:spcPts val="290"/>
              </a:spcBef>
            </a:pPr>
            <a:r>
              <a:rPr dirty="0" sz="1100" b="1">
                <a:latin typeface="Carlito"/>
                <a:cs typeface="Carlito"/>
              </a:rPr>
              <a:t>государственное управление и  </a:t>
            </a:r>
            <a:r>
              <a:rPr dirty="0" sz="1100" spc="5" b="1">
                <a:latin typeface="Carlito"/>
                <a:cs typeface="Carlito"/>
              </a:rPr>
              <a:t>обеспечение </a:t>
            </a:r>
            <a:r>
              <a:rPr dirty="0" sz="1100" b="1">
                <a:latin typeface="Carlito"/>
                <a:cs typeface="Carlito"/>
              </a:rPr>
              <a:t>военной</a:t>
            </a:r>
            <a:r>
              <a:rPr dirty="0" sz="1100" spc="-55" b="1">
                <a:latin typeface="Carlito"/>
                <a:cs typeface="Carlito"/>
              </a:rPr>
              <a:t> </a:t>
            </a:r>
            <a:r>
              <a:rPr dirty="0" sz="1100" b="1">
                <a:latin typeface="Carlito"/>
                <a:cs typeface="Carlito"/>
              </a:rPr>
              <a:t>безопасности  </a:t>
            </a:r>
            <a:r>
              <a:rPr dirty="0" sz="1100" spc="20" b="1">
                <a:latin typeface="Carlito"/>
                <a:cs typeface="Carlito"/>
              </a:rPr>
              <a:t>5%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62266" y="3425304"/>
            <a:ext cx="1240155" cy="80454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48260" marR="5080">
              <a:lnSpc>
                <a:spcPts val="1120"/>
              </a:lnSpc>
              <a:spcBef>
                <a:spcPts val="300"/>
              </a:spcBef>
            </a:pPr>
            <a:r>
              <a:rPr dirty="0" sz="1100" spc="-5" b="1">
                <a:latin typeface="Carlito"/>
                <a:cs typeface="Carlito"/>
              </a:rPr>
              <a:t>сельское </a:t>
            </a:r>
            <a:r>
              <a:rPr dirty="0" sz="1100" spc="-10" b="1">
                <a:latin typeface="Carlito"/>
                <a:cs typeface="Carlito"/>
              </a:rPr>
              <a:t>хозяйство  </a:t>
            </a:r>
            <a:r>
              <a:rPr dirty="0" sz="1100" spc="20" b="1">
                <a:latin typeface="Carlito"/>
                <a:cs typeface="Carlito"/>
              </a:rPr>
              <a:t>9%</a:t>
            </a:r>
            <a:endParaRPr sz="1100">
              <a:latin typeface="Carlito"/>
              <a:cs typeface="Carlito"/>
            </a:endParaRPr>
          </a:p>
          <a:p>
            <a:pPr algn="ctr" marL="12700" marR="121285">
              <a:lnSpc>
                <a:spcPts val="1130"/>
              </a:lnSpc>
              <a:spcBef>
                <a:spcPts val="315"/>
              </a:spcBef>
            </a:pPr>
            <a:r>
              <a:rPr dirty="0" sz="1100" spc="5" b="1">
                <a:latin typeface="Carlito"/>
                <a:cs typeface="Carlito"/>
              </a:rPr>
              <a:t>о</a:t>
            </a:r>
            <a:r>
              <a:rPr dirty="0" sz="1100" b="1">
                <a:latin typeface="Carlito"/>
                <a:cs typeface="Carlito"/>
              </a:rPr>
              <a:t>б</a:t>
            </a:r>
            <a:r>
              <a:rPr dirty="0" sz="1100" spc="15" b="1">
                <a:latin typeface="Carlito"/>
                <a:cs typeface="Carlito"/>
              </a:rPr>
              <a:t>р</a:t>
            </a:r>
            <a:r>
              <a:rPr dirty="0" sz="1100" spc="-25" b="1">
                <a:latin typeface="Carlito"/>
                <a:cs typeface="Carlito"/>
              </a:rPr>
              <a:t>а</a:t>
            </a:r>
            <a:r>
              <a:rPr dirty="0" sz="1100" spc="10" b="1">
                <a:latin typeface="Carlito"/>
                <a:cs typeface="Carlito"/>
              </a:rPr>
              <a:t>б</a:t>
            </a:r>
            <a:r>
              <a:rPr dirty="0" sz="1100" spc="-25" b="1">
                <a:latin typeface="Carlito"/>
                <a:cs typeface="Carlito"/>
              </a:rPr>
              <a:t>а</a:t>
            </a:r>
            <a:r>
              <a:rPr dirty="0" sz="1100" spc="30" b="1">
                <a:latin typeface="Carlito"/>
                <a:cs typeface="Carlito"/>
              </a:rPr>
              <a:t>т</a:t>
            </a:r>
            <a:r>
              <a:rPr dirty="0" sz="1100" spc="35" b="1">
                <a:latin typeface="Carlito"/>
                <a:cs typeface="Carlito"/>
              </a:rPr>
              <a:t>ы</a:t>
            </a:r>
            <a:r>
              <a:rPr dirty="0" sz="1100" spc="-25" b="1">
                <a:latin typeface="Carlito"/>
                <a:cs typeface="Carlito"/>
              </a:rPr>
              <a:t>в</a:t>
            </a:r>
            <a:r>
              <a:rPr dirty="0" sz="1100" spc="-15" b="1">
                <a:latin typeface="Carlito"/>
                <a:cs typeface="Carlito"/>
              </a:rPr>
              <a:t>а</a:t>
            </a:r>
            <a:r>
              <a:rPr dirty="0" sz="1100" spc="-10" b="1">
                <a:latin typeface="Carlito"/>
                <a:cs typeface="Carlito"/>
              </a:rPr>
              <a:t>ю</a:t>
            </a:r>
            <a:r>
              <a:rPr dirty="0" sz="1100" spc="40" b="1">
                <a:latin typeface="Carlito"/>
                <a:cs typeface="Carlito"/>
              </a:rPr>
              <a:t>щ</a:t>
            </a:r>
            <a:r>
              <a:rPr dirty="0" sz="1100" spc="-15" b="1">
                <a:latin typeface="Carlito"/>
                <a:cs typeface="Carlito"/>
              </a:rPr>
              <a:t>и</a:t>
            </a:r>
            <a:r>
              <a:rPr dirty="0" sz="1100" b="1">
                <a:latin typeface="Carlito"/>
                <a:cs typeface="Carlito"/>
              </a:rPr>
              <a:t>е  </a:t>
            </a:r>
            <a:r>
              <a:rPr dirty="0" sz="1100" spc="-5" b="1">
                <a:latin typeface="Carlito"/>
                <a:cs typeface="Carlito"/>
              </a:rPr>
              <a:t>производства</a:t>
            </a:r>
            <a:endParaRPr sz="1100">
              <a:latin typeface="Carlito"/>
              <a:cs typeface="Carlito"/>
            </a:endParaRPr>
          </a:p>
          <a:p>
            <a:pPr algn="ctr" marR="106680">
              <a:lnSpc>
                <a:spcPts val="1115"/>
              </a:lnSpc>
            </a:pPr>
            <a:r>
              <a:rPr dirty="0" sz="1100" spc="20" b="1">
                <a:latin typeface="Carlito"/>
                <a:cs typeface="Carlito"/>
              </a:rPr>
              <a:t>7%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96898" y="4358779"/>
            <a:ext cx="899794" cy="33528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60045" marR="5080" indent="-347980">
              <a:lnSpc>
                <a:spcPts val="1120"/>
              </a:lnSpc>
              <a:spcBef>
                <a:spcPts val="300"/>
              </a:spcBef>
            </a:pPr>
            <a:r>
              <a:rPr dirty="0" sz="1100" spc="-15" b="1">
                <a:latin typeface="Carlito"/>
                <a:cs typeface="Carlito"/>
              </a:rPr>
              <a:t>с</a:t>
            </a:r>
            <a:r>
              <a:rPr dirty="0" sz="1100" spc="20" b="1">
                <a:latin typeface="Carlito"/>
                <a:cs typeface="Carlito"/>
              </a:rPr>
              <a:t>т</a:t>
            </a:r>
            <a:r>
              <a:rPr dirty="0" sz="1100" spc="-5" b="1">
                <a:latin typeface="Carlito"/>
                <a:cs typeface="Carlito"/>
              </a:rPr>
              <a:t>р</a:t>
            </a:r>
            <a:r>
              <a:rPr dirty="0" sz="1100" spc="15" b="1">
                <a:latin typeface="Carlito"/>
                <a:cs typeface="Carlito"/>
              </a:rPr>
              <a:t>о</a:t>
            </a:r>
            <a:r>
              <a:rPr dirty="0" sz="1100" spc="-15" b="1">
                <a:latin typeface="Carlito"/>
                <a:cs typeface="Carlito"/>
              </a:rPr>
              <a:t>и</a:t>
            </a:r>
            <a:r>
              <a:rPr dirty="0" sz="1100" spc="10" b="1">
                <a:latin typeface="Carlito"/>
                <a:cs typeface="Carlito"/>
              </a:rPr>
              <a:t>т</a:t>
            </a:r>
            <a:r>
              <a:rPr dirty="0" sz="1100" spc="55" b="1">
                <a:latin typeface="Carlito"/>
                <a:cs typeface="Carlito"/>
              </a:rPr>
              <a:t>е</a:t>
            </a:r>
            <a:r>
              <a:rPr dirty="0" sz="1100" spc="15" b="1">
                <a:latin typeface="Carlito"/>
                <a:cs typeface="Carlito"/>
              </a:rPr>
              <a:t>л</a:t>
            </a:r>
            <a:r>
              <a:rPr dirty="0" sz="1100" spc="-25" b="1">
                <a:latin typeface="Carlito"/>
                <a:cs typeface="Carlito"/>
              </a:rPr>
              <a:t>ь</a:t>
            </a:r>
            <a:r>
              <a:rPr dirty="0" sz="1100" spc="-15" b="1">
                <a:latin typeface="Carlito"/>
                <a:cs typeface="Carlito"/>
              </a:rPr>
              <a:t>с</a:t>
            </a:r>
            <a:r>
              <a:rPr dirty="0" sz="1100" spc="20" b="1">
                <a:latin typeface="Carlito"/>
                <a:cs typeface="Carlito"/>
              </a:rPr>
              <a:t>т</a:t>
            </a:r>
            <a:r>
              <a:rPr dirty="0" sz="1100" spc="-15" b="1">
                <a:latin typeface="Carlito"/>
                <a:cs typeface="Carlito"/>
              </a:rPr>
              <a:t>в</a:t>
            </a:r>
            <a:r>
              <a:rPr dirty="0" sz="1100" b="1">
                <a:latin typeface="Carlito"/>
                <a:cs typeface="Carlito"/>
              </a:rPr>
              <a:t>о  </a:t>
            </a:r>
            <a:r>
              <a:rPr dirty="0" sz="1100" spc="20" b="1">
                <a:latin typeface="Carlito"/>
                <a:cs typeface="Carlito"/>
              </a:rPr>
              <a:t>3%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2662" y="5240070"/>
            <a:ext cx="1285875" cy="62230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 indent="6985">
              <a:lnSpc>
                <a:spcPct val="85300"/>
              </a:lnSpc>
              <a:spcBef>
                <a:spcPts val="290"/>
              </a:spcBef>
            </a:pPr>
            <a:r>
              <a:rPr dirty="0" sz="1100" spc="-5" b="1">
                <a:latin typeface="Carlito"/>
                <a:cs typeface="Carlito"/>
              </a:rPr>
              <a:t>производство </a:t>
            </a:r>
            <a:r>
              <a:rPr dirty="0" sz="1100" b="1">
                <a:latin typeface="Carlito"/>
                <a:cs typeface="Carlito"/>
              </a:rPr>
              <a:t>и  </a:t>
            </a:r>
            <a:r>
              <a:rPr dirty="0" sz="1100" spc="10" b="1">
                <a:latin typeface="Carlito"/>
                <a:cs typeface="Carlito"/>
              </a:rPr>
              <a:t>распределение </a:t>
            </a:r>
            <a:r>
              <a:rPr dirty="0" sz="1100" spc="20" b="1">
                <a:latin typeface="Carlito"/>
                <a:cs typeface="Carlito"/>
              </a:rPr>
              <a:t>эл.  </a:t>
            </a:r>
            <a:r>
              <a:rPr dirty="0" sz="1100" b="1">
                <a:latin typeface="Carlito"/>
                <a:cs typeface="Carlito"/>
              </a:rPr>
              <a:t>энергии, </a:t>
            </a:r>
            <a:r>
              <a:rPr dirty="0" sz="1100" spc="-15" b="1">
                <a:latin typeface="Carlito"/>
                <a:cs typeface="Carlito"/>
              </a:rPr>
              <a:t>газа </a:t>
            </a:r>
            <a:r>
              <a:rPr dirty="0" sz="1100" b="1">
                <a:latin typeface="Carlito"/>
                <a:cs typeface="Carlito"/>
              </a:rPr>
              <a:t>и</a:t>
            </a:r>
            <a:r>
              <a:rPr dirty="0" sz="1100" spc="-135" b="1">
                <a:latin typeface="Carlito"/>
                <a:cs typeface="Carlito"/>
              </a:rPr>
              <a:t> </a:t>
            </a:r>
            <a:r>
              <a:rPr dirty="0" sz="1100" b="1">
                <a:latin typeface="Carlito"/>
                <a:cs typeface="Carlito"/>
              </a:rPr>
              <a:t>воды  </a:t>
            </a:r>
            <a:r>
              <a:rPr dirty="0" sz="1100" spc="20" b="1">
                <a:latin typeface="Carlito"/>
                <a:cs typeface="Carlito"/>
              </a:rPr>
              <a:t>2%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2979" y="6032423"/>
            <a:ext cx="1711960" cy="33528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727075" marR="5080" indent="-715010">
              <a:lnSpc>
                <a:spcPts val="1120"/>
              </a:lnSpc>
              <a:spcBef>
                <a:spcPts val="300"/>
              </a:spcBef>
            </a:pPr>
            <a:r>
              <a:rPr dirty="0" sz="1100" spc="-5" b="1">
                <a:latin typeface="Carlito"/>
                <a:cs typeface="Carlito"/>
              </a:rPr>
              <a:t>оптово-розничная</a:t>
            </a:r>
            <a:r>
              <a:rPr dirty="0" sz="1100" spc="-65" b="1">
                <a:latin typeface="Carlito"/>
                <a:cs typeface="Carlito"/>
              </a:rPr>
              <a:t> </a:t>
            </a:r>
            <a:r>
              <a:rPr dirty="0" sz="1100" b="1">
                <a:latin typeface="Carlito"/>
                <a:cs typeface="Carlito"/>
              </a:rPr>
              <a:t>торговля  </a:t>
            </a:r>
            <a:r>
              <a:rPr dirty="0" sz="1100" spc="25" b="1">
                <a:latin typeface="Carlito"/>
                <a:cs typeface="Carlito"/>
              </a:rPr>
              <a:t>40%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9663" y="5921908"/>
            <a:ext cx="1465580" cy="3371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46430" marR="5080" indent="-634365">
              <a:lnSpc>
                <a:spcPts val="1130"/>
              </a:lnSpc>
              <a:spcBef>
                <a:spcPts val="295"/>
              </a:spcBef>
            </a:pPr>
            <a:r>
              <a:rPr dirty="0" sz="1100" spc="-10" b="1">
                <a:latin typeface="Carlito"/>
                <a:cs typeface="Carlito"/>
              </a:rPr>
              <a:t>гостиницы </a:t>
            </a:r>
            <a:r>
              <a:rPr dirty="0" sz="1100" b="1">
                <a:latin typeface="Carlito"/>
                <a:cs typeface="Carlito"/>
              </a:rPr>
              <a:t>и</a:t>
            </a:r>
            <a:r>
              <a:rPr dirty="0" sz="1100" spc="-60" b="1">
                <a:latin typeface="Carlito"/>
                <a:cs typeface="Carlito"/>
              </a:rPr>
              <a:t> </a:t>
            </a:r>
            <a:r>
              <a:rPr dirty="0" sz="1100" b="1">
                <a:latin typeface="Carlito"/>
                <a:cs typeface="Carlito"/>
              </a:rPr>
              <a:t>рестораны  </a:t>
            </a:r>
            <a:r>
              <a:rPr dirty="0" sz="1100" spc="20" b="1">
                <a:latin typeface="Carlito"/>
                <a:cs typeface="Carlito"/>
              </a:rPr>
              <a:t>2%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31059" y="5383707"/>
            <a:ext cx="1093470" cy="3365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55295" marR="5080" indent="-443230">
              <a:lnSpc>
                <a:spcPts val="1130"/>
              </a:lnSpc>
              <a:spcBef>
                <a:spcPts val="295"/>
              </a:spcBef>
            </a:pPr>
            <a:r>
              <a:rPr dirty="0" sz="1100" b="1">
                <a:latin typeface="Carlito"/>
                <a:cs typeface="Carlito"/>
              </a:rPr>
              <a:t>транспорт и</a:t>
            </a:r>
            <a:r>
              <a:rPr dirty="0" sz="1100" spc="-120" b="1">
                <a:latin typeface="Carlito"/>
                <a:cs typeface="Carlito"/>
              </a:rPr>
              <a:t> </a:t>
            </a:r>
            <a:r>
              <a:rPr dirty="0" sz="1100" spc="-20" b="1">
                <a:latin typeface="Carlito"/>
                <a:cs typeface="Carlito"/>
              </a:rPr>
              <a:t>связь  </a:t>
            </a:r>
            <a:r>
              <a:rPr dirty="0" sz="1100" spc="20" b="1">
                <a:latin typeface="Carlito"/>
                <a:cs typeface="Carlito"/>
              </a:rPr>
              <a:t>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2061" y="4691430"/>
            <a:ext cx="1616075" cy="3371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17550" marR="5080" indent="-705485">
              <a:lnSpc>
                <a:spcPts val="1130"/>
              </a:lnSpc>
              <a:spcBef>
                <a:spcPts val="295"/>
              </a:spcBef>
            </a:pPr>
            <a:r>
              <a:rPr dirty="0" sz="1100" spc="-10" b="1">
                <a:latin typeface="Carlito"/>
                <a:cs typeface="Carlito"/>
              </a:rPr>
              <a:t>финансовая</a:t>
            </a:r>
            <a:r>
              <a:rPr dirty="0" sz="1100" spc="-90" b="1">
                <a:latin typeface="Carlito"/>
                <a:cs typeface="Carlito"/>
              </a:rPr>
              <a:t> </a:t>
            </a:r>
            <a:r>
              <a:rPr dirty="0" sz="1100" spc="5" b="1">
                <a:latin typeface="Carlito"/>
                <a:cs typeface="Carlito"/>
              </a:rPr>
              <a:t>деятельность  </a:t>
            </a:r>
            <a:r>
              <a:rPr dirty="0" sz="1100" spc="20" b="1">
                <a:latin typeface="Carlito"/>
                <a:cs typeface="Carlito"/>
              </a:rPr>
              <a:t>1%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12061" y="3592703"/>
            <a:ext cx="1609090" cy="6216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>
              <a:lnSpc>
                <a:spcPct val="85300"/>
              </a:lnSpc>
              <a:spcBef>
                <a:spcPts val="290"/>
              </a:spcBef>
            </a:pPr>
            <a:r>
              <a:rPr dirty="0" sz="1100" b="1">
                <a:latin typeface="Carlito"/>
                <a:cs typeface="Carlito"/>
              </a:rPr>
              <a:t>операции с</a:t>
            </a:r>
            <a:r>
              <a:rPr dirty="0" sz="1100" spc="-160" b="1">
                <a:latin typeface="Carlito"/>
                <a:cs typeface="Carlito"/>
              </a:rPr>
              <a:t> </a:t>
            </a:r>
            <a:r>
              <a:rPr dirty="0" sz="1100" spc="10" b="1">
                <a:latin typeface="Carlito"/>
                <a:cs typeface="Carlito"/>
              </a:rPr>
              <a:t>недвижимым  имуществом, </a:t>
            </a:r>
            <a:r>
              <a:rPr dirty="0" sz="1100" spc="5" b="1">
                <a:latin typeface="Carlito"/>
                <a:cs typeface="Carlito"/>
              </a:rPr>
              <a:t>аренда,  предоставление </a:t>
            </a:r>
            <a:r>
              <a:rPr dirty="0" sz="1100" b="1">
                <a:latin typeface="Carlito"/>
                <a:cs typeface="Carlito"/>
              </a:rPr>
              <a:t>услуг</a:t>
            </a:r>
            <a:endParaRPr sz="1100">
              <a:latin typeface="Carlito"/>
              <a:cs typeface="Carlito"/>
            </a:endParaRPr>
          </a:p>
          <a:p>
            <a:pPr algn="ctr" marL="3810">
              <a:lnSpc>
                <a:spcPts val="1120"/>
              </a:lnSpc>
            </a:pPr>
            <a:r>
              <a:rPr dirty="0" sz="1100" spc="20" b="1">
                <a:latin typeface="Carlito"/>
                <a:cs typeface="Carlito"/>
              </a:rPr>
              <a:t>9%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6541" y="3261499"/>
            <a:ext cx="808990" cy="3365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16865" marR="5080" indent="-304800">
              <a:lnSpc>
                <a:spcPts val="1130"/>
              </a:lnSpc>
              <a:spcBef>
                <a:spcPts val="295"/>
              </a:spcBef>
            </a:pPr>
            <a:r>
              <a:rPr dirty="0" sz="1100" spc="5" b="1">
                <a:latin typeface="Carlito"/>
                <a:cs typeface="Carlito"/>
              </a:rPr>
              <a:t>о</a:t>
            </a:r>
            <a:r>
              <a:rPr dirty="0" sz="1100" spc="10" b="1">
                <a:latin typeface="Carlito"/>
                <a:cs typeface="Carlito"/>
              </a:rPr>
              <a:t>б</a:t>
            </a:r>
            <a:r>
              <a:rPr dirty="0" sz="1100" spc="5" b="1">
                <a:latin typeface="Carlito"/>
                <a:cs typeface="Carlito"/>
              </a:rPr>
              <a:t>р</a:t>
            </a:r>
            <a:r>
              <a:rPr dirty="0" sz="1100" spc="-25" b="1">
                <a:latin typeface="Carlito"/>
                <a:cs typeface="Carlito"/>
              </a:rPr>
              <a:t>а</a:t>
            </a:r>
            <a:r>
              <a:rPr dirty="0" sz="1100" spc="-20" b="1">
                <a:latin typeface="Carlito"/>
                <a:cs typeface="Carlito"/>
              </a:rPr>
              <a:t>з</a:t>
            </a:r>
            <a:r>
              <a:rPr dirty="0" sz="1100" spc="5" b="1">
                <a:latin typeface="Carlito"/>
                <a:cs typeface="Carlito"/>
              </a:rPr>
              <a:t>о</a:t>
            </a:r>
            <a:r>
              <a:rPr dirty="0" sz="1100" spc="-15" b="1">
                <a:latin typeface="Carlito"/>
                <a:cs typeface="Carlito"/>
              </a:rPr>
              <a:t>в</a:t>
            </a:r>
            <a:r>
              <a:rPr dirty="0" sz="1100" spc="-25" b="1">
                <a:latin typeface="Carlito"/>
                <a:cs typeface="Carlito"/>
              </a:rPr>
              <a:t>а</a:t>
            </a:r>
            <a:r>
              <a:rPr dirty="0" sz="1100" spc="-5" b="1">
                <a:latin typeface="Carlito"/>
                <a:cs typeface="Carlito"/>
              </a:rPr>
              <a:t>н</a:t>
            </a:r>
            <a:r>
              <a:rPr dirty="0" sz="1100" spc="-15" b="1">
                <a:latin typeface="Carlito"/>
                <a:cs typeface="Carlito"/>
              </a:rPr>
              <a:t>и</a:t>
            </a:r>
            <a:r>
              <a:rPr dirty="0" sz="1100" b="1">
                <a:latin typeface="Carlito"/>
                <a:cs typeface="Carlito"/>
              </a:rPr>
              <a:t>е  </a:t>
            </a:r>
            <a:r>
              <a:rPr dirty="0" sz="1100" spc="20" b="1">
                <a:latin typeface="Carlito"/>
                <a:cs typeface="Carlito"/>
              </a:rPr>
              <a:t>6%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84894" y="3166110"/>
            <a:ext cx="2032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 b="1">
                <a:latin typeface="Carlito"/>
                <a:cs typeface="Carlito"/>
              </a:rPr>
              <a:t>2</a:t>
            </a:r>
            <a:r>
              <a:rPr dirty="0" sz="1100" b="1">
                <a:latin typeface="Carlito"/>
                <a:cs typeface="Carlito"/>
              </a:rPr>
              <a:t>%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27694" y="2662110"/>
            <a:ext cx="2701925" cy="5549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671320" marR="5080" indent="-838835">
              <a:lnSpc>
                <a:spcPts val="1120"/>
              </a:lnSpc>
              <a:spcBef>
                <a:spcPts val="300"/>
              </a:spcBef>
            </a:pPr>
            <a:r>
              <a:rPr dirty="0" sz="1100" spc="-5" b="1">
                <a:latin typeface="Carlito"/>
                <a:cs typeface="Carlito"/>
              </a:rPr>
              <a:t>прочие </a:t>
            </a:r>
            <a:r>
              <a:rPr dirty="0" sz="1100" b="1">
                <a:latin typeface="Carlito"/>
                <a:cs typeface="Carlito"/>
              </a:rPr>
              <a:t>коммунальные </a:t>
            </a:r>
            <a:r>
              <a:rPr dirty="0" sz="1100" spc="-5" b="1">
                <a:latin typeface="Carlito"/>
                <a:cs typeface="Carlito"/>
              </a:rPr>
              <a:t>услуги  </a:t>
            </a:r>
            <a:r>
              <a:rPr dirty="0" sz="1100" spc="20" b="1">
                <a:latin typeface="Carlito"/>
                <a:cs typeface="Carlito"/>
              </a:rPr>
              <a:t>9%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100" spc="-5" b="1">
                <a:latin typeface="Carlito"/>
                <a:cs typeface="Carlito"/>
              </a:rPr>
              <a:t>здравоохранение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39221" y="2499385"/>
            <a:ext cx="1972945" cy="4794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>
              <a:lnSpc>
                <a:spcPts val="1130"/>
              </a:lnSpc>
              <a:spcBef>
                <a:spcPts val="295"/>
              </a:spcBef>
            </a:pPr>
            <a:r>
              <a:rPr dirty="0" sz="1100" spc="10" b="1">
                <a:latin typeface="Carlito"/>
                <a:cs typeface="Carlito"/>
              </a:rPr>
              <a:t>добыча полезных</a:t>
            </a:r>
            <a:r>
              <a:rPr dirty="0" sz="1100" spc="-125" b="1">
                <a:latin typeface="Carlito"/>
                <a:cs typeface="Carlito"/>
              </a:rPr>
              <a:t> </a:t>
            </a:r>
            <a:r>
              <a:rPr dirty="0" sz="1100" spc="5" b="1">
                <a:latin typeface="Carlito"/>
                <a:cs typeface="Carlito"/>
              </a:rPr>
              <a:t>ископаемых,  кроме</a:t>
            </a:r>
            <a:r>
              <a:rPr dirty="0" sz="1100" spc="10" b="1">
                <a:latin typeface="Carlito"/>
                <a:cs typeface="Carlito"/>
              </a:rPr>
              <a:t> </a:t>
            </a:r>
            <a:r>
              <a:rPr dirty="0" sz="1100" spc="-10" b="1">
                <a:latin typeface="Carlito"/>
                <a:cs typeface="Carlito"/>
              </a:rPr>
              <a:t>ТЭ</a:t>
            </a:r>
            <a:endParaRPr sz="1100">
              <a:latin typeface="Carlito"/>
              <a:cs typeface="Carlito"/>
            </a:endParaRPr>
          </a:p>
          <a:p>
            <a:pPr algn="ctr" marL="3175">
              <a:lnSpc>
                <a:spcPts val="1115"/>
              </a:lnSpc>
            </a:pPr>
            <a:r>
              <a:rPr dirty="0" sz="1100" spc="20" b="1">
                <a:latin typeface="Carlito"/>
                <a:cs typeface="Carlito"/>
              </a:rPr>
              <a:t>0,2%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0754" y="2188425"/>
            <a:ext cx="7369809" cy="3891915"/>
            <a:chOff x="140754" y="2188425"/>
            <a:chExt cx="7369809" cy="3891915"/>
          </a:xfrm>
        </p:grpSpPr>
        <p:sp>
          <p:nvSpPr>
            <p:cNvPr id="34" name="object 34"/>
            <p:cNvSpPr/>
            <p:nvPr/>
          </p:nvSpPr>
          <p:spPr>
            <a:xfrm>
              <a:off x="3024720" y="2989795"/>
              <a:ext cx="4485640" cy="3090545"/>
            </a:xfrm>
            <a:custGeom>
              <a:avLst/>
              <a:gdLst/>
              <a:ahLst/>
              <a:cxnLst/>
              <a:rect l="l" t="t" r="r" b="b"/>
              <a:pathLst>
                <a:path w="4485640" h="3090545">
                  <a:moveTo>
                    <a:pt x="2760116" y="55079"/>
                  </a:moveTo>
                  <a:lnTo>
                    <a:pt x="4485601" y="2882"/>
                  </a:lnTo>
                </a:path>
                <a:path w="4485640" h="3090545">
                  <a:moveTo>
                    <a:pt x="3379673" y="286207"/>
                  </a:moveTo>
                  <a:lnTo>
                    <a:pt x="4385513" y="482409"/>
                  </a:lnTo>
                </a:path>
                <a:path w="4485640" h="3090545">
                  <a:moveTo>
                    <a:pt x="3899877" y="846366"/>
                  </a:moveTo>
                  <a:lnTo>
                    <a:pt x="4349877" y="846366"/>
                  </a:lnTo>
                </a:path>
                <a:path w="4485640" h="3090545">
                  <a:moveTo>
                    <a:pt x="4063682" y="1309687"/>
                  </a:moveTo>
                  <a:lnTo>
                    <a:pt x="4484522" y="1415529"/>
                  </a:lnTo>
                </a:path>
                <a:path w="4485640" h="3090545">
                  <a:moveTo>
                    <a:pt x="4088523" y="1573923"/>
                  </a:moveTo>
                  <a:lnTo>
                    <a:pt x="4220997" y="2297887"/>
                  </a:lnTo>
                </a:path>
                <a:path w="4485640" h="3090545">
                  <a:moveTo>
                    <a:pt x="2929674" y="3084487"/>
                  </a:moveTo>
                  <a:lnTo>
                    <a:pt x="3450958" y="3090240"/>
                  </a:lnTo>
                </a:path>
                <a:path w="4485640" h="3090545">
                  <a:moveTo>
                    <a:pt x="1172883" y="2308682"/>
                  </a:moveTo>
                  <a:lnTo>
                    <a:pt x="565556" y="2980448"/>
                  </a:lnTo>
                </a:path>
                <a:path w="4485640" h="3090545">
                  <a:moveTo>
                    <a:pt x="1029957" y="1917369"/>
                  </a:moveTo>
                  <a:lnTo>
                    <a:pt x="586435" y="2441879"/>
                  </a:lnTo>
                </a:path>
                <a:path w="4485640" h="3090545">
                  <a:moveTo>
                    <a:pt x="994321" y="1586522"/>
                  </a:moveTo>
                  <a:lnTo>
                    <a:pt x="155524" y="1748878"/>
                  </a:lnTo>
                </a:path>
                <a:path w="4485640" h="3090545">
                  <a:moveTo>
                    <a:pt x="1060919" y="1137602"/>
                  </a:moveTo>
                  <a:lnTo>
                    <a:pt x="0" y="1137602"/>
                  </a:lnTo>
                </a:path>
                <a:path w="4485640" h="3090545">
                  <a:moveTo>
                    <a:pt x="1403642" y="538200"/>
                  </a:moveTo>
                  <a:lnTo>
                    <a:pt x="1045794" y="538200"/>
                  </a:lnTo>
                </a:path>
                <a:path w="4485640" h="3090545">
                  <a:moveTo>
                    <a:pt x="1667878" y="309600"/>
                  </a:moveTo>
                  <a:lnTo>
                    <a:pt x="379082" y="0"/>
                  </a:lnTo>
                </a:path>
                <a:path w="4485640" h="3090545">
                  <a:moveTo>
                    <a:pt x="2108517" y="101168"/>
                  </a:moveTo>
                  <a:lnTo>
                    <a:pt x="1810435" y="54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40754" y="2188425"/>
              <a:ext cx="1811515" cy="9525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5039" y="2204643"/>
              <a:ext cx="1722755" cy="864235"/>
            </a:xfrm>
            <a:custGeom>
              <a:avLst/>
              <a:gdLst/>
              <a:ahLst/>
              <a:cxnLst/>
              <a:rect l="l" t="t" r="r" b="b"/>
              <a:pathLst>
                <a:path w="1722755" h="864235">
                  <a:moveTo>
                    <a:pt x="1578241" y="0"/>
                  </a:moveTo>
                  <a:lnTo>
                    <a:pt x="144005" y="0"/>
                  </a:lnTo>
                  <a:lnTo>
                    <a:pt x="125208" y="1214"/>
                  </a:lnTo>
                  <a:lnTo>
                    <a:pt x="71996" y="19431"/>
                  </a:lnTo>
                  <a:lnTo>
                    <a:pt x="29882" y="56292"/>
                  </a:lnTo>
                  <a:lnTo>
                    <a:pt x="4859" y="106780"/>
                  </a:lnTo>
                  <a:lnTo>
                    <a:pt x="0" y="143992"/>
                  </a:lnTo>
                  <a:lnTo>
                    <a:pt x="0" y="720001"/>
                  </a:lnTo>
                  <a:lnTo>
                    <a:pt x="10935" y="775027"/>
                  </a:lnTo>
                  <a:lnTo>
                    <a:pt x="42210" y="821783"/>
                  </a:lnTo>
                  <a:lnTo>
                    <a:pt x="88971" y="853058"/>
                  </a:lnTo>
                  <a:lnTo>
                    <a:pt x="144005" y="863993"/>
                  </a:lnTo>
                  <a:lnTo>
                    <a:pt x="1578597" y="863638"/>
                  </a:lnTo>
                  <a:lnTo>
                    <a:pt x="1633630" y="852702"/>
                  </a:lnTo>
                  <a:lnTo>
                    <a:pt x="1680392" y="821428"/>
                  </a:lnTo>
                  <a:lnTo>
                    <a:pt x="1711667" y="774666"/>
                  </a:lnTo>
                  <a:lnTo>
                    <a:pt x="1722602" y="719632"/>
                  </a:lnTo>
                  <a:lnTo>
                    <a:pt x="1722247" y="143992"/>
                  </a:lnTo>
                  <a:lnTo>
                    <a:pt x="1711306" y="88966"/>
                  </a:lnTo>
                  <a:lnTo>
                    <a:pt x="1680030" y="42208"/>
                  </a:lnTo>
                  <a:lnTo>
                    <a:pt x="1633268" y="10929"/>
                  </a:lnTo>
                  <a:lnTo>
                    <a:pt x="1578241" y="0"/>
                  </a:lnTo>
                  <a:close/>
                </a:path>
              </a:pathLst>
            </a:custGeom>
            <a:solidFill>
              <a:srgbClr val="95B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392021" y="1516583"/>
            <a:ext cx="68541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rlito"/>
                <a:cs typeface="Carlito"/>
              </a:rPr>
              <a:t>Структура хозяйствующих субъектов </a:t>
            </a:r>
            <a:r>
              <a:rPr dirty="0" sz="1600" spc="-5" b="1">
                <a:latin typeface="Carlito"/>
                <a:cs typeface="Carlito"/>
              </a:rPr>
              <a:t>по видам </a:t>
            </a:r>
            <a:r>
              <a:rPr dirty="0" sz="1600" spc="-10" b="1">
                <a:latin typeface="Carlito"/>
                <a:cs typeface="Carlito"/>
              </a:rPr>
              <a:t>экономической</a:t>
            </a:r>
            <a:r>
              <a:rPr dirty="0" sz="1600" spc="7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деятельности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8858" y="2273299"/>
            <a:ext cx="141605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381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Индивидуальные  п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ре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дп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р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инима</a:t>
            </a:r>
            <a:r>
              <a:rPr dirty="0" sz="1400" spc="-25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dirty="0" sz="1400" spc="-20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ли</a:t>
            </a:r>
            <a:endParaRPr sz="1400">
              <a:latin typeface="Carlito"/>
              <a:cs typeface="Carlito"/>
            </a:endParaRPr>
          </a:p>
          <a:p>
            <a:pPr algn="ctr" marL="38735">
              <a:lnSpc>
                <a:spcPts val="2160"/>
              </a:lnSpc>
            </a:pPr>
            <a:r>
              <a:rPr dirty="0" sz="1800" spc="-5" b="1">
                <a:solidFill>
                  <a:srgbClr val="FF0000"/>
                </a:solidFill>
                <a:latin typeface="Carlito"/>
                <a:cs typeface="Carlito"/>
              </a:rPr>
              <a:t>562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4917" y="3268433"/>
            <a:ext cx="1827530" cy="953135"/>
            <a:chOff x="124917" y="3268433"/>
            <a:chExt cx="1827530" cy="953135"/>
          </a:xfrm>
        </p:grpSpPr>
        <p:sp>
          <p:nvSpPr>
            <p:cNvPr id="40" name="object 40"/>
            <p:cNvSpPr/>
            <p:nvPr/>
          </p:nvSpPr>
          <p:spPr>
            <a:xfrm>
              <a:off x="124917" y="3268433"/>
              <a:ext cx="1827364" cy="952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9202" y="3284639"/>
              <a:ext cx="1738630" cy="864235"/>
            </a:xfrm>
            <a:custGeom>
              <a:avLst/>
              <a:gdLst/>
              <a:ahLst/>
              <a:cxnLst/>
              <a:rect l="l" t="t" r="r" b="b"/>
              <a:pathLst>
                <a:path w="1738630" h="864235">
                  <a:moveTo>
                    <a:pt x="1594078" y="0"/>
                  </a:moveTo>
                  <a:lnTo>
                    <a:pt x="143992" y="0"/>
                  </a:lnTo>
                  <a:lnTo>
                    <a:pt x="125201" y="1214"/>
                  </a:lnTo>
                  <a:lnTo>
                    <a:pt x="71996" y="19443"/>
                  </a:lnTo>
                  <a:lnTo>
                    <a:pt x="29882" y="56292"/>
                  </a:lnTo>
                  <a:lnTo>
                    <a:pt x="4859" y="106781"/>
                  </a:lnTo>
                  <a:lnTo>
                    <a:pt x="0" y="144005"/>
                  </a:lnTo>
                  <a:lnTo>
                    <a:pt x="0" y="720001"/>
                  </a:lnTo>
                  <a:lnTo>
                    <a:pt x="10935" y="775027"/>
                  </a:lnTo>
                  <a:lnTo>
                    <a:pt x="42210" y="821790"/>
                  </a:lnTo>
                  <a:lnTo>
                    <a:pt x="88966" y="853065"/>
                  </a:lnTo>
                  <a:lnTo>
                    <a:pt x="143992" y="864006"/>
                  </a:lnTo>
                  <a:lnTo>
                    <a:pt x="1594434" y="863638"/>
                  </a:lnTo>
                  <a:lnTo>
                    <a:pt x="1649467" y="852708"/>
                  </a:lnTo>
                  <a:lnTo>
                    <a:pt x="1696229" y="821429"/>
                  </a:lnTo>
                  <a:lnTo>
                    <a:pt x="1727504" y="774672"/>
                  </a:lnTo>
                  <a:lnTo>
                    <a:pt x="1738439" y="719645"/>
                  </a:lnTo>
                  <a:lnTo>
                    <a:pt x="1738083" y="144005"/>
                  </a:lnTo>
                  <a:lnTo>
                    <a:pt x="1727143" y="88966"/>
                  </a:lnTo>
                  <a:lnTo>
                    <a:pt x="1695867" y="42210"/>
                  </a:lnTo>
                  <a:lnTo>
                    <a:pt x="1649105" y="10935"/>
                  </a:lnTo>
                  <a:lnTo>
                    <a:pt x="1594078" y="0"/>
                  </a:lnTo>
                  <a:close/>
                </a:path>
              </a:pathLst>
            </a:custGeom>
            <a:solidFill>
              <a:srgbClr val="95B3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94741" y="3460584"/>
            <a:ext cx="1487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Юридические</a:t>
            </a:r>
            <a:r>
              <a:rPr dirty="0" sz="14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лица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1616" y="3672979"/>
            <a:ext cx="372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Carlito"/>
                <a:cs typeface="Carlito"/>
              </a:rPr>
              <a:t>331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12681" cy="6686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042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 </a:t>
            </a:r>
            <a:r>
              <a:rPr dirty="0" spc="-5"/>
              <a:t>«МАЛОЕ </a:t>
            </a:r>
            <a:r>
              <a:rPr dirty="0"/>
              <a:t>И </a:t>
            </a:r>
            <a:r>
              <a:rPr dirty="0" spc="-5"/>
              <a:t>СРЕДНЕЕ  </a:t>
            </a:r>
            <a:r>
              <a:rPr dirty="0" spc="-15"/>
              <a:t>ПРЕДПРИНИМАТЕЛЬСТВО </a:t>
            </a:r>
            <a:r>
              <a:rPr dirty="0"/>
              <a:t>И </a:t>
            </a:r>
            <a:r>
              <a:rPr dirty="0" spc="-15"/>
              <a:t>ПОДДЕРЖКА ИНДИВИДУАЛЬНОЙ  ПРЕДПРИНИМАТЕЛЬСКОЙ</a:t>
            </a:r>
            <a:r>
              <a:rPr dirty="0"/>
              <a:t> </a:t>
            </a:r>
            <a:r>
              <a:rPr dirty="0" spc="-15"/>
              <a:t>ИНИЦИАТИВЫ»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556"/>
            <a:ext cx="1799996" cy="1333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9536" y="1588947"/>
            <a:ext cx="7830184" cy="2402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89530">
              <a:lnSpc>
                <a:spcPts val="1914"/>
              </a:lnSpc>
              <a:spcBef>
                <a:spcPts val="95"/>
              </a:spcBef>
            </a:pPr>
            <a:r>
              <a:rPr dirty="0" sz="1600" spc="-15" b="1">
                <a:latin typeface="Carlito"/>
                <a:cs typeface="Carlito"/>
              </a:rPr>
              <a:t>Цель </a:t>
            </a:r>
            <a:r>
              <a:rPr dirty="0" sz="1600" spc="-5" b="1">
                <a:latin typeface="Carlito"/>
                <a:cs typeface="Carlito"/>
              </a:rPr>
              <a:t>национального</a:t>
            </a:r>
            <a:r>
              <a:rPr dirty="0" sz="1600" b="1">
                <a:latin typeface="Carlito"/>
                <a:cs typeface="Carlito"/>
              </a:rPr>
              <a:t> </a:t>
            </a:r>
            <a:r>
              <a:rPr dirty="0" sz="1600" spc="-5" b="1">
                <a:latin typeface="Carlito"/>
                <a:cs typeface="Carlito"/>
              </a:rPr>
              <a:t>проекта:</a:t>
            </a:r>
            <a:endParaRPr sz="1600">
              <a:latin typeface="Carlito"/>
              <a:cs typeface="Carlito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</a:pPr>
            <a:r>
              <a:rPr dirty="0" sz="1600" spc="-10">
                <a:latin typeface="Carlito"/>
                <a:cs typeface="Carlito"/>
              </a:rPr>
              <a:t>-увеличение численности занятых </a:t>
            </a:r>
            <a:r>
              <a:rPr dirty="0" sz="1600" spc="-5">
                <a:latin typeface="Carlito"/>
                <a:cs typeface="Carlito"/>
              </a:rPr>
              <a:t>в сфере </a:t>
            </a:r>
            <a:r>
              <a:rPr dirty="0" sz="1600" spc="-10">
                <a:latin typeface="Carlito"/>
                <a:cs typeface="Carlito"/>
              </a:rPr>
              <a:t>малого </a:t>
            </a:r>
            <a:r>
              <a:rPr dirty="0" sz="1600" spc="-5">
                <a:latin typeface="Carlito"/>
                <a:cs typeface="Carlito"/>
              </a:rPr>
              <a:t>и </a:t>
            </a:r>
            <a:r>
              <a:rPr dirty="0" sz="1600" spc="-15">
                <a:latin typeface="Carlito"/>
                <a:cs typeface="Carlito"/>
              </a:rPr>
              <a:t>среднего </a:t>
            </a:r>
            <a:r>
              <a:rPr dirty="0" sz="1600" spc="-10">
                <a:latin typeface="Carlito"/>
                <a:cs typeface="Carlito"/>
              </a:rPr>
              <a:t>предпринимательства,  </a:t>
            </a:r>
            <a:r>
              <a:rPr dirty="0" sz="1600" spc="-5">
                <a:latin typeface="Carlito"/>
                <a:cs typeface="Carlito"/>
              </a:rPr>
              <a:t>включая </a:t>
            </a:r>
            <a:r>
              <a:rPr dirty="0" sz="1600" spc="-10">
                <a:latin typeface="Carlito"/>
                <a:cs typeface="Carlito"/>
              </a:rPr>
              <a:t>индивидуальных </a:t>
            </a:r>
            <a:r>
              <a:rPr dirty="0" sz="1600" spc="-15">
                <a:latin typeface="Carlito"/>
                <a:cs typeface="Carlito"/>
              </a:rPr>
              <a:t>предпринимателей, до </a:t>
            </a:r>
            <a:r>
              <a:rPr dirty="0" sz="1600" spc="-5">
                <a:latin typeface="Carlito"/>
                <a:cs typeface="Carlito"/>
              </a:rPr>
              <a:t>25 млн. </a:t>
            </a:r>
            <a:r>
              <a:rPr dirty="0" sz="1600" spc="-15">
                <a:latin typeface="Carlito"/>
                <a:cs typeface="Carlito"/>
              </a:rPr>
              <a:t>чел. </a:t>
            </a:r>
            <a:r>
              <a:rPr dirty="0" sz="1600" spc="-5">
                <a:latin typeface="Carlito"/>
                <a:cs typeface="Carlito"/>
              </a:rPr>
              <a:t>к </a:t>
            </a:r>
            <a:r>
              <a:rPr dirty="0" sz="1600" spc="-15">
                <a:latin typeface="Carlito"/>
                <a:cs typeface="Carlito"/>
              </a:rPr>
              <a:t>концу </a:t>
            </a:r>
            <a:r>
              <a:rPr dirty="0" sz="1600" spc="-10">
                <a:latin typeface="Carlito"/>
                <a:cs typeface="Carlito"/>
              </a:rPr>
              <a:t>2024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года</a:t>
            </a:r>
            <a:endParaRPr sz="1600">
              <a:latin typeface="Carlito"/>
              <a:cs typeface="Carlito"/>
            </a:endParaRPr>
          </a:p>
          <a:p>
            <a:pPr algn="just" marL="37465" marR="4206240">
              <a:lnSpc>
                <a:spcPct val="99800"/>
              </a:lnSpc>
              <a:spcBef>
                <a:spcPts val="1410"/>
              </a:spcBef>
            </a:pPr>
            <a:r>
              <a:rPr dirty="0" sz="1200" spc="-5">
                <a:latin typeface="Carlito"/>
                <a:cs typeface="Carlito"/>
              </a:rPr>
              <a:t>Национальный проект </a:t>
            </a:r>
            <a:r>
              <a:rPr dirty="0" sz="1200" spc="-10">
                <a:latin typeface="Carlito"/>
                <a:cs typeface="Carlito"/>
              </a:rPr>
              <a:t>на </a:t>
            </a:r>
            <a:r>
              <a:rPr dirty="0" sz="1200" spc="-5">
                <a:latin typeface="Carlito"/>
                <a:cs typeface="Carlito"/>
              </a:rPr>
              <a:t>территории </a:t>
            </a:r>
            <a:r>
              <a:rPr dirty="0" sz="1200" spc="-20">
                <a:latin typeface="Carlito"/>
                <a:cs typeface="Carlito"/>
              </a:rPr>
              <a:t>Тарского  </a:t>
            </a:r>
            <a:r>
              <a:rPr dirty="0" sz="1200" spc="-10">
                <a:latin typeface="Carlito"/>
                <a:cs typeface="Carlito"/>
              </a:rPr>
              <a:t>муниципального </a:t>
            </a:r>
            <a:r>
              <a:rPr dirty="0" sz="1200" spc="-5">
                <a:latin typeface="Carlito"/>
                <a:cs typeface="Carlito"/>
              </a:rPr>
              <a:t>района включает </a:t>
            </a:r>
            <a:r>
              <a:rPr dirty="0" sz="1200">
                <a:latin typeface="Carlito"/>
                <a:cs typeface="Carlito"/>
              </a:rPr>
              <a:t>в </a:t>
            </a:r>
            <a:r>
              <a:rPr dirty="0" sz="1200" spc="-5">
                <a:latin typeface="Carlito"/>
                <a:cs typeface="Carlito"/>
              </a:rPr>
              <a:t>себя реализацию  регионального проекта </a:t>
            </a:r>
            <a:r>
              <a:rPr dirty="0" sz="1200" spc="-5" b="1">
                <a:latin typeface="Carlito"/>
                <a:cs typeface="Carlito"/>
              </a:rPr>
              <a:t>«Развитие </a:t>
            </a:r>
            <a:r>
              <a:rPr dirty="0" sz="1200" spc="-10" b="1">
                <a:latin typeface="Carlito"/>
                <a:cs typeface="Carlito"/>
              </a:rPr>
              <a:t>доступа </a:t>
            </a:r>
            <a:r>
              <a:rPr dirty="0" sz="1200" spc="-5" b="1">
                <a:latin typeface="Carlito"/>
                <a:cs typeface="Carlito"/>
              </a:rPr>
              <a:t>субъектов  МСП </a:t>
            </a:r>
            <a:r>
              <a:rPr dirty="0" sz="1200" b="1">
                <a:latin typeface="Carlito"/>
                <a:cs typeface="Carlito"/>
              </a:rPr>
              <a:t>к </a:t>
            </a:r>
            <a:r>
              <a:rPr dirty="0" sz="1200" spc="-5" b="1">
                <a:latin typeface="Carlito"/>
                <a:cs typeface="Carlito"/>
              </a:rPr>
              <a:t>финансовым ресурсам, </a:t>
            </a:r>
            <a:r>
              <a:rPr dirty="0" sz="1200" b="1">
                <a:latin typeface="Carlito"/>
                <a:cs typeface="Carlito"/>
              </a:rPr>
              <a:t>в </a:t>
            </a:r>
            <a:r>
              <a:rPr dirty="0" sz="1200" spc="-15" b="1">
                <a:latin typeface="Carlito"/>
                <a:cs typeface="Carlito"/>
              </a:rPr>
              <a:t>т.ч. </a:t>
            </a:r>
            <a:r>
              <a:rPr dirty="0" sz="1200" b="1">
                <a:latin typeface="Carlito"/>
                <a:cs typeface="Carlito"/>
              </a:rPr>
              <a:t>к </a:t>
            </a:r>
            <a:r>
              <a:rPr dirty="0" sz="1200" spc="-5" b="1">
                <a:latin typeface="Carlito"/>
                <a:cs typeface="Carlito"/>
              </a:rPr>
              <a:t>льготному  кредитованию»</a:t>
            </a:r>
            <a:r>
              <a:rPr dirty="0" sz="1200" spc="-5">
                <a:latin typeface="Carlito"/>
                <a:cs typeface="Carlito"/>
              </a:rPr>
              <a:t>. </a:t>
            </a:r>
            <a:r>
              <a:rPr dirty="0" sz="1200">
                <a:latin typeface="Carlito"/>
                <a:cs typeface="Carlito"/>
              </a:rPr>
              <a:t>В </a:t>
            </a:r>
            <a:r>
              <a:rPr dirty="0" sz="1200" spc="-10">
                <a:latin typeface="Carlito"/>
                <a:cs typeface="Carlito"/>
              </a:rPr>
              <a:t>целях </a:t>
            </a:r>
            <a:r>
              <a:rPr dirty="0" sz="1200" spc="-5">
                <a:latin typeface="Carlito"/>
                <a:cs typeface="Carlito"/>
              </a:rPr>
              <a:t>расширения доступа  субъектов МСП </a:t>
            </a:r>
            <a:r>
              <a:rPr dirty="0" sz="1200">
                <a:latin typeface="Carlito"/>
                <a:cs typeface="Carlito"/>
              </a:rPr>
              <a:t>к </a:t>
            </a:r>
            <a:r>
              <a:rPr dirty="0" sz="1200" spc="-5">
                <a:latin typeface="Carlito"/>
                <a:cs typeface="Carlito"/>
              </a:rPr>
              <a:t>финансовым ресурсам, </a:t>
            </a:r>
            <a:r>
              <a:rPr dirty="0" sz="1200">
                <a:latin typeface="Carlito"/>
                <a:cs typeface="Carlito"/>
              </a:rPr>
              <a:t>в </a:t>
            </a:r>
            <a:r>
              <a:rPr dirty="0" sz="1200" spc="-5">
                <a:latin typeface="Carlito"/>
                <a:cs typeface="Carlito"/>
              </a:rPr>
              <a:t>том числе </a:t>
            </a:r>
            <a:r>
              <a:rPr dirty="0" sz="1200">
                <a:latin typeface="Carlito"/>
                <a:cs typeface="Carlito"/>
              </a:rPr>
              <a:t>к  </a:t>
            </a:r>
            <a:r>
              <a:rPr dirty="0" sz="1200" spc="-10">
                <a:latin typeface="Carlito"/>
                <a:cs typeface="Carlito"/>
              </a:rPr>
              <a:t>льготному </a:t>
            </a:r>
            <a:r>
              <a:rPr dirty="0" sz="1200" spc="-5">
                <a:latin typeface="Carlito"/>
                <a:cs typeface="Carlito"/>
              </a:rPr>
              <a:t>финансированию предоставлена субсидия  </a:t>
            </a:r>
            <a:r>
              <a:rPr dirty="0" sz="1200">
                <a:latin typeface="Carlito"/>
                <a:cs typeface="Carlito"/>
              </a:rPr>
              <a:t>в </a:t>
            </a:r>
            <a:r>
              <a:rPr dirty="0" sz="1200" spc="-5">
                <a:latin typeface="Carlito"/>
                <a:cs typeface="Carlito"/>
              </a:rPr>
              <a:t>форме грантовой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поддержки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4995" y="2345042"/>
            <a:ext cx="7389495" cy="3942079"/>
            <a:chOff x="494995" y="2345042"/>
            <a:chExt cx="7389495" cy="3942079"/>
          </a:xfrm>
        </p:grpSpPr>
        <p:sp>
          <p:nvSpPr>
            <p:cNvPr id="7" name="object 7"/>
            <p:cNvSpPr/>
            <p:nvPr/>
          </p:nvSpPr>
          <p:spPr>
            <a:xfrm>
              <a:off x="4139996" y="2345042"/>
              <a:ext cx="3743998" cy="27950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4995" y="4220641"/>
              <a:ext cx="3219119" cy="2066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996004" y="5140794"/>
            <a:ext cx="3096260" cy="1358265"/>
          </a:xfrm>
          <a:prstGeom prst="rect">
            <a:avLst/>
          </a:prstGeom>
          <a:ln w="12599">
            <a:solidFill>
              <a:srgbClr val="E1FFA3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algn="just" marL="36195" marR="32384">
              <a:lnSpc>
                <a:spcPct val="100000"/>
              </a:lnSpc>
              <a:spcBef>
                <a:spcPts val="290"/>
              </a:spcBef>
            </a:pPr>
            <a:r>
              <a:rPr dirty="0" sz="1200" spc="-5">
                <a:latin typeface="Carlito"/>
                <a:cs typeface="Carlito"/>
              </a:rPr>
              <a:t>За </a:t>
            </a:r>
            <a:r>
              <a:rPr dirty="0" sz="1200">
                <a:latin typeface="Carlito"/>
                <a:cs typeface="Carlito"/>
              </a:rPr>
              <a:t>5 </a:t>
            </a:r>
            <a:r>
              <a:rPr dirty="0" sz="1200" spc="-5">
                <a:latin typeface="Carlito"/>
                <a:cs typeface="Carlito"/>
              </a:rPr>
              <a:t>лет грантовую </a:t>
            </a:r>
            <a:r>
              <a:rPr dirty="0" sz="1200" spc="-10">
                <a:latin typeface="Carlito"/>
                <a:cs typeface="Carlito"/>
              </a:rPr>
              <a:t>поддержку на </a:t>
            </a:r>
            <a:r>
              <a:rPr dirty="0" sz="1200" spc="-5">
                <a:latin typeface="Carlito"/>
                <a:cs typeface="Carlito"/>
              </a:rPr>
              <a:t>развитие  бизнеса получили </a:t>
            </a:r>
            <a:r>
              <a:rPr dirty="0" sz="1200">
                <a:latin typeface="Carlito"/>
                <a:cs typeface="Carlito"/>
              </a:rPr>
              <a:t>20 </a:t>
            </a:r>
            <a:r>
              <a:rPr dirty="0" sz="1200" spc="-5">
                <a:latin typeface="Carlito"/>
                <a:cs typeface="Carlito"/>
              </a:rPr>
              <a:t>начинающих  </a:t>
            </a:r>
            <a:r>
              <a:rPr dirty="0" sz="1200" spc="-10">
                <a:latin typeface="Carlito"/>
                <a:cs typeface="Carlito"/>
              </a:rPr>
              <a:t>предпринимателей, </a:t>
            </a:r>
            <a:r>
              <a:rPr dirty="0" sz="1200" spc="-5">
                <a:latin typeface="Carlito"/>
                <a:cs typeface="Carlito"/>
              </a:rPr>
              <a:t>объем финансирования  </a:t>
            </a:r>
            <a:r>
              <a:rPr dirty="0" sz="1200">
                <a:latin typeface="Carlito"/>
                <a:cs typeface="Carlito"/>
              </a:rPr>
              <a:t>из </a:t>
            </a:r>
            <a:r>
              <a:rPr dirty="0" sz="1200" spc="-15">
                <a:latin typeface="Carlito"/>
                <a:cs typeface="Carlito"/>
              </a:rPr>
              <a:t>бюджетов </a:t>
            </a:r>
            <a:r>
              <a:rPr dirty="0" sz="1200" spc="-5">
                <a:latin typeface="Carlito"/>
                <a:cs typeface="Carlito"/>
              </a:rPr>
              <a:t>всех уровней составил </a:t>
            </a:r>
            <a:r>
              <a:rPr dirty="0" sz="1200">
                <a:latin typeface="Carlito"/>
                <a:cs typeface="Carlito"/>
              </a:rPr>
              <a:t>16,9 </a:t>
            </a:r>
            <a:r>
              <a:rPr dirty="0" sz="1200" spc="-5">
                <a:latin typeface="Carlito"/>
                <a:cs typeface="Carlito"/>
              </a:rPr>
              <a:t>млн.  </a:t>
            </a:r>
            <a:r>
              <a:rPr dirty="0" sz="1200" spc="-10">
                <a:latin typeface="Carlito"/>
                <a:cs typeface="Carlito"/>
              </a:rPr>
              <a:t>рублей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042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 </a:t>
            </a:r>
            <a:r>
              <a:rPr dirty="0" spc="-5"/>
              <a:t>«МАЛОЕ </a:t>
            </a:r>
            <a:r>
              <a:rPr dirty="0"/>
              <a:t>И </a:t>
            </a:r>
            <a:r>
              <a:rPr dirty="0" spc="-5"/>
              <a:t>СРЕДНЕЕ  </a:t>
            </a:r>
            <a:r>
              <a:rPr dirty="0" spc="-15"/>
              <a:t>ПРЕДПРИНИМАТЕЛЬСТВО </a:t>
            </a:r>
            <a:r>
              <a:rPr dirty="0"/>
              <a:t>И </a:t>
            </a:r>
            <a:r>
              <a:rPr dirty="0" spc="-15"/>
              <a:t>ПОДДЕРЖКА ИНДИВИДУАЛЬНОЙ  ПРЕДПРИНИМАТЕЛЬСКОЙ</a:t>
            </a:r>
            <a:r>
              <a:rPr dirty="0"/>
              <a:t> </a:t>
            </a:r>
            <a:r>
              <a:rPr dirty="0" spc="-15"/>
              <a:t>ИНИЦИАТИВЫ»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556"/>
            <a:ext cx="2295525" cy="6268085"/>
            <a:chOff x="0" y="7556"/>
            <a:chExt cx="2295525" cy="6268085"/>
          </a:xfrm>
        </p:grpSpPr>
        <p:sp>
          <p:nvSpPr>
            <p:cNvPr id="5" name="object 5"/>
            <p:cNvSpPr/>
            <p:nvPr/>
          </p:nvSpPr>
          <p:spPr>
            <a:xfrm>
              <a:off x="0" y="7556"/>
              <a:ext cx="1799996" cy="1333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3560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1490040" y="0"/>
                  </a:moveTo>
                  <a:lnTo>
                    <a:pt x="298081" y="0"/>
                  </a:lnTo>
                  <a:lnTo>
                    <a:pt x="259151" y="2547"/>
                  </a:lnTo>
                  <a:lnTo>
                    <a:pt x="220995" y="10123"/>
                  </a:lnTo>
                  <a:lnTo>
                    <a:pt x="184121" y="22626"/>
                  </a:lnTo>
                  <a:lnTo>
                    <a:pt x="149034" y="39954"/>
                  </a:lnTo>
                  <a:lnTo>
                    <a:pt x="116554" y="61703"/>
                  </a:lnTo>
                  <a:lnTo>
                    <a:pt x="87345" y="87336"/>
                  </a:lnTo>
                  <a:lnTo>
                    <a:pt x="61711" y="116547"/>
                  </a:lnTo>
                  <a:lnTo>
                    <a:pt x="39954" y="149034"/>
                  </a:lnTo>
                  <a:lnTo>
                    <a:pt x="22626" y="184119"/>
                  </a:lnTo>
                  <a:lnTo>
                    <a:pt x="10123" y="220991"/>
                  </a:lnTo>
                  <a:lnTo>
                    <a:pt x="2547" y="259146"/>
                  </a:lnTo>
                  <a:lnTo>
                    <a:pt x="0" y="298081"/>
                  </a:lnTo>
                  <a:lnTo>
                    <a:pt x="0" y="4263478"/>
                  </a:lnTo>
                  <a:lnTo>
                    <a:pt x="2547" y="4302408"/>
                  </a:lnTo>
                  <a:lnTo>
                    <a:pt x="10123" y="4340563"/>
                  </a:lnTo>
                  <a:lnTo>
                    <a:pt x="22626" y="4377434"/>
                  </a:lnTo>
                  <a:lnTo>
                    <a:pt x="39954" y="4412513"/>
                  </a:lnTo>
                  <a:lnTo>
                    <a:pt x="61711" y="4445000"/>
                  </a:lnTo>
                  <a:lnTo>
                    <a:pt x="87345" y="4474211"/>
                  </a:lnTo>
                  <a:lnTo>
                    <a:pt x="116554" y="4499843"/>
                  </a:lnTo>
                  <a:lnTo>
                    <a:pt x="149034" y="4521593"/>
                  </a:lnTo>
                  <a:lnTo>
                    <a:pt x="184121" y="4538923"/>
                  </a:lnTo>
                  <a:lnTo>
                    <a:pt x="220995" y="4551430"/>
                  </a:lnTo>
                  <a:lnTo>
                    <a:pt x="259151" y="4559010"/>
                  </a:lnTo>
                  <a:lnTo>
                    <a:pt x="298081" y="4561560"/>
                  </a:lnTo>
                  <a:lnTo>
                    <a:pt x="1490395" y="4561192"/>
                  </a:lnTo>
                  <a:lnTo>
                    <a:pt x="1529331" y="4558644"/>
                  </a:lnTo>
                  <a:lnTo>
                    <a:pt x="1567486" y="4551068"/>
                  </a:lnTo>
                  <a:lnTo>
                    <a:pt x="1604358" y="4538566"/>
                  </a:lnTo>
                  <a:lnTo>
                    <a:pt x="1639443" y="4521238"/>
                  </a:lnTo>
                  <a:lnTo>
                    <a:pt x="1671922" y="4499486"/>
                  </a:lnTo>
                  <a:lnTo>
                    <a:pt x="1701131" y="4473851"/>
                  </a:lnTo>
                  <a:lnTo>
                    <a:pt x="1726766" y="4444639"/>
                  </a:lnTo>
                  <a:lnTo>
                    <a:pt x="1748523" y="4412157"/>
                  </a:lnTo>
                  <a:lnTo>
                    <a:pt x="1765851" y="4377073"/>
                  </a:lnTo>
                  <a:lnTo>
                    <a:pt x="1778354" y="4340201"/>
                  </a:lnTo>
                  <a:lnTo>
                    <a:pt x="1785929" y="4302045"/>
                  </a:lnTo>
                  <a:lnTo>
                    <a:pt x="1788477" y="4263110"/>
                  </a:lnTo>
                  <a:lnTo>
                    <a:pt x="1788121" y="298081"/>
                  </a:lnTo>
                  <a:lnTo>
                    <a:pt x="1785573" y="259146"/>
                  </a:lnTo>
                  <a:lnTo>
                    <a:pt x="1777996" y="220991"/>
                  </a:lnTo>
                  <a:lnTo>
                    <a:pt x="1765490" y="184119"/>
                  </a:lnTo>
                  <a:lnTo>
                    <a:pt x="1748155" y="149034"/>
                  </a:lnTo>
                  <a:lnTo>
                    <a:pt x="1726405" y="116547"/>
                  </a:lnTo>
                  <a:lnTo>
                    <a:pt x="1700772" y="87336"/>
                  </a:lnTo>
                  <a:lnTo>
                    <a:pt x="1671561" y="61703"/>
                  </a:lnTo>
                  <a:lnTo>
                    <a:pt x="1639074" y="39954"/>
                  </a:lnTo>
                  <a:lnTo>
                    <a:pt x="1603995" y="22626"/>
                  </a:lnTo>
                  <a:lnTo>
                    <a:pt x="1567124" y="10123"/>
                  </a:lnTo>
                  <a:lnTo>
                    <a:pt x="1528969" y="2547"/>
                  </a:lnTo>
                  <a:lnTo>
                    <a:pt x="149004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3560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0" y="298081"/>
                  </a:moveTo>
                  <a:lnTo>
                    <a:pt x="2547" y="259146"/>
                  </a:lnTo>
                  <a:lnTo>
                    <a:pt x="10123" y="220991"/>
                  </a:lnTo>
                  <a:lnTo>
                    <a:pt x="22626" y="184119"/>
                  </a:lnTo>
                  <a:lnTo>
                    <a:pt x="39954" y="149034"/>
                  </a:lnTo>
                  <a:lnTo>
                    <a:pt x="61711" y="116547"/>
                  </a:lnTo>
                  <a:lnTo>
                    <a:pt x="87345" y="87336"/>
                  </a:lnTo>
                  <a:lnTo>
                    <a:pt x="116554" y="61703"/>
                  </a:lnTo>
                  <a:lnTo>
                    <a:pt x="149034" y="39954"/>
                  </a:lnTo>
                  <a:lnTo>
                    <a:pt x="184121" y="22626"/>
                  </a:lnTo>
                  <a:lnTo>
                    <a:pt x="220995" y="10123"/>
                  </a:lnTo>
                  <a:lnTo>
                    <a:pt x="259151" y="2547"/>
                  </a:lnTo>
                  <a:lnTo>
                    <a:pt x="298081" y="0"/>
                  </a:lnTo>
                  <a:lnTo>
                    <a:pt x="1490040" y="0"/>
                  </a:lnTo>
                  <a:lnTo>
                    <a:pt x="1528969" y="2547"/>
                  </a:lnTo>
                  <a:lnTo>
                    <a:pt x="1567124" y="10123"/>
                  </a:lnTo>
                  <a:lnTo>
                    <a:pt x="1603995" y="22626"/>
                  </a:lnTo>
                  <a:lnTo>
                    <a:pt x="1639074" y="39954"/>
                  </a:lnTo>
                  <a:lnTo>
                    <a:pt x="1671561" y="61703"/>
                  </a:lnTo>
                  <a:lnTo>
                    <a:pt x="1700772" y="87336"/>
                  </a:lnTo>
                  <a:lnTo>
                    <a:pt x="1726405" y="116547"/>
                  </a:lnTo>
                  <a:lnTo>
                    <a:pt x="1748155" y="149034"/>
                  </a:lnTo>
                  <a:lnTo>
                    <a:pt x="1765490" y="184119"/>
                  </a:lnTo>
                  <a:lnTo>
                    <a:pt x="1777996" y="220991"/>
                  </a:lnTo>
                  <a:lnTo>
                    <a:pt x="1785573" y="259146"/>
                  </a:lnTo>
                  <a:lnTo>
                    <a:pt x="1788121" y="298081"/>
                  </a:lnTo>
                  <a:lnTo>
                    <a:pt x="1788477" y="4263110"/>
                  </a:lnTo>
                  <a:lnTo>
                    <a:pt x="1785929" y="4302045"/>
                  </a:lnTo>
                  <a:lnTo>
                    <a:pt x="1778354" y="4340201"/>
                  </a:lnTo>
                  <a:lnTo>
                    <a:pt x="1765851" y="4377073"/>
                  </a:lnTo>
                  <a:lnTo>
                    <a:pt x="1748523" y="4412157"/>
                  </a:lnTo>
                  <a:lnTo>
                    <a:pt x="1726766" y="4444639"/>
                  </a:lnTo>
                  <a:lnTo>
                    <a:pt x="1701131" y="4473851"/>
                  </a:lnTo>
                  <a:lnTo>
                    <a:pt x="1671922" y="4499486"/>
                  </a:lnTo>
                  <a:lnTo>
                    <a:pt x="1639443" y="4521238"/>
                  </a:lnTo>
                  <a:lnTo>
                    <a:pt x="1604358" y="4538566"/>
                  </a:lnTo>
                  <a:lnTo>
                    <a:pt x="1567486" y="4551068"/>
                  </a:lnTo>
                  <a:lnTo>
                    <a:pt x="1529331" y="4558644"/>
                  </a:lnTo>
                  <a:lnTo>
                    <a:pt x="1490395" y="4561192"/>
                  </a:lnTo>
                  <a:lnTo>
                    <a:pt x="298081" y="4561560"/>
                  </a:lnTo>
                  <a:lnTo>
                    <a:pt x="259151" y="4559010"/>
                  </a:lnTo>
                  <a:lnTo>
                    <a:pt x="220995" y="4551430"/>
                  </a:lnTo>
                  <a:lnTo>
                    <a:pt x="184121" y="4538923"/>
                  </a:lnTo>
                  <a:lnTo>
                    <a:pt x="149034" y="4521593"/>
                  </a:lnTo>
                  <a:lnTo>
                    <a:pt x="116554" y="4499843"/>
                  </a:lnTo>
                  <a:lnTo>
                    <a:pt x="87345" y="4474211"/>
                  </a:lnTo>
                  <a:lnTo>
                    <a:pt x="61711" y="4445000"/>
                  </a:lnTo>
                  <a:lnTo>
                    <a:pt x="39954" y="4412513"/>
                  </a:lnTo>
                  <a:lnTo>
                    <a:pt x="22626" y="4377434"/>
                  </a:lnTo>
                  <a:lnTo>
                    <a:pt x="10123" y="4340563"/>
                  </a:lnTo>
                  <a:lnTo>
                    <a:pt x="2547" y="4302408"/>
                  </a:lnTo>
                  <a:lnTo>
                    <a:pt x="0" y="4263478"/>
                  </a:lnTo>
                  <a:lnTo>
                    <a:pt x="0" y="298081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978825" y="1343774"/>
            <a:ext cx="4335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 i="1">
                <a:latin typeface="Carlito"/>
                <a:cs typeface="Carlito"/>
              </a:rPr>
              <a:t>Грантовая </a:t>
            </a:r>
            <a:r>
              <a:rPr dirty="0" sz="1800" spc="-10" b="1" i="1">
                <a:latin typeface="Carlito"/>
                <a:cs typeface="Carlito"/>
              </a:rPr>
              <a:t>поддержка </a:t>
            </a:r>
            <a:r>
              <a:rPr dirty="0" sz="1800" b="1" i="1">
                <a:latin typeface="Carlito"/>
                <a:cs typeface="Carlito"/>
              </a:rPr>
              <a:t>бизнеса в </a:t>
            </a:r>
            <a:r>
              <a:rPr dirty="0" sz="1800" spc="-5" b="1" i="1">
                <a:latin typeface="Carlito"/>
                <a:cs typeface="Carlito"/>
              </a:rPr>
              <a:t>2019</a:t>
            </a:r>
            <a:r>
              <a:rPr dirty="0" sz="1800" spc="-70" b="1" i="1">
                <a:latin typeface="Carlito"/>
                <a:cs typeface="Carlito"/>
              </a:rPr>
              <a:t> </a:t>
            </a:r>
            <a:r>
              <a:rPr dirty="0" sz="1800" spc="-5" b="1" i="1">
                <a:latin typeface="Carlito"/>
                <a:cs typeface="Carlito"/>
              </a:rPr>
              <a:t>году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823" y="3793578"/>
            <a:ext cx="1534795" cy="12192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12700" marR="5080" indent="-2540">
              <a:lnSpc>
                <a:spcPct val="83800"/>
              </a:lnSpc>
              <a:spcBef>
                <a:spcPts val="450"/>
              </a:spcBef>
            </a:pP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Производство  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по         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изготовлению  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м</a:t>
            </a:r>
            <a:r>
              <a:rPr dirty="0" sz="1800" spc="5" b="1">
                <a:solidFill>
                  <a:srgbClr val="FFFFFF"/>
                </a:solidFill>
                <a:latin typeface="Carlito"/>
                <a:cs typeface="Carlito"/>
              </a:rPr>
              <a:t>ы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л</a:t>
            </a:r>
            <a:r>
              <a:rPr dirty="0" sz="1800" spc="5" b="1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-м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ою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щ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х  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средств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5543" y="1687626"/>
            <a:ext cx="3723640" cy="4587875"/>
            <a:chOff x="615543" y="1687626"/>
            <a:chExt cx="3723640" cy="4587875"/>
          </a:xfrm>
        </p:grpSpPr>
        <p:sp>
          <p:nvSpPr>
            <p:cNvPr id="11" name="object 11"/>
            <p:cNvSpPr/>
            <p:nvPr/>
          </p:nvSpPr>
          <p:spPr>
            <a:xfrm>
              <a:off x="628561" y="1974430"/>
              <a:ext cx="1518475" cy="15182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8561" y="1974596"/>
              <a:ext cx="1518920" cy="1518920"/>
            </a:xfrm>
            <a:custGeom>
              <a:avLst/>
              <a:gdLst/>
              <a:ahLst/>
              <a:cxnLst/>
              <a:rect l="l" t="t" r="r" b="b"/>
              <a:pathLst>
                <a:path w="1518920" h="1518920">
                  <a:moveTo>
                    <a:pt x="0" y="759244"/>
                  </a:moveTo>
                  <a:lnTo>
                    <a:pt x="1631" y="709422"/>
                  </a:lnTo>
                  <a:lnTo>
                    <a:pt x="6503" y="659958"/>
                  </a:lnTo>
                  <a:lnTo>
                    <a:pt x="14581" y="611009"/>
                  </a:lnTo>
                  <a:lnTo>
                    <a:pt x="25831" y="562730"/>
                  </a:lnTo>
                  <a:lnTo>
                    <a:pt x="40220" y="515278"/>
                  </a:lnTo>
                  <a:lnTo>
                    <a:pt x="57714" y="468807"/>
                  </a:lnTo>
                  <a:lnTo>
                    <a:pt x="78278" y="423475"/>
                  </a:lnTo>
                  <a:lnTo>
                    <a:pt x="101879" y="379437"/>
                  </a:lnTo>
                  <a:lnTo>
                    <a:pt x="128202" y="337156"/>
                  </a:lnTo>
                  <a:lnTo>
                    <a:pt x="157149" y="296783"/>
                  </a:lnTo>
                  <a:lnTo>
                    <a:pt x="188610" y="258444"/>
                  </a:lnTo>
                  <a:lnTo>
                    <a:pt x="222477" y="222259"/>
                  </a:lnTo>
                  <a:lnTo>
                    <a:pt x="258637" y="188352"/>
                  </a:lnTo>
                  <a:lnTo>
                    <a:pt x="296984" y="156845"/>
                  </a:lnTo>
                  <a:lnTo>
                    <a:pt x="337405" y="127862"/>
                  </a:lnTo>
                  <a:lnTo>
                    <a:pt x="379793" y="101523"/>
                  </a:lnTo>
                  <a:lnTo>
                    <a:pt x="423709" y="78040"/>
                  </a:lnTo>
                  <a:lnTo>
                    <a:pt x="468950" y="57564"/>
                  </a:lnTo>
                  <a:lnTo>
                    <a:pt x="515355" y="40133"/>
                  </a:lnTo>
                  <a:lnTo>
                    <a:pt x="562765" y="25787"/>
                  </a:lnTo>
                  <a:lnTo>
                    <a:pt x="611019" y="14562"/>
                  </a:lnTo>
                  <a:lnTo>
                    <a:pt x="659957" y="6497"/>
                  </a:lnTo>
                  <a:lnTo>
                    <a:pt x="709418" y="1630"/>
                  </a:lnTo>
                  <a:lnTo>
                    <a:pt x="759244" y="0"/>
                  </a:lnTo>
                  <a:lnTo>
                    <a:pt x="809182" y="1630"/>
                  </a:lnTo>
                  <a:lnTo>
                    <a:pt x="858729" y="6497"/>
                  </a:lnTo>
                  <a:lnTo>
                    <a:pt x="907728" y="14562"/>
                  </a:lnTo>
                  <a:lnTo>
                    <a:pt x="956022" y="25787"/>
                  </a:lnTo>
                  <a:lnTo>
                    <a:pt x="1003457" y="40133"/>
                  </a:lnTo>
                  <a:lnTo>
                    <a:pt x="1049875" y="57564"/>
                  </a:lnTo>
                  <a:lnTo>
                    <a:pt x="1095120" y="78040"/>
                  </a:lnTo>
                  <a:lnTo>
                    <a:pt x="1139037" y="101523"/>
                  </a:lnTo>
                  <a:lnTo>
                    <a:pt x="1181425" y="127862"/>
                  </a:lnTo>
                  <a:lnTo>
                    <a:pt x="1221847" y="156845"/>
                  </a:lnTo>
                  <a:lnTo>
                    <a:pt x="1260193" y="188352"/>
                  </a:lnTo>
                  <a:lnTo>
                    <a:pt x="1296355" y="222259"/>
                  </a:lnTo>
                  <a:lnTo>
                    <a:pt x="1330223" y="258444"/>
                  </a:lnTo>
                  <a:lnTo>
                    <a:pt x="1361686" y="296783"/>
                  </a:lnTo>
                  <a:lnTo>
                    <a:pt x="1390637" y="337156"/>
                  </a:lnTo>
                  <a:lnTo>
                    <a:pt x="1416964" y="379437"/>
                  </a:lnTo>
                  <a:lnTo>
                    <a:pt x="1440565" y="423475"/>
                  </a:lnTo>
                  <a:lnTo>
                    <a:pt x="1461129" y="468807"/>
                  </a:lnTo>
                  <a:lnTo>
                    <a:pt x="1478622" y="515278"/>
                  </a:lnTo>
                  <a:lnTo>
                    <a:pt x="1493011" y="562730"/>
                  </a:lnTo>
                  <a:lnTo>
                    <a:pt x="1504262" y="611009"/>
                  </a:lnTo>
                  <a:lnTo>
                    <a:pt x="1512340" y="659958"/>
                  </a:lnTo>
                  <a:lnTo>
                    <a:pt x="1517212" y="709422"/>
                  </a:lnTo>
                  <a:lnTo>
                    <a:pt x="1518843" y="759244"/>
                  </a:lnTo>
                  <a:lnTo>
                    <a:pt x="1517212" y="809066"/>
                  </a:lnTo>
                  <a:lnTo>
                    <a:pt x="1512340" y="858529"/>
                  </a:lnTo>
                  <a:lnTo>
                    <a:pt x="1504262" y="907478"/>
                  </a:lnTo>
                  <a:lnTo>
                    <a:pt x="1493012" y="955757"/>
                  </a:lnTo>
                  <a:lnTo>
                    <a:pt x="1478622" y="1003210"/>
                  </a:lnTo>
                  <a:lnTo>
                    <a:pt x="1461129" y="1049680"/>
                  </a:lnTo>
                  <a:lnTo>
                    <a:pt x="1440565" y="1095012"/>
                  </a:lnTo>
                  <a:lnTo>
                    <a:pt x="1416964" y="1139050"/>
                  </a:lnTo>
                  <a:lnTo>
                    <a:pt x="1390637" y="1181332"/>
                  </a:lnTo>
                  <a:lnTo>
                    <a:pt x="1361686" y="1221704"/>
                  </a:lnTo>
                  <a:lnTo>
                    <a:pt x="1330223" y="1260043"/>
                  </a:lnTo>
                  <a:lnTo>
                    <a:pt x="1296355" y="1296228"/>
                  </a:lnTo>
                  <a:lnTo>
                    <a:pt x="1260193" y="1330135"/>
                  </a:lnTo>
                  <a:lnTo>
                    <a:pt x="1221847" y="1361642"/>
                  </a:lnTo>
                  <a:lnTo>
                    <a:pt x="1181425" y="1390626"/>
                  </a:lnTo>
                  <a:lnTo>
                    <a:pt x="1139037" y="1416964"/>
                  </a:lnTo>
                  <a:lnTo>
                    <a:pt x="1095121" y="1440463"/>
                  </a:lnTo>
                  <a:lnTo>
                    <a:pt x="1049880" y="1460979"/>
                  </a:lnTo>
                  <a:lnTo>
                    <a:pt x="1003475" y="1478466"/>
                  </a:lnTo>
                  <a:lnTo>
                    <a:pt x="956067" y="1492878"/>
                  </a:lnTo>
                  <a:lnTo>
                    <a:pt x="907814" y="1504168"/>
                  </a:lnTo>
                  <a:lnTo>
                    <a:pt x="858879" y="1512290"/>
                  </a:lnTo>
                  <a:lnTo>
                    <a:pt x="809420" y="1517197"/>
                  </a:lnTo>
                  <a:lnTo>
                    <a:pt x="759599" y="1518843"/>
                  </a:lnTo>
                  <a:lnTo>
                    <a:pt x="709656" y="1517197"/>
                  </a:lnTo>
                  <a:lnTo>
                    <a:pt x="660107" y="1512290"/>
                  </a:lnTo>
                  <a:lnTo>
                    <a:pt x="611106" y="1504168"/>
                  </a:lnTo>
                  <a:lnTo>
                    <a:pt x="562810" y="1492878"/>
                  </a:lnTo>
                  <a:lnTo>
                    <a:pt x="515374" y="1478466"/>
                  </a:lnTo>
                  <a:lnTo>
                    <a:pt x="468956" y="1460979"/>
                  </a:lnTo>
                  <a:lnTo>
                    <a:pt x="423710" y="1440463"/>
                  </a:lnTo>
                  <a:lnTo>
                    <a:pt x="379793" y="1416964"/>
                  </a:lnTo>
                  <a:lnTo>
                    <a:pt x="337405" y="1390626"/>
                  </a:lnTo>
                  <a:lnTo>
                    <a:pt x="296984" y="1361642"/>
                  </a:lnTo>
                  <a:lnTo>
                    <a:pt x="258637" y="1330135"/>
                  </a:lnTo>
                  <a:lnTo>
                    <a:pt x="222477" y="1296228"/>
                  </a:lnTo>
                  <a:lnTo>
                    <a:pt x="188610" y="1260043"/>
                  </a:lnTo>
                  <a:lnTo>
                    <a:pt x="157149" y="1221704"/>
                  </a:lnTo>
                  <a:lnTo>
                    <a:pt x="128202" y="1181332"/>
                  </a:lnTo>
                  <a:lnTo>
                    <a:pt x="101879" y="1139050"/>
                  </a:lnTo>
                  <a:lnTo>
                    <a:pt x="78278" y="1095012"/>
                  </a:lnTo>
                  <a:lnTo>
                    <a:pt x="57714" y="1049680"/>
                  </a:lnTo>
                  <a:lnTo>
                    <a:pt x="40220" y="1003210"/>
                  </a:lnTo>
                  <a:lnTo>
                    <a:pt x="25831" y="955757"/>
                  </a:lnTo>
                  <a:lnTo>
                    <a:pt x="14581" y="907478"/>
                  </a:lnTo>
                  <a:lnTo>
                    <a:pt x="6503" y="858529"/>
                  </a:lnTo>
                  <a:lnTo>
                    <a:pt x="1631" y="809066"/>
                  </a:lnTo>
                  <a:lnTo>
                    <a:pt x="0" y="759244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37637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1490040" y="0"/>
                  </a:moveTo>
                  <a:lnTo>
                    <a:pt x="298081" y="0"/>
                  </a:lnTo>
                  <a:lnTo>
                    <a:pt x="259152" y="2547"/>
                  </a:lnTo>
                  <a:lnTo>
                    <a:pt x="220997" y="10123"/>
                  </a:lnTo>
                  <a:lnTo>
                    <a:pt x="184126" y="22626"/>
                  </a:lnTo>
                  <a:lnTo>
                    <a:pt x="149047" y="39954"/>
                  </a:lnTo>
                  <a:lnTo>
                    <a:pt x="116560" y="61703"/>
                  </a:lnTo>
                  <a:lnTo>
                    <a:pt x="87349" y="87336"/>
                  </a:lnTo>
                  <a:lnTo>
                    <a:pt x="61716" y="116547"/>
                  </a:lnTo>
                  <a:lnTo>
                    <a:pt x="39966" y="149034"/>
                  </a:lnTo>
                  <a:lnTo>
                    <a:pt x="22631" y="184119"/>
                  </a:lnTo>
                  <a:lnTo>
                    <a:pt x="10125" y="220991"/>
                  </a:lnTo>
                  <a:lnTo>
                    <a:pt x="2547" y="259146"/>
                  </a:lnTo>
                  <a:lnTo>
                    <a:pt x="0" y="298081"/>
                  </a:lnTo>
                  <a:lnTo>
                    <a:pt x="0" y="4263478"/>
                  </a:lnTo>
                  <a:lnTo>
                    <a:pt x="2547" y="4302408"/>
                  </a:lnTo>
                  <a:lnTo>
                    <a:pt x="10125" y="4340563"/>
                  </a:lnTo>
                  <a:lnTo>
                    <a:pt x="22631" y="4377434"/>
                  </a:lnTo>
                  <a:lnTo>
                    <a:pt x="39966" y="4412513"/>
                  </a:lnTo>
                  <a:lnTo>
                    <a:pt x="61716" y="4445000"/>
                  </a:lnTo>
                  <a:lnTo>
                    <a:pt x="87349" y="4474211"/>
                  </a:lnTo>
                  <a:lnTo>
                    <a:pt x="116560" y="4499843"/>
                  </a:lnTo>
                  <a:lnTo>
                    <a:pt x="149047" y="4521593"/>
                  </a:lnTo>
                  <a:lnTo>
                    <a:pt x="184126" y="4538923"/>
                  </a:lnTo>
                  <a:lnTo>
                    <a:pt x="220997" y="4551430"/>
                  </a:lnTo>
                  <a:lnTo>
                    <a:pt x="259152" y="4559010"/>
                  </a:lnTo>
                  <a:lnTo>
                    <a:pt x="298081" y="4561560"/>
                  </a:lnTo>
                  <a:lnTo>
                    <a:pt x="1490408" y="4561192"/>
                  </a:lnTo>
                  <a:lnTo>
                    <a:pt x="1529336" y="4558644"/>
                  </a:lnTo>
                  <a:lnTo>
                    <a:pt x="1567487" y="4551068"/>
                  </a:lnTo>
                  <a:lnTo>
                    <a:pt x="1604358" y="4538566"/>
                  </a:lnTo>
                  <a:lnTo>
                    <a:pt x="1639443" y="4521238"/>
                  </a:lnTo>
                  <a:lnTo>
                    <a:pt x="1671929" y="4499486"/>
                  </a:lnTo>
                  <a:lnTo>
                    <a:pt x="1701141" y="4473851"/>
                  </a:lnTo>
                  <a:lnTo>
                    <a:pt x="1726773" y="4444639"/>
                  </a:lnTo>
                  <a:lnTo>
                    <a:pt x="1748523" y="4412157"/>
                  </a:lnTo>
                  <a:lnTo>
                    <a:pt x="1765851" y="4377073"/>
                  </a:lnTo>
                  <a:lnTo>
                    <a:pt x="1778354" y="4340201"/>
                  </a:lnTo>
                  <a:lnTo>
                    <a:pt x="1785929" y="4302045"/>
                  </a:lnTo>
                  <a:lnTo>
                    <a:pt x="1788477" y="4263110"/>
                  </a:lnTo>
                  <a:lnTo>
                    <a:pt x="1788121" y="298081"/>
                  </a:lnTo>
                  <a:lnTo>
                    <a:pt x="1785574" y="259146"/>
                  </a:lnTo>
                  <a:lnTo>
                    <a:pt x="1777998" y="220991"/>
                  </a:lnTo>
                  <a:lnTo>
                    <a:pt x="1765495" y="184119"/>
                  </a:lnTo>
                  <a:lnTo>
                    <a:pt x="1748167" y="149034"/>
                  </a:lnTo>
                  <a:lnTo>
                    <a:pt x="1726410" y="116547"/>
                  </a:lnTo>
                  <a:lnTo>
                    <a:pt x="1700776" y="87336"/>
                  </a:lnTo>
                  <a:lnTo>
                    <a:pt x="1671567" y="61703"/>
                  </a:lnTo>
                  <a:lnTo>
                    <a:pt x="1639087" y="39954"/>
                  </a:lnTo>
                  <a:lnTo>
                    <a:pt x="1604000" y="22626"/>
                  </a:lnTo>
                  <a:lnTo>
                    <a:pt x="1567126" y="10123"/>
                  </a:lnTo>
                  <a:lnTo>
                    <a:pt x="1528970" y="2547"/>
                  </a:lnTo>
                  <a:lnTo>
                    <a:pt x="149004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37637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0" y="298081"/>
                  </a:moveTo>
                  <a:lnTo>
                    <a:pt x="2547" y="259146"/>
                  </a:lnTo>
                  <a:lnTo>
                    <a:pt x="10125" y="220991"/>
                  </a:lnTo>
                  <a:lnTo>
                    <a:pt x="22631" y="184119"/>
                  </a:lnTo>
                  <a:lnTo>
                    <a:pt x="39966" y="149034"/>
                  </a:lnTo>
                  <a:lnTo>
                    <a:pt x="61716" y="116547"/>
                  </a:lnTo>
                  <a:lnTo>
                    <a:pt x="87349" y="87336"/>
                  </a:lnTo>
                  <a:lnTo>
                    <a:pt x="116560" y="61703"/>
                  </a:lnTo>
                  <a:lnTo>
                    <a:pt x="149047" y="39954"/>
                  </a:lnTo>
                  <a:lnTo>
                    <a:pt x="184126" y="22626"/>
                  </a:lnTo>
                  <a:lnTo>
                    <a:pt x="220997" y="10123"/>
                  </a:lnTo>
                  <a:lnTo>
                    <a:pt x="259152" y="2547"/>
                  </a:lnTo>
                  <a:lnTo>
                    <a:pt x="298081" y="0"/>
                  </a:lnTo>
                  <a:lnTo>
                    <a:pt x="1490040" y="0"/>
                  </a:lnTo>
                  <a:lnTo>
                    <a:pt x="1528970" y="2547"/>
                  </a:lnTo>
                  <a:lnTo>
                    <a:pt x="1567126" y="10123"/>
                  </a:lnTo>
                  <a:lnTo>
                    <a:pt x="1604000" y="22626"/>
                  </a:lnTo>
                  <a:lnTo>
                    <a:pt x="1639087" y="39954"/>
                  </a:lnTo>
                  <a:lnTo>
                    <a:pt x="1671567" y="61703"/>
                  </a:lnTo>
                  <a:lnTo>
                    <a:pt x="1700776" y="87336"/>
                  </a:lnTo>
                  <a:lnTo>
                    <a:pt x="1726410" y="116547"/>
                  </a:lnTo>
                  <a:lnTo>
                    <a:pt x="1748167" y="149034"/>
                  </a:lnTo>
                  <a:lnTo>
                    <a:pt x="1765495" y="184119"/>
                  </a:lnTo>
                  <a:lnTo>
                    <a:pt x="1777998" y="220991"/>
                  </a:lnTo>
                  <a:lnTo>
                    <a:pt x="1785574" y="259146"/>
                  </a:lnTo>
                  <a:lnTo>
                    <a:pt x="1788121" y="298081"/>
                  </a:lnTo>
                  <a:lnTo>
                    <a:pt x="1788477" y="4263110"/>
                  </a:lnTo>
                  <a:lnTo>
                    <a:pt x="1785929" y="4302045"/>
                  </a:lnTo>
                  <a:lnTo>
                    <a:pt x="1778354" y="4340201"/>
                  </a:lnTo>
                  <a:lnTo>
                    <a:pt x="1765851" y="4377073"/>
                  </a:lnTo>
                  <a:lnTo>
                    <a:pt x="1748523" y="4412157"/>
                  </a:lnTo>
                  <a:lnTo>
                    <a:pt x="1726773" y="4444639"/>
                  </a:lnTo>
                  <a:lnTo>
                    <a:pt x="1701141" y="4473851"/>
                  </a:lnTo>
                  <a:lnTo>
                    <a:pt x="1671929" y="4499486"/>
                  </a:lnTo>
                  <a:lnTo>
                    <a:pt x="1639443" y="4521238"/>
                  </a:lnTo>
                  <a:lnTo>
                    <a:pt x="1604358" y="4538566"/>
                  </a:lnTo>
                  <a:lnTo>
                    <a:pt x="1567487" y="4551068"/>
                  </a:lnTo>
                  <a:lnTo>
                    <a:pt x="1529336" y="4558644"/>
                  </a:lnTo>
                  <a:lnTo>
                    <a:pt x="1490408" y="4561192"/>
                  </a:lnTo>
                  <a:lnTo>
                    <a:pt x="298081" y="4561560"/>
                  </a:lnTo>
                  <a:lnTo>
                    <a:pt x="259152" y="4559010"/>
                  </a:lnTo>
                  <a:lnTo>
                    <a:pt x="220997" y="4551430"/>
                  </a:lnTo>
                  <a:lnTo>
                    <a:pt x="184126" y="4538923"/>
                  </a:lnTo>
                  <a:lnTo>
                    <a:pt x="149047" y="4521593"/>
                  </a:lnTo>
                  <a:lnTo>
                    <a:pt x="116560" y="4499843"/>
                  </a:lnTo>
                  <a:lnTo>
                    <a:pt x="87349" y="4474211"/>
                  </a:lnTo>
                  <a:lnTo>
                    <a:pt x="61716" y="4445000"/>
                  </a:lnTo>
                  <a:lnTo>
                    <a:pt x="39966" y="4412513"/>
                  </a:lnTo>
                  <a:lnTo>
                    <a:pt x="22631" y="4377434"/>
                  </a:lnTo>
                  <a:lnTo>
                    <a:pt x="10125" y="4340563"/>
                  </a:lnTo>
                  <a:lnTo>
                    <a:pt x="2547" y="4302408"/>
                  </a:lnTo>
                  <a:lnTo>
                    <a:pt x="0" y="4263478"/>
                  </a:lnTo>
                  <a:lnTo>
                    <a:pt x="0" y="298081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768663" y="3793578"/>
            <a:ext cx="1323340" cy="12192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12700" marR="5080">
              <a:lnSpc>
                <a:spcPct val="83800"/>
              </a:lnSpc>
              <a:spcBef>
                <a:spcPts val="450"/>
              </a:spcBef>
            </a:pP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Орг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dirty="0" sz="1800" spc="5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з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ац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я  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сельского  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туризма</a:t>
            </a:r>
            <a:endParaRPr sz="1800">
              <a:latin typeface="Carlito"/>
              <a:cs typeface="Carlito"/>
            </a:endParaRPr>
          </a:p>
          <a:p>
            <a:pPr algn="ctr" marL="41275" marR="33020">
              <a:lnSpc>
                <a:spcPts val="1810"/>
              </a:lnSpc>
            </a:pP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«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С</a:t>
            </a:r>
            <a:r>
              <a:rPr dirty="0" sz="1800" spc="1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ит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вс</a:t>
            </a:r>
            <a:r>
              <a:rPr dirty="0" sz="1800" spc="-25" b="1">
                <a:solidFill>
                  <a:srgbClr val="FFFFFF"/>
                </a:solidFill>
                <a:latin typeface="Carlito"/>
                <a:cs typeface="Carlito"/>
              </a:rPr>
              <a:t>к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ая  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сказка»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59621" y="1687626"/>
            <a:ext cx="3723640" cy="4587875"/>
            <a:chOff x="2659621" y="1687626"/>
            <a:chExt cx="3723640" cy="4587875"/>
          </a:xfrm>
        </p:grpSpPr>
        <p:sp>
          <p:nvSpPr>
            <p:cNvPr id="17" name="object 17"/>
            <p:cNvSpPr/>
            <p:nvPr/>
          </p:nvSpPr>
          <p:spPr>
            <a:xfrm>
              <a:off x="2672638" y="1974430"/>
              <a:ext cx="1518475" cy="15182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72638" y="1974596"/>
              <a:ext cx="1518920" cy="1518920"/>
            </a:xfrm>
            <a:custGeom>
              <a:avLst/>
              <a:gdLst/>
              <a:ahLst/>
              <a:cxnLst/>
              <a:rect l="l" t="t" r="r" b="b"/>
              <a:pathLst>
                <a:path w="1518920" h="1518920">
                  <a:moveTo>
                    <a:pt x="0" y="759244"/>
                  </a:moveTo>
                  <a:lnTo>
                    <a:pt x="1631" y="709422"/>
                  </a:lnTo>
                  <a:lnTo>
                    <a:pt x="6503" y="659958"/>
                  </a:lnTo>
                  <a:lnTo>
                    <a:pt x="14581" y="611009"/>
                  </a:lnTo>
                  <a:lnTo>
                    <a:pt x="25831" y="562730"/>
                  </a:lnTo>
                  <a:lnTo>
                    <a:pt x="40220" y="515278"/>
                  </a:lnTo>
                  <a:lnTo>
                    <a:pt x="57714" y="468807"/>
                  </a:lnTo>
                  <a:lnTo>
                    <a:pt x="78278" y="423475"/>
                  </a:lnTo>
                  <a:lnTo>
                    <a:pt x="101879" y="379437"/>
                  </a:lnTo>
                  <a:lnTo>
                    <a:pt x="128202" y="337156"/>
                  </a:lnTo>
                  <a:lnTo>
                    <a:pt x="157149" y="296783"/>
                  </a:lnTo>
                  <a:lnTo>
                    <a:pt x="188611" y="258444"/>
                  </a:lnTo>
                  <a:lnTo>
                    <a:pt x="222478" y="222259"/>
                  </a:lnTo>
                  <a:lnTo>
                    <a:pt x="258641" y="188352"/>
                  </a:lnTo>
                  <a:lnTo>
                    <a:pt x="296989" y="156845"/>
                  </a:lnTo>
                  <a:lnTo>
                    <a:pt x="337414" y="127862"/>
                  </a:lnTo>
                  <a:lnTo>
                    <a:pt x="379806" y="101523"/>
                  </a:lnTo>
                  <a:lnTo>
                    <a:pt x="423719" y="78040"/>
                  </a:lnTo>
                  <a:lnTo>
                    <a:pt x="468963" y="57564"/>
                  </a:lnTo>
                  <a:lnTo>
                    <a:pt x="515381" y="40133"/>
                  </a:lnTo>
                  <a:lnTo>
                    <a:pt x="562816" y="25787"/>
                  </a:lnTo>
                  <a:lnTo>
                    <a:pt x="611112" y="14562"/>
                  </a:lnTo>
                  <a:lnTo>
                    <a:pt x="660112" y="6497"/>
                  </a:lnTo>
                  <a:lnTo>
                    <a:pt x="709660" y="1630"/>
                  </a:lnTo>
                  <a:lnTo>
                    <a:pt x="759599" y="0"/>
                  </a:lnTo>
                  <a:lnTo>
                    <a:pt x="809420" y="1630"/>
                  </a:lnTo>
                  <a:lnTo>
                    <a:pt x="858879" y="6497"/>
                  </a:lnTo>
                  <a:lnTo>
                    <a:pt x="907814" y="14562"/>
                  </a:lnTo>
                  <a:lnTo>
                    <a:pt x="956067" y="25787"/>
                  </a:lnTo>
                  <a:lnTo>
                    <a:pt x="1003475" y="40133"/>
                  </a:lnTo>
                  <a:lnTo>
                    <a:pt x="1049880" y="57564"/>
                  </a:lnTo>
                  <a:lnTo>
                    <a:pt x="1095121" y="78040"/>
                  </a:lnTo>
                  <a:lnTo>
                    <a:pt x="1139037" y="101523"/>
                  </a:lnTo>
                  <a:lnTo>
                    <a:pt x="1181425" y="127862"/>
                  </a:lnTo>
                  <a:lnTo>
                    <a:pt x="1221848" y="156845"/>
                  </a:lnTo>
                  <a:lnTo>
                    <a:pt x="1260197" y="188352"/>
                  </a:lnTo>
                  <a:lnTo>
                    <a:pt x="1296360" y="222259"/>
                  </a:lnTo>
                  <a:lnTo>
                    <a:pt x="1330228" y="258444"/>
                  </a:lnTo>
                  <a:lnTo>
                    <a:pt x="1361692" y="296783"/>
                  </a:lnTo>
                  <a:lnTo>
                    <a:pt x="1390640" y="337156"/>
                  </a:lnTo>
                  <a:lnTo>
                    <a:pt x="1416964" y="379437"/>
                  </a:lnTo>
                  <a:lnTo>
                    <a:pt x="1440565" y="423475"/>
                  </a:lnTo>
                  <a:lnTo>
                    <a:pt x="1461129" y="468807"/>
                  </a:lnTo>
                  <a:lnTo>
                    <a:pt x="1478622" y="515278"/>
                  </a:lnTo>
                  <a:lnTo>
                    <a:pt x="1493012" y="562730"/>
                  </a:lnTo>
                  <a:lnTo>
                    <a:pt x="1504262" y="611009"/>
                  </a:lnTo>
                  <a:lnTo>
                    <a:pt x="1512340" y="659958"/>
                  </a:lnTo>
                  <a:lnTo>
                    <a:pt x="1517212" y="709422"/>
                  </a:lnTo>
                  <a:lnTo>
                    <a:pt x="1518843" y="759244"/>
                  </a:lnTo>
                  <a:lnTo>
                    <a:pt x="1517212" y="809066"/>
                  </a:lnTo>
                  <a:lnTo>
                    <a:pt x="1512340" y="858529"/>
                  </a:lnTo>
                  <a:lnTo>
                    <a:pt x="1504262" y="907478"/>
                  </a:lnTo>
                  <a:lnTo>
                    <a:pt x="1493011" y="955757"/>
                  </a:lnTo>
                  <a:lnTo>
                    <a:pt x="1478622" y="1003210"/>
                  </a:lnTo>
                  <a:lnTo>
                    <a:pt x="1461129" y="1049680"/>
                  </a:lnTo>
                  <a:lnTo>
                    <a:pt x="1440565" y="1095012"/>
                  </a:lnTo>
                  <a:lnTo>
                    <a:pt x="1416964" y="1139050"/>
                  </a:lnTo>
                  <a:lnTo>
                    <a:pt x="1390640" y="1181332"/>
                  </a:lnTo>
                  <a:lnTo>
                    <a:pt x="1361692" y="1221704"/>
                  </a:lnTo>
                  <a:lnTo>
                    <a:pt x="1330228" y="1260043"/>
                  </a:lnTo>
                  <a:lnTo>
                    <a:pt x="1296360" y="1296228"/>
                  </a:lnTo>
                  <a:lnTo>
                    <a:pt x="1260197" y="1330135"/>
                  </a:lnTo>
                  <a:lnTo>
                    <a:pt x="1221848" y="1361642"/>
                  </a:lnTo>
                  <a:lnTo>
                    <a:pt x="1181425" y="1390626"/>
                  </a:lnTo>
                  <a:lnTo>
                    <a:pt x="1139037" y="1416964"/>
                  </a:lnTo>
                  <a:lnTo>
                    <a:pt x="1095121" y="1440463"/>
                  </a:lnTo>
                  <a:lnTo>
                    <a:pt x="1049880" y="1460979"/>
                  </a:lnTo>
                  <a:lnTo>
                    <a:pt x="1003475" y="1478466"/>
                  </a:lnTo>
                  <a:lnTo>
                    <a:pt x="956067" y="1492878"/>
                  </a:lnTo>
                  <a:lnTo>
                    <a:pt x="907814" y="1504168"/>
                  </a:lnTo>
                  <a:lnTo>
                    <a:pt x="858879" y="1512290"/>
                  </a:lnTo>
                  <a:lnTo>
                    <a:pt x="809420" y="1517197"/>
                  </a:lnTo>
                  <a:lnTo>
                    <a:pt x="759599" y="1518843"/>
                  </a:lnTo>
                  <a:lnTo>
                    <a:pt x="709660" y="1517197"/>
                  </a:lnTo>
                  <a:lnTo>
                    <a:pt x="660112" y="1512290"/>
                  </a:lnTo>
                  <a:lnTo>
                    <a:pt x="611112" y="1504168"/>
                  </a:lnTo>
                  <a:lnTo>
                    <a:pt x="562816" y="1492878"/>
                  </a:lnTo>
                  <a:lnTo>
                    <a:pt x="515381" y="1478466"/>
                  </a:lnTo>
                  <a:lnTo>
                    <a:pt x="468963" y="1460979"/>
                  </a:lnTo>
                  <a:lnTo>
                    <a:pt x="423719" y="1440463"/>
                  </a:lnTo>
                  <a:lnTo>
                    <a:pt x="379806" y="1416964"/>
                  </a:lnTo>
                  <a:lnTo>
                    <a:pt x="337414" y="1390626"/>
                  </a:lnTo>
                  <a:lnTo>
                    <a:pt x="296989" y="1361642"/>
                  </a:lnTo>
                  <a:lnTo>
                    <a:pt x="258641" y="1330135"/>
                  </a:lnTo>
                  <a:lnTo>
                    <a:pt x="222478" y="1296228"/>
                  </a:lnTo>
                  <a:lnTo>
                    <a:pt x="188611" y="1260043"/>
                  </a:lnTo>
                  <a:lnTo>
                    <a:pt x="157149" y="1221704"/>
                  </a:lnTo>
                  <a:lnTo>
                    <a:pt x="128202" y="1181332"/>
                  </a:lnTo>
                  <a:lnTo>
                    <a:pt x="101879" y="1139050"/>
                  </a:lnTo>
                  <a:lnTo>
                    <a:pt x="78278" y="1095012"/>
                  </a:lnTo>
                  <a:lnTo>
                    <a:pt x="57714" y="1049680"/>
                  </a:lnTo>
                  <a:lnTo>
                    <a:pt x="40220" y="1003210"/>
                  </a:lnTo>
                  <a:lnTo>
                    <a:pt x="25831" y="955757"/>
                  </a:lnTo>
                  <a:lnTo>
                    <a:pt x="14581" y="907478"/>
                  </a:lnTo>
                  <a:lnTo>
                    <a:pt x="6503" y="858529"/>
                  </a:lnTo>
                  <a:lnTo>
                    <a:pt x="1631" y="809066"/>
                  </a:lnTo>
                  <a:lnTo>
                    <a:pt x="0" y="759244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81715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1490040" y="0"/>
                  </a:moveTo>
                  <a:lnTo>
                    <a:pt x="298081" y="0"/>
                  </a:lnTo>
                  <a:lnTo>
                    <a:pt x="259152" y="2547"/>
                  </a:lnTo>
                  <a:lnTo>
                    <a:pt x="220997" y="10123"/>
                  </a:lnTo>
                  <a:lnTo>
                    <a:pt x="184126" y="22626"/>
                  </a:lnTo>
                  <a:lnTo>
                    <a:pt x="149047" y="39954"/>
                  </a:lnTo>
                  <a:lnTo>
                    <a:pt x="116560" y="61703"/>
                  </a:lnTo>
                  <a:lnTo>
                    <a:pt x="87349" y="87336"/>
                  </a:lnTo>
                  <a:lnTo>
                    <a:pt x="61716" y="116547"/>
                  </a:lnTo>
                  <a:lnTo>
                    <a:pt x="39966" y="149034"/>
                  </a:lnTo>
                  <a:lnTo>
                    <a:pt x="22636" y="184119"/>
                  </a:lnTo>
                  <a:lnTo>
                    <a:pt x="10129" y="220991"/>
                  </a:lnTo>
                  <a:lnTo>
                    <a:pt x="2549" y="259146"/>
                  </a:lnTo>
                  <a:lnTo>
                    <a:pt x="0" y="298081"/>
                  </a:lnTo>
                  <a:lnTo>
                    <a:pt x="0" y="4263478"/>
                  </a:lnTo>
                  <a:lnTo>
                    <a:pt x="2549" y="4302408"/>
                  </a:lnTo>
                  <a:lnTo>
                    <a:pt x="10129" y="4340563"/>
                  </a:lnTo>
                  <a:lnTo>
                    <a:pt x="22636" y="4377434"/>
                  </a:lnTo>
                  <a:lnTo>
                    <a:pt x="39966" y="4412513"/>
                  </a:lnTo>
                  <a:lnTo>
                    <a:pt x="61716" y="4445000"/>
                  </a:lnTo>
                  <a:lnTo>
                    <a:pt x="87349" y="4474211"/>
                  </a:lnTo>
                  <a:lnTo>
                    <a:pt x="116560" y="4499843"/>
                  </a:lnTo>
                  <a:lnTo>
                    <a:pt x="149047" y="4521593"/>
                  </a:lnTo>
                  <a:lnTo>
                    <a:pt x="184126" y="4538923"/>
                  </a:lnTo>
                  <a:lnTo>
                    <a:pt x="220997" y="4551430"/>
                  </a:lnTo>
                  <a:lnTo>
                    <a:pt x="259152" y="4559010"/>
                  </a:lnTo>
                  <a:lnTo>
                    <a:pt x="298081" y="4561560"/>
                  </a:lnTo>
                  <a:lnTo>
                    <a:pt x="1490408" y="4561192"/>
                  </a:lnTo>
                  <a:lnTo>
                    <a:pt x="1529336" y="4558644"/>
                  </a:lnTo>
                  <a:lnTo>
                    <a:pt x="1567487" y="4551068"/>
                  </a:lnTo>
                  <a:lnTo>
                    <a:pt x="1604358" y="4538566"/>
                  </a:lnTo>
                  <a:lnTo>
                    <a:pt x="1639443" y="4521238"/>
                  </a:lnTo>
                  <a:lnTo>
                    <a:pt x="1671929" y="4499486"/>
                  </a:lnTo>
                  <a:lnTo>
                    <a:pt x="1701141" y="4473851"/>
                  </a:lnTo>
                  <a:lnTo>
                    <a:pt x="1726773" y="4444639"/>
                  </a:lnTo>
                  <a:lnTo>
                    <a:pt x="1748523" y="4412157"/>
                  </a:lnTo>
                  <a:lnTo>
                    <a:pt x="1765853" y="4377073"/>
                  </a:lnTo>
                  <a:lnTo>
                    <a:pt x="1778360" y="4340201"/>
                  </a:lnTo>
                  <a:lnTo>
                    <a:pt x="1785940" y="4302045"/>
                  </a:lnTo>
                  <a:lnTo>
                    <a:pt x="1788490" y="4263110"/>
                  </a:lnTo>
                  <a:lnTo>
                    <a:pt x="1788121" y="298081"/>
                  </a:lnTo>
                  <a:lnTo>
                    <a:pt x="1785574" y="259146"/>
                  </a:lnTo>
                  <a:lnTo>
                    <a:pt x="1777998" y="220991"/>
                  </a:lnTo>
                  <a:lnTo>
                    <a:pt x="1765495" y="184119"/>
                  </a:lnTo>
                  <a:lnTo>
                    <a:pt x="1748167" y="149034"/>
                  </a:lnTo>
                  <a:lnTo>
                    <a:pt x="1726410" y="116547"/>
                  </a:lnTo>
                  <a:lnTo>
                    <a:pt x="1700776" y="87336"/>
                  </a:lnTo>
                  <a:lnTo>
                    <a:pt x="1671567" y="61703"/>
                  </a:lnTo>
                  <a:lnTo>
                    <a:pt x="1639087" y="39954"/>
                  </a:lnTo>
                  <a:lnTo>
                    <a:pt x="1604002" y="22626"/>
                  </a:lnTo>
                  <a:lnTo>
                    <a:pt x="1567130" y="10123"/>
                  </a:lnTo>
                  <a:lnTo>
                    <a:pt x="1528975" y="2547"/>
                  </a:lnTo>
                  <a:lnTo>
                    <a:pt x="149004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81715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0" y="298081"/>
                  </a:moveTo>
                  <a:lnTo>
                    <a:pt x="2549" y="259146"/>
                  </a:lnTo>
                  <a:lnTo>
                    <a:pt x="10129" y="220991"/>
                  </a:lnTo>
                  <a:lnTo>
                    <a:pt x="22636" y="184119"/>
                  </a:lnTo>
                  <a:lnTo>
                    <a:pt x="39966" y="149034"/>
                  </a:lnTo>
                  <a:lnTo>
                    <a:pt x="61716" y="116547"/>
                  </a:lnTo>
                  <a:lnTo>
                    <a:pt x="87349" y="87336"/>
                  </a:lnTo>
                  <a:lnTo>
                    <a:pt x="116560" y="61703"/>
                  </a:lnTo>
                  <a:lnTo>
                    <a:pt x="149047" y="39954"/>
                  </a:lnTo>
                  <a:lnTo>
                    <a:pt x="184126" y="22626"/>
                  </a:lnTo>
                  <a:lnTo>
                    <a:pt x="220997" y="10123"/>
                  </a:lnTo>
                  <a:lnTo>
                    <a:pt x="259152" y="2547"/>
                  </a:lnTo>
                  <a:lnTo>
                    <a:pt x="298081" y="0"/>
                  </a:lnTo>
                  <a:lnTo>
                    <a:pt x="1490040" y="0"/>
                  </a:lnTo>
                  <a:lnTo>
                    <a:pt x="1528975" y="2547"/>
                  </a:lnTo>
                  <a:lnTo>
                    <a:pt x="1567130" y="10123"/>
                  </a:lnTo>
                  <a:lnTo>
                    <a:pt x="1604002" y="22626"/>
                  </a:lnTo>
                  <a:lnTo>
                    <a:pt x="1639087" y="39954"/>
                  </a:lnTo>
                  <a:lnTo>
                    <a:pt x="1671567" y="61703"/>
                  </a:lnTo>
                  <a:lnTo>
                    <a:pt x="1700776" y="87336"/>
                  </a:lnTo>
                  <a:lnTo>
                    <a:pt x="1726410" y="116547"/>
                  </a:lnTo>
                  <a:lnTo>
                    <a:pt x="1748167" y="149034"/>
                  </a:lnTo>
                  <a:lnTo>
                    <a:pt x="1765495" y="184119"/>
                  </a:lnTo>
                  <a:lnTo>
                    <a:pt x="1777998" y="220991"/>
                  </a:lnTo>
                  <a:lnTo>
                    <a:pt x="1785574" y="259146"/>
                  </a:lnTo>
                  <a:lnTo>
                    <a:pt x="1788121" y="298081"/>
                  </a:lnTo>
                  <a:lnTo>
                    <a:pt x="1788490" y="4263110"/>
                  </a:lnTo>
                  <a:lnTo>
                    <a:pt x="1785940" y="4302045"/>
                  </a:lnTo>
                  <a:lnTo>
                    <a:pt x="1778360" y="4340201"/>
                  </a:lnTo>
                  <a:lnTo>
                    <a:pt x="1765853" y="4377073"/>
                  </a:lnTo>
                  <a:lnTo>
                    <a:pt x="1748523" y="4412157"/>
                  </a:lnTo>
                  <a:lnTo>
                    <a:pt x="1726773" y="4444639"/>
                  </a:lnTo>
                  <a:lnTo>
                    <a:pt x="1701141" y="4473851"/>
                  </a:lnTo>
                  <a:lnTo>
                    <a:pt x="1671929" y="4499486"/>
                  </a:lnTo>
                  <a:lnTo>
                    <a:pt x="1639443" y="4521238"/>
                  </a:lnTo>
                  <a:lnTo>
                    <a:pt x="1604358" y="4538566"/>
                  </a:lnTo>
                  <a:lnTo>
                    <a:pt x="1567487" y="4551068"/>
                  </a:lnTo>
                  <a:lnTo>
                    <a:pt x="1529336" y="4558644"/>
                  </a:lnTo>
                  <a:lnTo>
                    <a:pt x="1490408" y="4561192"/>
                  </a:lnTo>
                  <a:lnTo>
                    <a:pt x="298081" y="4561560"/>
                  </a:lnTo>
                  <a:lnTo>
                    <a:pt x="259152" y="4559010"/>
                  </a:lnTo>
                  <a:lnTo>
                    <a:pt x="220997" y="4551430"/>
                  </a:lnTo>
                  <a:lnTo>
                    <a:pt x="184126" y="4538923"/>
                  </a:lnTo>
                  <a:lnTo>
                    <a:pt x="149047" y="4521593"/>
                  </a:lnTo>
                  <a:lnTo>
                    <a:pt x="116560" y="4499843"/>
                  </a:lnTo>
                  <a:lnTo>
                    <a:pt x="87349" y="4474211"/>
                  </a:lnTo>
                  <a:lnTo>
                    <a:pt x="61716" y="4445000"/>
                  </a:lnTo>
                  <a:lnTo>
                    <a:pt x="39966" y="4412513"/>
                  </a:lnTo>
                  <a:lnTo>
                    <a:pt x="22636" y="4377434"/>
                  </a:lnTo>
                  <a:lnTo>
                    <a:pt x="10129" y="4340563"/>
                  </a:lnTo>
                  <a:lnTo>
                    <a:pt x="2549" y="4302408"/>
                  </a:lnTo>
                  <a:lnTo>
                    <a:pt x="0" y="4263478"/>
                  </a:lnTo>
                  <a:lnTo>
                    <a:pt x="0" y="298081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763782" y="4023258"/>
            <a:ext cx="1423035" cy="75946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236220" marR="228600">
              <a:lnSpc>
                <a:spcPts val="1810"/>
              </a:lnSpc>
              <a:spcBef>
                <a:spcPts val="450"/>
              </a:spcBef>
            </a:pP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С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зд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dirty="0" sz="1800" spc="5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е  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столовой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ts val="1810"/>
              </a:lnSpc>
            </a:pP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«С</a:t>
            </a:r>
            <a:r>
              <a:rPr dirty="0" sz="1800" spc="-4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л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и-п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dirty="0" sz="1800" spc="-3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л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»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03698" y="1687626"/>
            <a:ext cx="3723640" cy="4587875"/>
            <a:chOff x="4703698" y="1687626"/>
            <a:chExt cx="3723640" cy="4587875"/>
          </a:xfrm>
        </p:grpSpPr>
        <p:sp>
          <p:nvSpPr>
            <p:cNvPr id="23" name="object 23"/>
            <p:cNvSpPr/>
            <p:nvPr/>
          </p:nvSpPr>
          <p:spPr>
            <a:xfrm>
              <a:off x="4716716" y="1974430"/>
              <a:ext cx="1518475" cy="15182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716716" y="1974596"/>
              <a:ext cx="1518920" cy="1518920"/>
            </a:xfrm>
            <a:custGeom>
              <a:avLst/>
              <a:gdLst/>
              <a:ahLst/>
              <a:cxnLst/>
              <a:rect l="l" t="t" r="r" b="b"/>
              <a:pathLst>
                <a:path w="1518920" h="1518920">
                  <a:moveTo>
                    <a:pt x="0" y="759244"/>
                  </a:moveTo>
                  <a:lnTo>
                    <a:pt x="1631" y="709422"/>
                  </a:lnTo>
                  <a:lnTo>
                    <a:pt x="6503" y="659958"/>
                  </a:lnTo>
                  <a:lnTo>
                    <a:pt x="14581" y="611009"/>
                  </a:lnTo>
                  <a:lnTo>
                    <a:pt x="25831" y="562730"/>
                  </a:lnTo>
                  <a:lnTo>
                    <a:pt x="40220" y="515278"/>
                  </a:lnTo>
                  <a:lnTo>
                    <a:pt x="57714" y="468807"/>
                  </a:lnTo>
                  <a:lnTo>
                    <a:pt x="78278" y="423475"/>
                  </a:lnTo>
                  <a:lnTo>
                    <a:pt x="101879" y="379437"/>
                  </a:lnTo>
                  <a:lnTo>
                    <a:pt x="128203" y="337156"/>
                  </a:lnTo>
                  <a:lnTo>
                    <a:pt x="157151" y="296783"/>
                  </a:lnTo>
                  <a:lnTo>
                    <a:pt x="188615" y="258444"/>
                  </a:lnTo>
                  <a:lnTo>
                    <a:pt x="222483" y="222259"/>
                  </a:lnTo>
                  <a:lnTo>
                    <a:pt x="258646" y="188352"/>
                  </a:lnTo>
                  <a:lnTo>
                    <a:pt x="296994" y="156845"/>
                  </a:lnTo>
                  <a:lnTo>
                    <a:pt x="337418" y="127862"/>
                  </a:lnTo>
                  <a:lnTo>
                    <a:pt x="379806" y="101523"/>
                  </a:lnTo>
                  <a:lnTo>
                    <a:pt x="423723" y="78040"/>
                  </a:lnTo>
                  <a:lnTo>
                    <a:pt x="468968" y="57564"/>
                  </a:lnTo>
                  <a:lnTo>
                    <a:pt x="515386" y="40133"/>
                  </a:lnTo>
                  <a:lnTo>
                    <a:pt x="562821" y="25787"/>
                  </a:lnTo>
                  <a:lnTo>
                    <a:pt x="611115" y="14562"/>
                  </a:lnTo>
                  <a:lnTo>
                    <a:pt x="660114" y="6497"/>
                  </a:lnTo>
                  <a:lnTo>
                    <a:pt x="709661" y="1630"/>
                  </a:lnTo>
                  <a:lnTo>
                    <a:pt x="759599" y="0"/>
                  </a:lnTo>
                  <a:lnTo>
                    <a:pt x="809421" y="1630"/>
                  </a:lnTo>
                  <a:lnTo>
                    <a:pt x="858881" y="6497"/>
                  </a:lnTo>
                  <a:lnTo>
                    <a:pt x="907818" y="14562"/>
                  </a:lnTo>
                  <a:lnTo>
                    <a:pt x="956071" y="25787"/>
                  </a:lnTo>
                  <a:lnTo>
                    <a:pt x="1003481" y="40133"/>
                  </a:lnTo>
                  <a:lnTo>
                    <a:pt x="1049885" y="57564"/>
                  </a:lnTo>
                  <a:lnTo>
                    <a:pt x="1095124" y="78040"/>
                  </a:lnTo>
                  <a:lnTo>
                    <a:pt x="1139037" y="101523"/>
                  </a:lnTo>
                  <a:lnTo>
                    <a:pt x="1181429" y="127862"/>
                  </a:lnTo>
                  <a:lnTo>
                    <a:pt x="1221854" y="156845"/>
                  </a:lnTo>
                  <a:lnTo>
                    <a:pt x="1260202" y="188352"/>
                  </a:lnTo>
                  <a:lnTo>
                    <a:pt x="1296365" y="222259"/>
                  </a:lnTo>
                  <a:lnTo>
                    <a:pt x="1330232" y="258444"/>
                  </a:lnTo>
                  <a:lnTo>
                    <a:pt x="1361694" y="296783"/>
                  </a:lnTo>
                  <a:lnTo>
                    <a:pt x="1390641" y="337156"/>
                  </a:lnTo>
                  <a:lnTo>
                    <a:pt x="1416964" y="379437"/>
                  </a:lnTo>
                  <a:lnTo>
                    <a:pt x="1440565" y="423475"/>
                  </a:lnTo>
                  <a:lnTo>
                    <a:pt x="1461129" y="468807"/>
                  </a:lnTo>
                  <a:lnTo>
                    <a:pt x="1478622" y="515278"/>
                  </a:lnTo>
                  <a:lnTo>
                    <a:pt x="1493012" y="562730"/>
                  </a:lnTo>
                  <a:lnTo>
                    <a:pt x="1504262" y="611009"/>
                  </a:lnTo>
                  <a:lnTo>
                    <a:pt x="1512340" y="659958"/>
                  </a:lnTo>
                  <a:lnTo>
                    <a:pt x="1517212" y="709422"/>
                  </a:lnTo>
                  <a:lnTo>
                    <a:pt x="1518843" y="759244"/>
                  </a:lnTo>
                  <a:lnTo>
                    <a:pt x="1517212" y="809066"/>
                  </a:lnTo>
                  <a:lnTo>
                    <a:pt x="1512340" y="858529"/>
                  </a:lnTo>
                  <a:lnTo>
                    <a:pt x="1504262" y="907478"/>
                  </a:lnTo>
                  <a:lnTo>
                    <a:pt x="1493011" y="955757"/>
                  </a:lnTo>
                  <a:lnTo>
                    <a:pt x="1478622" y="1003210"/>
                  </a:lnTo>
                  <a:lnTo>
                    <a:pt x="1461129" y="1049680"/>
                  </a:lnTo>
                  <a:lnTo>
                    <a:pt x="1440565" y="1095012"/>
                  </a:lnTo>
                  <a:lnTo>
                    <a:pt x="1416964" y="1139050"/>
                  </a:lnTo>
                  <a:lnTo>
                    <a:pt x="1390641" y="1181332"/>
                  </a:lnTo>
                  <a:lnTo>
                    <a:pt x="1361694" y="1221704"/>
                  </a:lnTo>
                  <a:lnTo>
                    <a:pt x="1330232" y="1260043"/>
                  </a:lnTo>
                  <a:lnTo>
                    <a:pt x="1296365" y="1296228"/>
                  </a:lnTo>
                  <a:lnTo>
                    <a:pt x="1260202" y="1330135"/>
                  </a:lnTo>
                  <a:lnTo>
                    <a:pt x="1221854" y="1361642"/>
                  </a:lnTo>
                  <a:lnTo>
                    <a:pt x="1181429" y="1390626"/>
                  </a:lnTo>
                  <a:lnTo>
                    <a:pt x="1139037" y="1416964"/>
                  </a:lnTo>
                  <a:lnTo>
                    <a:pt x="1095124" y="1440463"/>
                  </a:lnTo>
                  <a:lnTo>
                    <a:pt x="1049885" y="1460979"/>
                  </a:lnTo>
                  <a:lnTo>
                    <a:pt x="1003481" y="1478466"/>
                  </a:lnTo>
                  <a:lnTo>
                    <a:pt x="956071" y="1492878"/>
                  </a:lnTo>
                  <a:lnTo>
                    <a:pt x="907818" y="1504168"/>
                  </a:lnTo>
                  <a:lnTo>
                    <a:pt x="858881" y="1512290"/>
                  </a:lnTo>
                  <a:lnTo>
                    <a:pt x="809421" y="1517197"/>
                  </a:lnTo>
                  <a:lnTo>
                    <a:pt x="759599" y="1518843"/>
                  </a:lnTo>
                  <a:lnTo>
                    <a:pt x="709661" y="1517197"/>
                  </a:lnTo>
                  <a:lnTo>
                    <a:pt x="660114" y="1512290"/>
                  </a:lnTo>
                  <a:lnTo>
                    <a:pt x="611115" y="1504168"/>
                  </a:lnTo>
                  <a:lnTo>
                    <a:pt x="562821" y="1492878"/>
                  </a:lnTo>
                  <a:lnTo>
                    <a:pt x="515386" y="1478466"/>
                  </a:lnTo>
                  <a:lnTo>
                    <a:pt x="468968" y="1460979"/>
                  </a:lnTo>
                  <a:lnTo>
                    <a:pt x="423723" y="1440463"/>
                  </a:lnTo>
                  <a:lnTo>
                    <a:pt x="379806" y="1416964"/>
                  </a:lnTo>
                  <a:lnTo>
                    <a:pt x="337418" y="1390626"/>
                  </a:lnTo>
                  <a:lnTo>
                    <a:pt x="296994" y="1361642"/>
                  </a:lnTo>
                  <a:lnTo>
                    <a:pt x="258646" y="1330135"/>
                  </a:lnTo>
                  <a:lnTo>
                    <a:pt x="222483" y="1296228"/>
                  </a:lnTo>
                  <a:lnTo>
                    <a:pt x="188615" y="1260043"/>
                  </a:lnTo>
                  <a:lnTo>
                    <a:pt x="157151" y="1221704"/>
                  </a:lnTo>
                  <a:lnTo>
                    <a:pt x="128203" y="1181332"/>
                  </a:lnTo>
                  <a:lnTo>
                    <a:pt x="101879" y="1139050"/>
                  </a:lnTo>
                  <a:lnTo>
                    <a:pt x="78278" y="1095012"/>
                  </a:lnTo>
                  <a:lnTo>
                    <a:pt x="57714" y="1049680"/>
                  </a:lnTo>
                  <a:lnTo>
                    <a:pt x="40220" y="1003210"/>
                  </a:lnTo>
                  <a:lnTo>
                    <a:pt x="25831" y="955757"/>
                  </a:lnTo>
                  <a:lnTo>
                    <a:pt x="14581" y="907478"/>
                  </a:lnTo>
                  <a:lnTo>
                    <a:pt x="6503" y="858529"/>
                  </a:lnTo>
                  <a:lnTo>
                    <a:pt x="1631" y="809066"/>
                  </a:lnTo>
                  <a:lnTo>
                    <a:pt x="0" y="759244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25805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1490040" y="0"/>
                  </a:moveTo>
                  <a:lnTo>
                    <a:pt x="298069" y="0"/>
                  </a:lnTo>
                  <a:lnTo>
                    <a:pt x="259141" y="2547"/>
                  </a:lnTo>
                  <a:lnTo>
                    <a:pt x="220989" y="10123"/>
                  </a:lnTo>
                  <a:lnTo>
                    <a:pt x="184119" y="22626"/>
                  </a:lnTo>
                  <a:lnTo>
                    <a:pt x="149034" y="39954"/>
                  </a:lnTo>
                  <a:lnTo>
                    <a:pt x="116547" y="61703"/>
                  </a:lnTo>
                  <a:lnTo>
                    <a:pt x="87336" y="87336"/>
                  </a:lnTo>
                  <a:lnTo>
                    <a:pt x="61703" y="116547"/>
                  </a:lnTo>
                  <a:lnTo>
                    <a:pt x="39954" y="149034"/>
                  </a:lnTo>
                  <a:lnTo>
                    <a:pt x="22626" y="184119"/>
                  </a:lnTo>
                  <a:lnTo>
                    <a:pt x="10123" y="220991"/>
                  </a:lnTo>
                  <a:lnTo>
                    <a:pt x="2547" y="259146"/>
                  </a:lnTo>
                  <a:lnTo>
                    <a:pt x="0" y="298081"/>
                  </a:lnTo>
                  <a:lnTo>
                    <a:pt x="0" y="4263478"/>
                  </a:lnTo>
                  <a:lnTo>
                    <a:pt x="2547" y="4302408"/>
                  </a:lnTo>
                  <a:lnTo>
                    <a:pt x="10123" y="4340563"/>
                  </a:lnTo>
                  <a:lnTo>
                    <a:pt x="22626" y="4377434"/>
                  </a:lnTo>
                  <a:lnTo>
                    <a:pt x="39954" y="4412513"/>
                  </a:lnTo>
                  <a:lnTo>
                    <a:pt x="61703" y="4445000"/>
                  </a:lnTo>
                  <a:lnTo>
                    <a:pt x="87336" y="4474211"/>
                  </a:lnTo>
                  <a:lnTo>
                    <a:pt x="116547" y="4499843"/>
                  </a:lnTo>
                  <a:lnTo>
                    <a:pt x="149034" y="4521593"/>
                  </a:lnTo>
                  <a:lnTo>
                    <a:pt x="184119" y="4538923"/>
                  </a:lnTo>
                  <a:lnTo>
                    <a:pt x="220989" y="4551430"/>
                  </a:lnTo>
                  <a:lnTo>
                    <a:pt x="259141" y="4559010"/>
                  </a:lnTo>
                  <a:lnTo>
                    <a:pt x="298069" y="4561560"/>
                  </a:lnTo>
                  <a:lnTo>
                    <a:pt x="1490395" y="4561192"/>
                  </a:lnTo>
                  <a:lnTo>
                    <a:pt x="1529325" y="4558644"/>
                  </a:lnTo>
                  <a:lnTo>
                    <a:pt x="1567480" y="4551068"/>
                  </a:lnTo>
                  <a:lnTo>
                    <a:pt x="1604351" y="4538566"/>
                  </a:lnTo>
                  <a:lnTo>
                    <a:pt x="1639430" y="4521238"/>
                  </a:lnTo>
                  <a:lnTo>
                    <a:pt x="1671917" y="4499486"/>
                  </a:lnTo>
                  <a:lnTo>
                    <a:pt x="1701128" y="4473851"/>
                  </a:lnTo>
                  <a:lnTo>
                    <a:pt x="1726760" y="4444639"/>
                  </a:lnTo>
                  <a:lnTo>
                    <a:pt x="1748510" y="4412157"/>
                  </a:lnTo>
                  <a:lnTo>
                    <a:pt x="1765846" y="4377073"/>
                  </a:lnTo>
                  <a:lnTo>
                    <a:pt x="1778352" y="4340201"/>
                  </a:lnTo>
                  <a:lnTo>
                    <a:pt x="1785929" y="4302045"/>
                  </a:lnTo>
                  <a:lnTo>
                    <a:pt x="1788477" y="4263110"/>
                  </a:lnTo>
                  <a:lnTo>
                    <a:pt x="1788109" y="298081"/>
                  </a:lnTo>
                  <a:lnTo>
                    <a:pt x="1785561" y="259146"/>
                  </a:lnTo>
                  <a:lnTo>
                    <a:pt x="1777985" y="220991"/>
                  </a:lnTo>
                  <a:lnTo>
                    <a:pt x="1765483" y="184119"/>
                  </a:lnTo>
                  <a:lnTo>
                    <a:pt x="1748154" y="149034"/>
                  </a:lnTo>
                  <a:lnTo>
                    <a:pt x="1726405" y="116547"/>
                  </a:lnTo>
                  <a:lnTo>
                    <a:pt x="1700772" y="87336"/>
                  </a:lnTo>
                  <a:lnTo>
                    <a:pt x="1671561" y="61703"/>
                  </a:lnTo>
                  <a:lnTo>
                    <a:pt x="1639074" y="39954"/>
                  </a:lnTo>
                  <a:lnTo>
                    <a:pt x="1603990" y="22626"/>
                  </a:lnTo>
                  <a:lnTo>
                    <a:pt x="1567119" y="10123"/>
                  </a:lnTo>
                  <a:lnTo>
                    <a:pt x="1528968" y="2547"/>
                  </a:lnTo>
                  <a:lnTo>
                    <a:pt x="149004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625805" y="1700644"/>
              <a:ext cx="1788795" cy="4561840"/>
            </a:xfrm>
            <a:custGeom>
              <a:avLst/>
              <a:gdLst/>
              <a:ahLst/>
              <a:cxnLst/>
              <a:rect l="l" t="t" r="r" b="b"/>
              <a:pathLst>
                <a:path w="1788795" h="4561840">
                  <a:moveTo>
                    <a:pt x="0" y="298081"/>
                  </a:moveTo>
                  <a:lnTo>
                    <a:pt x="2547" y="259146"/>
                  </a:lnTo>
                  <a:lnTo>
                    <a:pt x="10123" y="220991"/>
                  </a:lnTo>
                  <a:lnTo>
                    <a:pt x="22626" y="184119"/>
                  </a:lnTo>
                  <a:lnTo>
                    <a:pt x="39954" y="149034"/>
                  </a:lnTo>
                  <a:lnTo>
                    <a:pt x="61703" y="116547"/>
                  </a:lnTo>
                  <a:lnTo>
                    <a:pt x="87336" y="87336"/>
                  </a:lnTo>
                  <a:lnTo>
                    <a:pt x="116547" y="61703"/>
                  </a:lnTo>
                  <a:lnTo>
                    <a:pt x="149034" y="39954"/>
                  </a:lnTo>
                  <a:lnTo>
                    <a:pt x="184119" y="22626"/>
                  </a:lnTo>
                  <a:lnTo>
                    <a:pt x="220989" y="10123"/>
                  </a:lnTo>
                  <a:lnTo>
                    <a:pt x="259141" y="2547"/>
                  </a:lnTo>
                  <a:lnTo>
                    <a:pt x="298069" y="0"/>
                  </a:lnTo>
                  <a:lnTo>
                    <a:pt x="1490040" y="0"/>
                  </a:lnTo>
                  <a:lnTo>
                    <a:pt x="1528968" y="2547"/>
                  </a:lnTo>
                  <a:lnTo>
                    <a:pt x="1567119" y="10123"/>
                  </a:lnTo>
                  <a:lnTo>
                    <a:pt x="1603990" y="22626"/>
                  </a:lnTo>
                  <a:lnTo>
                    <a:pt x="1639074" y="39954"/>
                  </a:lnTo>
                  <a:lnTo>
                    <a:pt x="1671561" y="61703"/>
                  </a:lnTo>
                  <a:lnTo>
                    <a:pt x="1700772" y="87336"/>
                  </a:lnTo>
                  <a:lnTo>
                    <a:pt x="1726405" y="116547"/>
                  </a:lnTo>
                  <a:lnTo>
                    <a:pt x="1748154" y="149034"/>
                  </a:lnTo>
                  <a:lnTo>
                    <a:pt x="1765483" y="184119"/>
                  </a:lnTo>
                  <a:lnTo>
                    <a:pt x="1777985" y="220991"/>
                  </a:lnTo>
                  <a:lnTo>
                    <a:pt x="1785561" y="259146"/>
                  </a:lnTo>
                  <a:lnTo>
                    <a:pt x="1788109" y="298081"/>
                  </a:lnTo>
                  <a:lnTo>
                    <a:pt x="1788477" y="4263110"/>
                  </a:lnTo>
                  <a:lnTo>
                    <a:pt x="1785929" y="4302045"/>
                  </a:lnTo>
                  <a:lnTo>
                    <a:pt x="1778352" y="4340201"/>
                  </a:lnTo>
                  <a:lnTo>
                    <a:pt x="1765846" y="4377073"/>
                  </a:lnTo>
                  <a:lnTo>
                    <a:pt x="1748510" y="4412157"/>
                  </a:lnTo>
                  <a:lnTo>
                    <a:pt x="1726760" y="4444639"/>
                  </a:lnTo>
                  <a:lnTo>
                    <a:pt x="1701128" y="4473851"/>
                  </a:lnTo>
                  <a:lnTo>
                    <a:pt x="1671917" y="4499486"/>
                  </a:lnTo>
                  <a:lnTo>
                    <a:pt x="1639430" y="4521238"/>
                  </a:lnTo>
                  <a:lnTo>
                    <a:pt x="1604351" y="4538566"/>
                  </a:lnTo>
                  <a:lnTo>
                    <a:pt x="1567480" y="4551068"/>
                  </a:lnTo>
                  <a:lnTo>
                    <a:pt x="1529325" y="4558644"/>
                  </a:lnTo>
                  <a:lnTo>
                    <a:pt x="1490395" y="4561192"/>
                  </a:lnTo>
                  <a:lnTo>
                    <a:pt x="298069" y="4561560"/>
                  </a:lnTo>
                  <a:lnTo>
                    <a:pt x="259141" y="4559010"/>
                  </a:lnTo>
                  <a:lnTo>
                    <a:pt x="220989" y="4551430"/>
                  </a:lnTo>
                  <a:lnTo>
                    <a:pt x="184119" y="4538923"/>
                  </a:lnTo>
                  <a:lnTo>
                    <a:pt x="149034" y="4521593"/>
                  </a:lnTo>
                  <a:lnTo>
                    <a:pt x="116547" y="4499843"/>
                  </a:lnTo>
                  <a:lnTo>
                    <a:pt x="87336" y="4474211"/>
                  </a:lnTo>
                  <a:lnTo>
                    <a:pt x="61703" y="4445000"/>
                  </a:lnTo>
                  <a:lnTo>
                    <a:pt x="39954" y="4412513"/>
                  </a:lnTo>
                  <a:lnTo>
                    <a:pt x="22626" y="4377434"/>
                  </a:lnTo>
                  <a:lnTo>
                    <a:pt x="10123" y="4340563"/>
                  </a:lnTo>
                  <a:lnTo>
                    <a:pt x="2547" y="4302408"/>
                  </a:lnTo>
                  <a:lnTo>
                    <a:pt x="0" y="4263478"/>
                  </a:lnTo>
                  <a:lnTo>
                    <a:pt x="0" y="298081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831253" y="4023258"/>
            <a:ext cx="1376680" cy="75946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just" marL="12700" marR="5080" indent="25400">
              <a:lnSpc>
                <a:spcPct val="83800"/>
              </a:lnSpc>
              <a:spcBef>
                <a:spcPts val="450"/>
              </a:spcBef>
            </a:pP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Организация  </a:t>
            </a:r>
            <a:r>
              <a:rPr dirty="0" sz="1800" spc="-20" b="1">
                <a:solidFill>
                  <a:srgbClr val="FFFFFF"/>
                </a:solidFill>
                <a:latin typeface="Carlito"/>
                <a:cs typeface="Carlito"/>
              </a:rPr>
              <a:t>д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ея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dirty="0" sz="1800" spc="-4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л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ьн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ос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ти  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автомойки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97581" y="1961816"/>
            <a:ext cx="7495540" cy="4085590"/>
            <a:chOff x="797581" y="1961816"/>
            <a:chExt cx="7495540" cy="4085590"/>
          </a:xfrm>
        </p:grpSpPr>
        <p:sp>
          <p:nvSpPr>
            <p:cNvPr id="29" name="object 29"/>
            <p:cNvSpPr/>
            <p:nvPr/>
          </p:nvSpPr>
          <p:spPr>
            <a:xfrm>
              <a:off x="6761162" y="1974430"/>
              <a:ext cx="1518475" cy="15182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761162" y="1974596"/>
              <a:ext cx="1518920" cy="1518920"/>
            </a:xfrm>
            <a:custGeom>
              <a:avLst/>
              <a:gdLst/>
              <a:ahLst/>
              <a:cxnLst/>
              <a:rect l="l" t="t" r="r" b="b"/>
              <a:pathLst>
                <a:path w="1518920" h="1518920">
                  <a:moveTo>
                    <a:pt x="0" y="759244"/>
                  </a:moveTo>
                  <a:lnTo>
                    <a:pt x="1630" y="709422"/>
                  </a:lnTo>
                  <a:lnTo>
                    <a:pt x="6501" y="659958"/>
                  </a:lnTo>
                  <a:lnTo>
                    <a:pt x="14577" y="611009"/>
                  </a:lnTo>
                  <a:lnTo>
                    <a:pt x="25827" y="562730"/>
                  </a:lnTo>
                  <a:lnTo>
                    <a:pt x="40215" y="515278"/>
                  </a:lnTo>
                  <a:lnTo>
                    <a:pt x="57708" y="468807"/>
                  </a:lnTo>
                  <a:lnTo>
                    <a:pt x="78274" y="423475"/>
                  </a:lnTo>
                  <a:lnTo>
                    <a:pt x="101879" y="379437"/>
                  </a:lnTo>
                  <a:lnTo>
                    <a:pt x="128202" y="337156"/>
                  </a:lnTo>
                  <a:lnTo>
                    <a:pt x="157149" y="296783"/>
                  </a:lnTo>
                  <a:lnTo>
                    <a:pt x="188610" y="258444"/>
                  </a:lnTo>
                  <a:lnTo>
                    <a:pt x="222477" y="222259"/>
                  </a:lnTo>
                  <a:lnTo>
                    <a:pt x="258637" y="188352"/>
                  </a:lnTo>
                  <a:lnTo>
                    <a:pt x="296984" y="156845"/>
                  </a:lnTo>
                  <a:lnTo>
                    <a:pt x="337405" y="127862"/>
                  </a:lnTo>
                  <a:lnTo>
                    <a:pt x="379793" y="101523"/>
                  </a:lnTo>
                  <a:lnTo>
                    <a:pt x="423710" y="78040"/>
                  </a:lnTo>
                  <a:lnTo>
                    <a:pt x="468956" y="57564"/>
                  </a:lnTo>
                  <a:lnTo>
                    <a:pt x="515374" y="40133"/>
                  </a:lnTo>
                  <a:lnTo>
                    <a:pt x="562810" y="25787"/>
                  </a:lnTo>
                  <a:lnTo>
                    <a:pt x="611106" y="14562"/>
                  </a:lnTo>
                  <a:lnTo>
                    <a:pt x="660107" y="6497"/>
                  </a:lnTo>
                  <a:lnTo>
                    <a:pt x="709656" y="1630"/>
                  </a:lnTo>
                  <a:lnTo>
                    <a:pt x="759599" y="0"/>
                  </a:lnTo>
                  <a:lnTo>
                    <a:pt x="809420" y="1630"/>
                  </a:lnTo>
                  <a:lnTo>
                    <a:pt x="858879" y="6497"/>
                  </a:lnTo>
                  <a:lnTo>
                    <a:pt x="907814" y="14562"/>
                  </a:lnTo>
                  <a:lnTo>
                    <a:pt x="956067" y="25787"/>
                  </a:lnTo>
                  <a:lnTo>
                    <a:pt x="1003475" y="40133"/>
                  </a:lnTo>
                  <a:lnTo>
                    <a:pt x="1049880" y="57564"/>
                  </a:lnTo>
                  <a:lnTo>
                    <a:pt x="1095121" y="78040"/>
                  </a:lnTo>
                  <a:lnTo>
                    <a:pt x="1139037" y="101523"/>
                  </a:lnTo>
                  <a:lnTo>
                    <a:pt x="1181425" y="127862"/>
                  </a:lnTo>
                  <a:lnTo>
                    <a:pt x="1221846" y="156845"/>
                  </a:lnTo>
                  <a:lnTo>
                    <a:pt x="1260193" y="188352"/>
                  </a:lnTo>
                  <a:lnTo>
                    <a:pt x="1296354" y="222259"/>
                  </a:lnTo>
                  <a:lnTo>
                    <a:pt x="1330220" y="258444"/>
                  </a:lnTo>
                  <a:lnTo>
                    <a:pt x="1361681" y="296783"/>
                  </a:lnTo>
                  <a:lnTo>
                    <a:pt x="1390628" y="337156"/>
                  </a:lnTo>
                  <a:lnTo>
                    <a:pt x="1416951" y="379437"/>
                  </a:lnTo>
                  <a:lnTo>
                    <a:pt x="1440556" y="423475"/>
                  </a:lnTo>
                  <a:lnTo>
                    <a:pt x="1461124" y="468807"/>
                  </a:lnTo>
                  <a:lnTo>
                    <a:pt x="1478619" y="515278"/>
                  </a:lnTo>
                  <a:lnTo>
                    <a:pt x="1493010" y="562730"/>
                  </a:lnTo>
                  <a:lnTo>
                    <a:pt x="1504261" y="611009"/>
                  </a:lnTo>
                  <a:lnTo>
                    <a:pt x="1512340" y="659958"/>
                  </a:lnTo>
                  <a:lnTo>
                    <a:pt x="1517212" y="709422"/>
                  </a:lnTo>
                  <a:lnTo>
                    <a:pt x="1518843" y="759244"/>
                  </a:lnTo>
                  <a:lnTo>
                    <a:pt x="1517212" y="809066"/>
                  </a:lnTo>
                  <a:lnTo>
                    <a:pt x="1512340" y="858529"/>
                  </a:lnTo>
                  <a:lnTo>
                    <a:pt x="1504261" y="907478"/>
                  </a:lnTo>
                  <a:lnTo>
                    <a:pt x="1493010" y="955757"/>
                  </a:lnTo>
                  <a:lnTo>
                    <a:pt x="1478619" y="1003210"/>
                  </a:lnTo>
                  <a:lnTo>
                    <a:pt x="1461124" y="1049680"/>
                  </a:lnTo>
                  <a:lnTo>
                    <a:pt x="1440556" y="1095012"/>
                  </a:lnTo>
                  <a:lnTo>
                    <a:pt x="1416951" y="1139050"/>
                  </a:lnTo>
                  <a:lnTo>
                    <a:pt x="1390628" y="1181332"/>
                  </a:lnTo>
                  <a:lnTo>
                    <a:pt x="1361681" y="1221704"/>
                  </a:lnTo>
                  <a:lnTo>
                    <a:pt x="1330220" y="1260043"/>
                  </a:lnTo>
                  <a:lnTo>
                    <a:pt x="1296354" y="1296228"/>
                  </a:lnTo>
                  <a:lnTo>
                    <a:pt x="1260193" y="1330135"/>
                  </a:lnTo>
                  <a:lnTo>
                    <a:pt x="1221846" y="1361642"/>
                  </a:lnTo>
                  <a:lnTo>
                    <a:pt x="1181425" y="1390626"/>
                  </a:lnTo>
                  <a:lnTo>
                    <a:pt x="1139037" y="1416964"/>
                  </a:lnTo>
                  <a:lnTo>
                    <a:pt x="1095121" y="1440463"/>
                  </a:lnTo>
                  <a:lnTo>
                    <a:pt x="1049880" y="1460979"/>
                  </a:lnTo>
                  <a:lnTo>
                    <a:pt x="1003475" y="1478466"/>
                  </a:lnTo>
                  <a:lnTo>
                    <a:pt x="956067" y="1492878"/>
                  </a:lnTo>
                  <a:lnTo>
                    <a:pt x="907814" y="1504168"/>
                  </a:lnTo>
                  <a:lnTo>
                    <a:pt x="858879" y="1512290"/>
                  </a:lnTo>
                  <a:lnTo>
                    <a:pt x="809420" y="1517197"/>
                  </a:lnTo>
                  <a:lnTo>
                    <a:pt x="759599" y="1518843"/>
                  </a:lnTo>
                  <a:lnTo>
                    <a:pt x="709656" y="1517197"/>
                  </a:lnTo>
                  <a:lnTo>
                    <a:pt x="660107" y="1512290"/>
                  </a:lnTo>
                  <a:lnTo>
                    <a:pt x="611106" y="1504168"/>
                  </a:lnTo>
                  <a:lnTo>
                    <a:pt x="562810" y="1492878"/>
                  </a:lnTo>
                  <a:lnTo>
                    <a:pt x="515374" y="1478466"/>
                  </a:lnTo>
                  <a:lnTo>
                    <a:pt x="468956" y="1460979"/>
                  </a:lnTo>
                  <a:lnTo>
                    <a:pt x="423710" y="1440463"/>
                  </a:lnTo>
                  <a:lnTo>
                    <a:pt x="379793" y="1416964"/>
                  </a:lnTo>
                  <a:lnTo>
                    <a:pt x="337405" y="1390626"/>
                  </a:lnTo>
                  <a:lnTo>
                    <a:pt x="296984" y="1361642"/>
                  </a:lnTo>
                  <a:lnTo>
                    <a:pt x="258637" y="1330135"/>
                  </a:lnTo>
                  <a:lnTo>
                    <a:pt x="222477" y="1296228"/>
                  </a:lnTo>
                  <a:lnTo>
                    <a:pt x="188610" y="1260043"/>
                  </a:lnTo>
                  <a:lnTo>
                    <a:pt x="157149" y="1221704"/>
                  </a:lnTo>
                  <a:lnTo>
                    <a:pt x="128202" y="1181332"/>
                  </a:lnTo>
                  <a:lnTo>
                    <a:pt x="101879" y="1139050"/>
                  </a:lnTo>
                  <a:lnTo>
                    <a:pt x="78274" y="1095012"/>
                  </a:lnTo>
                  <a:lnTo>
                    <a:pt x="57708" y="1049680"/>
                  </a:lnTo>
                  <a:lnTo>
                    <a:pt x="40215" y="1003210"/>
                  </a:lnTo>
                  <a:lnTo>
                    <a:pt x="25827" y="955757"/>
                  </a:lnTo>
                  <a:lnTo>
                    <a:pt x="14577" y="907478"/>
                  </a:lnTo>
                  <a:lnTo>
                    <a:pt x="6501" y="858529"/>
                  </a:lnTo>
                  <a:lnTo>
                    <a:pt x="1630" y="809066"/>
                  </a:lnTo>
                  <a:lnTo>
                    <a:pt x="0" y="759244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10361" y="5349964"/>
              <a:ext cx="7287259" cy="684530"/>
            </a:xfrm>
            <a:custGeom>
              <a:avLst/>
              <a:gdLst/>
              <a:ahLst/>
              <a:cxnLst/>
              <a:rect l="l" t="t" r="r" b="b"/>
              <a:pathLst>
                <a:path w="7287259" h="684529">
                  <a:moveTo>
                    <a:pt x="6944753" y="0"/>
                  </a:moveTo>
                  <a:lnTo>
                    <a:pt x="6944753" y="170992"/>
                  </a:lnTo>
                  <a:lnTo>
                    <a:pt x="341998" y="170992"/>
                  </a:lnTo>
                  <a:lnTo>
                    <a:pt x="341998" y="0"/>
                  </a:lnTo>
                  <a:lnTo>
                    <a:pt x="0" y="341998"/>
                  </a:lnTo>
                  <a:lnTo>
                    <a:pt x="341998" y="684352"/>
                  </a:lnTo>
                  <a:lnTo>
                    <a:pt x="341998" y="512991"/>
                  </a:lnTo>
                  <a:lnTo>
                    <a:pt x="6944753" y="512991"/>
                  </a:lnTo>
                  <a:lnTo>
                    <a:pt x="6944753" y="684352"/>
                  </a:lnTo>
                  <a:lnTo>
                    <a:pt x="7287120" y="341998"/>
                  </a:lnTo>
                  <a:lnTo>
                    <a:pt x="6944753" y="0"/>
                  </a:lnTo>
                  <a:close/>
                </a:path>
              </a:pathLst>
            </a:custGeom>
            <a:solidFill>
              <a:srgbClr val="B1B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10361" y="5349964"/>
              <a:ext cx="7287259" cy="684530"/>
            </a:xfrm>
            <a:custGeom>
              <a:avLst/>
              <a:gdLst/>
              <a:ahLst/>
              <a:cxnLst/>
              <a:rect l="l" t="t" r="r" b="b"/>
              <a:pathLst>
                <a:path w="7287259" h="684529">
                  <a:moveTo>
                    <a:pt x="0" y="341998"/>
                  </a:moveTo>
                  <a:lnTo>
                    <a:pt x="341998" y="0"/>
                  </a:lnTo>
                  <a:lnTo>
                    <a:pt x="341998" y="170992"/>
                  </a:lnTo>
                  <a:lnTo>
                    <a:pt x="6944753" y="170992"/>
                  </a:lnTo>
                  <a:lnTo>
                    <a:pt x="6944753" y="0"/>
                  </a:lnTo>
                  <a:lnTo>
                    <a:pt x="7287120" y="341998"/>
                  </a:lnTo>
                  <a:lnTo>
                    <a:pt x="6944753" y="684352"/>
                  </a:lnTo>
                  <a:lnTo>
                    <a:pt x="6944753" y="512991"/>
                  </a:lnTo>
                  <a:lnTo>
                    <a:pt x="341998" y="512991"/>
                  </a:lnTo>
                  <a:lnTo>
                    <a:pt x="341998" y="684352"/>
                  </a:lnTo>
                  <a:lnTo>
                    <a:pt x="0" y="3419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794497" y="5405297"/>
            <a:ext cx="5234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8980" marR="5080" indent="-716915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latin typeface="Carlito"/>
                <a:cs typeface="Carlito"/>
              </a:rPr>
              <a:t>Объем финансирования составил </a:t>
            </a:r>
            <a:r>
              <a:rPr dirty="0" sz="1200" b="1" i="1">
                <a:latin typeface="Carlito"/>
                <a:cs typeface="Carlito"/>
              </a:rPr>
              <a:t>1 015,2 </a:t>
            </a:r>
            <a:r>
              <a:rPr dirty="0" sz="1200" spc="-5" b="1" i="1">
                <a:latin typeface="Carlito"/>
                <a:cs typeface="Carlito"/>
              </a:rPr>
              <a:t>тыс.рублей., </a:t>
            </a:r>
            <a:r>
              <a:rPr dirty="0" sz="1200" b="1" i="1">
                <a:latin typeface="Carlito"/>
                <a:cs typeface="Carlito"/>
              </a:rPr>
              <a:t>в </a:t>
            </a:r>
            <a:r>
              <a:rPr dirty="0" sz="1200" spc="-5" b="1" i="1">
                <a:latin typeface="Carlito"/>
                <a:cs typeface="Carlito"/>
              </a:rPr>
              <a:t>том числе </a:t>
            </a:r>
            <a:r>
              <a:rPr dirty="0" sz="1200" b="1" i="1">
                <a:latin typeface="Carlito"/>
                <a:cs typeface="Carlito"/>
              </a:rPr>
              <a:t>в </a:t>
            </a:r>
            <a:r>
              <a:rPr dirty="0" sz="1200" spc="-5" b="1" i="1">
                <a:latin typeface="Carlito"/>
                <a:cs typeface="Carlito"/>
              </a:rPr>
              <a:t>рамках  </a:t>
            </a:r>
            <a:r>
              <a:rPr dirty="0" sz="1200" spc="-5" b="1" i="1">
                <a:latin typeface="Carlito"/>
                <a:cs typeface="Carlito"/>
              </a:rPr>
              <a:t>мероприятий национального проекта </a:t>
            </a:r>
            <a:r>
              <a:rPr dirty="0" sz="1200" b="1" i="1">
                <a:latin typeface="Carlito"/>
                <a:cs typeface="Carlito"/>
              </a:rPr>
              <a:t>– 503,2</a:t>
            </a:r>
            <a:r>
              <a:rPr dirty="0" sz="1200" spc="2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тыс.руб.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042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НАЦИОНАЛЬНЫЙ </a:t>
            </a:r>
            <a:r>
              <a:rPr dirty="0" spc="-10"/>
              <a:t>ПРОЕКТ </a:t>
            </a:r>
            <a:r>
              <a:rPr dirty="0" spc="-5"/>
              <a:t>«МАЛОЕ </a:t>
            </a:r>
            <a:r>
              <a:rPr dirty="0"/>
              <a:t>И </a:t>
            </a:r>
            <a:r>
              <a:rPr dirty="0" spc="-5"/>
              <a:t>СРЕДНЕЕ  </a:t>
            </a:r>
            <a:r>
              <a:rPr dirty="0" spc="-15"/>
              <a:t>ПРЕДПРИНИМАТЕЛЬСТВО </a:t>
            </a:r>
            <a:r>
              <a:rPr dirty="0"/>
              <a:t>И </a:t>
            </a:r>
            <a:r>
              <a:rPr dirty="0" spc="-15"/>
              <a:t>ПОДДЕРЖКА ИНДИВИДУАЛЬНОЙ  ПРЕДПРИНИМАТЕЛЬСКОЙ</a:t>
            </a:r>
            <a:r>
              <a:rPr dirty="0"/>
              <a:t> </a:t>
            </a:r>
            <a:r>
              <a:rPr dirty="0" spc="-15"/>
              <a:t>ИНИЦИАТИВЫ»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556"/>
            <a:ext cx="1799996" cy="1333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32660" y="1321815"/>
            <a:ext cx="48266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 i="1">
                <a:latin typeface="Carlito"/>
                <a:cs typeface="Carlito"/>
              </a:rPr>
              <a:t>Грантовая </a:t>
            </a:r>
            <a:r>
              <a:rPr dirty="0" sz="2000" spc="-10" b="1" i="1">
                <a:latin typeface="Carlito"/>
                <a:cs typeface="Carlito"/>
              </a:rPr>
              <a:t>поддержка </a:t>
            </a:r>
            <a:r>
              <a:rPr dirty="0" sz="2000" spc="-5" b="1" i="1">
                <a:latin typeface="Carlito"/>
                <a:cs typeface="Carlito"/>
              </a:rPr>
              <a:t>бизнеса </a:t>
            </a:r>
            <a:r>
              <a:rPr dirty="0" sz="2000" b="1" i="1">
                <a:latin typeface="Carlito"/>
                <a:cs typeface="Carlito"/>
              </a:rPr>
              <a:t>в 2020</a:t>
            </a:r>
            <a:r>
              <a:rPr dirty="0" sz="2000" spc="25" b="1" i="1">
                <a:latin typeface="Carlito"/>
                <a:cs typeface="Carlito"/>
              </a:rPr>
              <a:t> </a:t>
            </a:r>
            <a:r>
              <a:rPr dirty="0" sz="2000" spc="-5" b="1" i="1">
                <a:latin typeface="Carlito"/>
                <a:cs typeface="Carlito"/>
              </a:rPr>
              <a:t>году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6618" y="1756740"/>
            <a:ext cx="3928745" cy="4659630"/>
            <a:chOff x="526618" y="1756740"/>
            <a:chExt cx="3928745" cy="4659630"/>
          </a:xfrm>
        </p:grpSpPr>
        <p:sp>
          <p:nvSpPr>
            <p:cNvPr id="7" name="object 7"/>
            <p:cNvSpPr/>
            <p:nvPr/>
          </p:nvSpPr>
          <p:spPr>
            <a:xfrm>
              <a:off x="539635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4" h="4633595">
                  <a:moveTo>
                    <a:pt x="1517408" y="0"/>
                  </a:moveTo>
                  <a:lnTo>
                    <a:pt x="303479" y="0"/>
                  </a:lnTo>
                  <a:lnTo>
                    <a:pt x="263803" y="2610"/>
                  </a:lnTo>
                  <a:lnTo>
                    <a:pt x="225004" y="10352"/>
                  </a:lnTo>
                  <a:lnTo>
                    <a:pt x="187555" y="23086"/>
                  </a:lnTo>
                  <a:lnTo>
                    <a:pt x="151930" y="40678"/>
                  </a:lnTo>
                  <a:lnTo>
                    <a:pt x="118693" y="62770"/>
                  </a:lnTo>
                  <a:lnTo>
                    <a:pt x="88840" y="88877"/>
                  </a:lnTo>
                  <a:lnTo>
                    <a:pt x="62770" y="118544"/>
                  </a:lnTo>
                  <a:lnTo>
                    <a:pt x="40678" y="151561"/>
                  </a:lnTo>
                  <a:lnTo>
                    <a:pt x="23086" y="187400"/>
                  </a:lnTo>
                  <a:lnTo>
                    <a:pt x="10343" y="225002"/>
                  </a:lnTo>
                  <a:lnTo>
                    <a:pt x="2610" y="263802"/>
                  </a:lnTo>
                  <a:lnTo>
                    <a:pt x="0" y="303479"/>
                  </a:lnTo>
                  <a:lnTo>
                    <a:pt x="0" y="4330077"/>
                  </a:lnTo>
                  <a:lnTo>
                    <a:pt x="2610" y="4369761"/>
                  </a:lnTo>
                  <a:lnTo>
                    <a:pt x="10352" y="4408563"/>
                  </a:lnTo>
                  <a:lnTo>
                    <a:pt x="23086" y="4446013"/>
                  </a:lnTo>
                  <a:lnTo>
                    <a:pt x="40678" y="4481639"/>
                  </a:lnTo>
                  <a:lnTo>
                    <a:pt x="62764" y="4514869"/>
                  </a:lnTo>
                  <a:lnTo>
                    <a:pt x="88833" y="4544688"/>
                  </a:lnTo>
                  <a:lnTo>
                    <a:pt x="118544" y="4570793"/>
                  </a:lnTo>
                  <a:lnTo>
                    <a:pt x="151561" y="4592878"/>
                  </a:lnTo>
                  <a:lnTo>
                    <a:pt x="187400" y="4610475"/>
                  </a:lnTo>
                  <a:lnTo>
                    <a:pt x="224958" y="4623209"/>
                  </a:lnTo>
                  <a:lnTo>
                    <a:pt x="263797" y="4630947"/>
                  </a:lnTo>
                  <a:lnTo>
                    <a:pt x="303479" y="4633556"/>
                  </a:lnTo>
                  <a:lnTo>
                    <a:pt x="1517764" y="4633201"/>
                  </a:lnTo>
                  <a:lnTo>
                    <a:pt x="1557442" y="4630592"/>
                  </a:lnTo>
                  <a:lnTo>
                    <a:pt x="1596245" y="4622853"/>
                  </a:lnTo>
                  <a:lnTo>
                    <a:pt x="1633698" y="4610119"/>
                  </a:lnTo>
                  <a:lnTo>
                    <a:pt x="1669326" y="4592523"/>
                  </a:lnTo>
                  <a:lnTo>
                    <a:pt x="1702553" y="4570438"/>
                  </a:lnTo>
                  <a:lnTo>
                    <a:pt x="1732370" y="4544372"/>
                  </a:lnTo>
                  <a:lnTo>
                    <a:pt x="1758474" y="4514661"/>
                  </a:lnTo>
                  <a:lnTo>
                    <a:pt x="1780565" y="4481639"/>
                  </a:lnTo>
                  <a:lnTo>
                    <a:pt x="1798162" y="4445806"/>
                  </a:lnTo>
                  <a:lnTo>
                    <a:pt x="1810896" y="4408247"/>
                  </a:lnTo>
                  <a:lnTo>
                    <a:pt x="1818634" y="4369405"/>
                  </a:lnTo>
                  <a:lnTo>
                    <a:pt x="1821243" y="4329722"/>
                  </a:lnTo>
                  <a:lnTo>
                    <a:pt x="1820887" y="303479"/>
                  </a:lnTo>
                  <a:lnTo>
                    <a:pt x="1818275" y="263797"/>
                  </a:lnTo>
                  <a:lnTo>
                    <a:pt x="1810520" y="224958"/>
                  </a:lnTo>
                  <a:lnTo>
                    <a:pt x="1797801" y="187550"/>
                  </a:lnTo>
                  <a:lnTo>
                    <a:pt x="1780209" y="151917"/>
                  </a:lnTo>
                  <a:lnTo>
                    <a:pt x="1758122" y="118694"/>
                  </a:lnTo>
                  <a:lnTo>
                    <a:pt x="1732003" y="88833"/>
                  </a:lnTo>
                  <a:lnTo>
                    <a:pt x="1702334" y="62764"/>
                  </a:lnTo>
                  <a:lnTo>
                    <a:pt x="1669326" y="40678"/>
                  </a:lnTo>
                  <a:lnTo>
                    <a:pt x="1633487" y="23086"/>
                  </a:lnTo>
                  <a:lnTo>
                    <a:pt x="1595929" y="10352"/>
                  </a:lnTo>
                  <a:lnTo>
                    <a:pt x="1557090" y="2610"/>
                  </a:lnTo>
                  <a:lnTo>
                    <a:pt x="151740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9635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4" h="4633595">
                  <a:moveTo>
                    <a:pt x="0" y="303479"/>
                  </a:moveTo>
                  <a:lnTo>
                    <a:pt x="2610" y="263797"/>
                  </a:lnTo>
                  <a:lnTo>
                    <a:pt x="10352" y="224958"/>
                  </a:lnTo>
                  <a:lnTo>
                    <a:pt x="23086" y="187400"/>
                  </a:lnTo>
                  <a:lnTo>
                    <a:pt x="40678" y="151561"/>
                  </a:lnTo>
                  <a:lnTo>
                    <a:pt x="62770" y="118544"/>
                  </a:lnTo>
                  <a:lnTo>
                    <a:pt x="88879" y="88833"/>
                  </a:lnTo>
                  <a:lnTo>
                    <a:pt x="118700" y="62764"/>
                  </a:lnTo>
                  <a:lnTo>
                    <a:pt x="151930" y="40678"/>
                  </a:lnTo>
                  <a:lnTo>
                    <a:pt x="187555" y="23086"/>
                  </a:lnTo>
                  <a:lnTo>
                    <a:pt x="225004" y="10352"/>
                  </a:lnTo>
                  <a:lnTo>
                    <a:pt x="263803" y="2610"/>
                  </a:lnTo>
                  <a:lnTo>
                    <a:pt x="303479" y="0"/>
                  </a:lnTo>
                  <a:lnTo>
                    <a:pt x="1517408" y="0"/>
                  </a:lnTo>
                  <a:lnTo>
                    <a:pt x="1557090" y="2610"/>
                  </a:lnTo>
                  <a:lnTo>
                    <a:pt x="1595929" y="10352"/>
                  </a:lnTo>
                  <a:lnTo>
                    <a:pt x="1633487" y="23086"/>
                  </a:lnTo>
                  <a:lnTo>
                    <a:pt x="1669326" y="40678"/>
                  </a:lnTo>
                  <a:lnTo>
                    <a:pt x="1702342" y="62770"/>
                  </a:lnTo>
                  <a:lnTo>
                    <a:pt x="1732054" y="88877"/>
                  </a:lnTo>
                  <a:lnTo>
                    <a:pt x="1758122" y="118694"/>
                  </a:lnTo>
                  <a:lnTo>
                    <a:pt x="1780209" y="151917"/>
                  </a:lnTo>
                  <a:lnTo>
                    <a:pt x="1797801" y="187550"/>
                  </a:lnTo>
                  <a:lnTo>
                    <a:pt x="1810535" y="225002"/>
                  </a:lnTo>
                  <a:lnTo>
                    <a:pt x="1818277" y="263802"/>
                  </a:lnTo>
                  <a:lnTo>
                    <a:pt x="1820887" y="303479"/>
                  </a:lnTo>
                  <a:lnTo>
                    <a:pt x="1821243" y="4329722"/>
                  </a:lnTo>
                  <a:lnTo>
                    <a:pt x="1818634" y="4369405"/>
                  </a:lnTo>
                  <a:lnTo>
                    <a:pt x="1810896" y="4408247"/>
                  </a:lnTo>
                  <a:lnTo>
                    <a:pt x="1798162" y="4445806"/>
                  </a:lnTo>
                  <a:lnTo>
                    <a:pt x="1780565" y="4481639"/>
                  </a:lnTo>
                  <a:lnTo>
                    <a:pt x="1758474" y="4514661"/>
                  </a:lnTo>
                  <a:lnTo>
                    <a:pt x="1732370" y="4544372"/>
                  </a:lnTo>
                  <a:lnTo>
                    <a:pt x="1702553" y="4570438"/>
                  </a:lnTo>
                  <a:lnTo>
                    <a:pt x="1669326" y="4592523"/>
                  </a:lnTo>
                  <a:lnTo>
                    <a:pt x="1633698" y="4610119"/>
                  </a:lnTo>
                  <a:lnTo>
                    <a:pt x="1596245" y="4622853"/>
                  </a:lnTo>
                  <a:lnTo>
                    <a:pt x="1557442" y="4630592"/>
                  </a:lnTo>
                  <a:lnTo>
                    <a:pt x="1517764" y="4633201"/>
                  </a:lnTo>
                  <a:lnTo>
                    <a:pt x="303479" y="4633556"/>
                  </a:lnTo>
                  <a:lnTo>
                    <a:pt x="263797" y="4630947"/>
                  </a:lnTo>
                  <a:lnTo>
                    <a:pt x="224958" y="4623209"/>
                  </a:lnTo>
                  <a:lnTo>
                    <a:pt x="187400" y="4610475"/>
                  </a:lnTo>
                  <a:lnTo>
                    <a:pt x="151561" y="4592878"/>
                  </a:lnTo>
                  <a:lnTo>
                    <a:pt x="118544" y="4570793"/>
                  </a:lnTo>
                  <a:lnTo>
                    <a:pt x="88833" y="4544688"/>
                  </a:lnTo>
                  <a:lnTo>
                    <a:pt x="62764" y="4514869"/>
                  </a:lnTo>
                  <a:lnTo>
                    <a:pt x="40678" y="4481639"/>
                  </a:lnTo>
                  <a:lnTo>
                    <a:pt x="23086" y="4446013"/>
                  </a:lnTo>
                  <a:lnTo>
                    <a:pt x="10352" y="4408563"/>
                  </a:lnTo>
                  <a:lnTo>
                    <a:pt x="2610" y="4369761"/>
                  </a:lnTo>
                  <a:lnTo>
                    <a:pt x="0" y="4330077"/>
                  </a:lnTo>
                  <a:lnTo>
                    <a:pt x="0" y="30347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8599" y="2047328"/>
              <a:ext cx="1542592" cy="15425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8243" y="2047316"/>
              <a:ext cx="1543050" cy="1543050"/>
            </a:xfrm>
            <a:custGeom>
              <a:avLst/>
              <a:gdLst/>
              <a:ahLst/>
              <a:cxnLst/>
              <a:rect l="l" t="t" r="r" b="b"/>
              <a:pathLst>
                <a:path w="1543050" h="1543050">
                  <a:moveTo>
                    <a:pt x="0" y="771486"/>
                  </a:moveTo>
                  <a:lnTo>
                    <a:pt x="1663" y="720852"/>
                  </a:lnTo>
                  <a:lnTo>
                    <a:pt x="6625" y="670586"/>
                  </a:lnTo>
                  <a:lnTo>
                    <a:pt x="14844" y="620852"/>
                  </a:lnTo>
                  <a:lnTo>
                    <a:pt x="26277" y="571815"/>
                  </a:lnTo>
                  <a:lnTo>
                    <a:pt x="40883" y="523640"/>
                  </a:lnTo>
                  <a:lnTo>
                    <a:pt x="58619" y="476491"/>
                  </a:lnTo>
                  <a:lnTo>
                    <a:pt x="79444" y="430531"/>
                  </a:lnTo>
                  <a:lnTo>
                    <a:pt x="103314" y="385927"/>
                  </a:lnTo>
                  <a:lnTo>
                    <a:pt x="130074" y="342865"/>
                  </a:lnTo>
                  <a:lnTo>
                    <a:pt x="159513" y="301777"/>
                  </a:lnTo>
                  <a:lnTo>
                    <a:pt x="191509" y="262781"/>
                  </a:lnTo>
                  <a:lnTo>
                    <a:pt x="225939" y="225996"/>
                  </a:lnTo>
                  <a:lnTo>
                    <a:pt x="262681" y="191540"/>
                  </a:lnTo>
                  <a:lnTo>
                    <a:pt x="301614" y="159531"/>
                  </a:lnTo>
                  <a:lnTo>
                    <a:pt x="342614" y="130087"/>
                  </a:lnTo>
                  <a:lnTo>
                    <a:pt x="385559" y="103327"/>
                  </a:lnTo>
                  <a:lnTo>
                    <a:pt x="430285" y="79456"/>
                  </a:lnTo>
                  <a:lnTo>
                    <a:pt x="476335" y="58630"/>
                  </a:lnTo>
                  <a:lnTo>
                    <a:pt x="523549" y="40892"/>
                  </a:lnTo>
                  <a:lnTo>
                    <a:pt x="571768" y="26284"/>
                  </a:lnTo>
                  <a:lnTo>
                    <a:pt x="620830" y="14848"/>
                  </a:lnTo>
                  <a:lnTo>
                    <a:pt x="670575" y="6627"/>
                  </a:lnTo>
                  <a:lnTo>
                    <a:pt x="720843" y="1663"/>
                  </a:lnTo>
                  <a:lnTo>
                    <a:pt x="771474" y="0"/>
                  </a:lnTo>
                  <a:lnTo>
                    <a:pt x="822104" y="1663"/>
                  </a:lnTo>
                  <a:lnTo>
                    <a:pt x="872369" y="6627"/>
                  </a:lnTo>
                  <a:lnTo>
                    <a:pt x="922102" y="14848"/>
                  </a:lnTo>
                  <a:lnTo>
                    <a:pt x="971140" y="26284"/>
                  </a:lnTo>
                  <a:lnTo>
                    <a:pt x="1019317" y="40892"/>
                  </a:lnTo>
                  <a:lnTo>
                    <a:pt x="1066468" y="58630"/>
                  </a:lnTo>
                  <a:lnTo>
                    <a:pt x="1112428" y="79456"/>
                  </a:lnTo>
                  <a:lnTo>
                    <a:pt x="1157033" y="103327"/>
                  </a:lnTo>
                  <a:lnTo>
                    <a:pt x="1200095" y="130086"/>
                  </a:lnTo>
                  <a:lnTo>
                    <a:pt x="1241184" y="159525"/>
                  </a:lnTo>
                  <a:lnTo>
                    <a:pt x="1280179" y="191521"/>
                  </a:lnTo>
                  <a:lnTo>
                    <a:pt x="1316964" y="225950"/>
                  </a:lnTo>
                  <a:lnTo>
                    <a:pt x="1351420" y="262691"/>
                  </a:lnTo>
                  <a:lnTo>
                    <a:pt x="1383429" y="301621"/>
                  </a:lnTo>
                  <a:lnTo>
                    <a:pt x="1412873" y="342618"/>
                  </a:lnTo>
                  <a:lnTo>
                    <a:pt x="1439633" y="385559"/>
                  </a:lnTo>
                  <a:lnTo>
                    <a:pt x="1463504" y="430285"/>
                  </a:lnTo>
                  <a:lnTo>
                    <a:pt x="1484330" y="476335"/>
                  </a:lnTo>
                  <a:lnTo>
                    <a:pt x="1502068" y="523550"/>
                  </a:lnTo>
                  <a:lnTo>
                    <a:pt x="1516676" y="571769"/>
                  </a:lnTo>
                  <a:lnTo>
                    <a:pt x="1528112" y="620833"/>
                  </a:lnTo>
                  <a:lnTo>
                    <a:pt x="1536333" y="670580"/>
                  </a:lnTo>
                  <a:lnTo>
                    <a:pt x="1541297" y="720851"/>
                  </a:lnTo>
                  <a:lnTo>
                    <a:pt x="1542961" y="771486"/>
                  </a:lnTo>
                  <a:lnTo>
                    <a:pt x="1541297" y="822117"/>
                  </a:lnTo>
                  <a:lnTo>
                    <a:pt x="1536333" y="872385"/>
                  </a:lnTo>
                  <a:lnTo>
                    <a:pt x="1528112" y="922130"/>
                  </a:lnTo>
                  <a:lnTo>
                    <a:pt x="1516676" y="971192"/>
                  </a:lnTo>
                  <a:lnTo>
                    <a:pt x="1502068" y="1019411"/>
                  </a:lnTo>
                  <a:lnTo>
                    <a:pt x="1484330" y="1066625"/>
                  </a:lnTo>
                  <a:lnTo>
                    <a:pt x="1463504" y="1112675"/>
                  </a:lnTo>
                  <a:lnTo>
                    <a:pt x="1439633" y="1157401"/>
                  </a:lnTo>
                  <a:lnTo>
                    <a:pt x="1412874" y="1200346"/>
                  </a:lnTo>
                  <a:lnTo>
                    <a:pt x="1383435" y="1241346"/>
                  </a:lnTo>
                  <a:lnTo>
                    <a:pt x="1351440" y="1280279"/>
                  </a:lnTo>
                  <a:lnTo>
                    <a:pt x="1317010" y="1317021"/>
                  </a:lnTo>
                  <a:lnTo>
                    <a:pt x="1280269" y="1351452"/>
                  </a:lnTo>
                  <a:lnTo>
                    <a:pt x="1241339" y="1383447"/>
                  </a:lnTo>
                  <a:lnTo>
                    <a:pt x="1200342" y="1412886"/>
                  </a:lnTo>
                  <a:lnTo>
                    <a:pt x="1157401" y="1439646"/>
                  </a:lnTo>
                  <a:lnTo>
                    <a:pt x="1112675" y="1463516"/>
                  </a:lnTo>
                  <a:lnTo>
                    <a:pt x="1066623" y="1484341"/>
                  </a:lnTo>
                  <a:lnTo>
                    <a:pt x="1019407" y="1502077"/>
                  </a:lnTo>
                  <a:lnTo>
                    <a:pt x="971186" y="1516683"/>
                  </a:lnTo>
                  <a:lnTo>
                    <a:pt x="922122" y="1528116"/>
                  </a:lnTo>
                  <a:lnTo>
                    <a:pt x="872375" y="1536335"/>
                  </a:lnTo>
                  <a:lnTo>
                    <a:pt x="822105" y="1541297"/>
                  </a:lnTo>
                  <a:lnTo>
                    <a:pt x="771474" y="1542961"/>
                  </a:lnTo>
                  <a:lnTo>
                    <a:pt x="720844" y="1541297"/>
                  </a:lnTo>
                  <a:lnTo>
                    <a:pt x="670580" y="1536335"/>
                  </a:lnTo>
                  <a:lnTo>
                    <a:pt x="620848" y="1528116"/>
                  </a:lnTo>
                  <a:lnTo>
                    <a:pt x="571812" y="1516683"/>
                  </a:lnTo>
                  <a:lnTo>
                    <a:pt x="523636" y="1502077"/>
                  </a:lnTo>
                  <a:lnTo>
                    <a:pt x="476485" y="1484341"/>
                  </a:lnTo>
                  <a:lnTo>
                    <a:pt x="430523" y="1463516"/>
                  </a:lnTo>
                  <a:lnTo>
                    <a:pt x="385914" y="1439646"/>
                  </a:lnTo>
                  <a:lnTo>
                    <a:pt x="342852" y="1412886"/>
                  </a:lnTo>
                  <a:lnTo>
                    <a:pt x="301764" y="1383447"/>
                  </a:lnTo>
                  <a:lnTo>
                    <a:pt x="262768" y="1351452"/>
                  </a:lnTo>
                  <a:lnTo>
                    <a:pt x="225983" y="1317021"/>
                  </a:lnTo>
                  <a:lnTo>
                    <a:pt x="191527" y="1280279"/>
                  </a:lnTo>
                  <a:lnTo>
                    <a:pt x="159518" y="1241346"/>
                  </a:lnTo>
                  <a:lnTo>
                    <a:pt x="130074" y="1200346"/>
                  </a:lnTo>
                  <a:lnTo>
                    <a:pt x="103314" y="1157401"/>
                  </a:lnTo>
                  <a:lnTo>
                    <a:pt x="79444" y="1112675"/>
                  </a:lnTo>
                  <a:lnTo>
                    <a:pt x="58619" y="1066625"/>
                  </a:lnTo>
                  <a:lnTo>
                    <a:pt x="40883" y="1019411"/>
                  </a:lnTo>
                  <a:lnTo>
                    <a:pt x="26277" y="971192"/>
                  </a:lnTo>
                  <a:lnTo>
                    <a:pt x="14844" y="922130"/>
                  </a:lnTo>
                  <a:lnTo>
                    <a:pt x="6625" y="872385"/>
                  </a:lnTo>
                  <a:lnTo>
                    <a:pt x="1663" y="822117"/>
                  </a:lnTo>
                  <a:lnTo>
                    <a:pt x="0" y="77148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20797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4" h="4633595">
                  <a:moveTo>
                    <a:pt x="1517408" y="0"/>
                  </a:moveTo>
                  <a:lnTo>
                    <a:pt x="303479" y="0"/>
                  </a:lnTo>
                  <a:lnTo>
                    <a:pt x="263802" y="2610"/>
                  </a:lnTo>
                  <a:lnTo>
                    <a:pt x="225002" y="10352"/>
                  </a:lnTo>
                  <a:lnTo>
                    <a:pt x="187550" y="23086"/>
                  </a:lnTo>
                  <a:lnTo>
                    <a:pt x="151917" y="40678"/>
                  </a:lnTo>
                  <a:lnTo>
                    <a:pt x="118688" y="62770"/>
                  </a:lnTo>
                  <a:lnTo>
                    <a:pt x="88838" y="88877"/>
                  </a:lnTo>
                  <a:lnTo>
                    <a:pt x="62770" y="118544"/>
                  </a:lnTo>
                  <a:lnTo>
                    <a:pt x="40678" y="151561"/>
                  </a:lnTo>
                  <a:lnTo>
                    <a:pt x="23086" y="187400"/>
                  </a:lnTo>
                  <a:lnTo>
                    <a:pt x="10343" y="225002"/>
                  </a:lnTo>
                  <a:lnTo>
                    <a:pt x="2610" y="263802"/>
                  </a:lnTo>
                  <a:lnTo>
                    <a:pt x="0" y="303479"/>
                  </a:lnTo>
                  <a:lnTo>
                    <a:pt x="0" y="4330077"/>
                  </a:lnTo>
                  <a:lnTo>
                    <a:pt x="2610" y="4369761"/>
                  </a:lnTo>
                  <a:lnTo>
                    <a:pt x="10352" y="4408563"/>
                  </a:lnTo>
                  <a:lnTo>
                    <a:pt x="23086" y="4446013"/>
                  </a:lnTo>
                  <a:lnTo>
                    <a:pt x="40678" y="4481639"/>
                  </a:lnTo>
                  <a:lnTo>
                    <a:pt x="62764" y="4514869"/>
                  </a:lnTo>
                  <a:lnTo>
                    <a:pt x="88833" y="4544688"/>
                  </a:lnTo>
                  <a:lnTo>
                    <a:pt x="118544" y="4570793"/>
                  </a:lnTo>
                  <a:lnTo>
                    <a:pt x="151561" y="4592878"/>
                  </a:lnTo>
                  <a:lnTo>
                    <a:pt x="187400" y="4610475"/>
                  </a:lnTo>
                  <a:lnTo>
                    <a:pt x="224958" y="4623209"/>
                  </a:lnTo>
                  <a:lnTo>
                    <a:pt x="263797" y="4630947"/>
                  </a:lnTo>
                  <a:lnTo>
                    <a:pt x="303479" y="4633556"/>
                  </a:lnTo>
                  <a:lnTo>
                    <a:pt x="1517764" y="4633201"/>
                  </a:lnTo>
                  <a:lnTo>
                    <a:pt x="1557440" y="4630592"/>
                  </a:lnTo>
                  <a:lnTo>
                    <a:pt x="1596240" y="4622853"/>
                  </a:lnTo>
                  <a:lnTo>
                    <a:pt x="1633693" y="4610119"/>
                  </a:lnTo>
                  <a:lnTo>
                    <a:pt x="1669326" y="4592523"/>
                  </a:lnTo>
                  <a:lnTo>
                    <a:pt x="1702548" y="4570438"/>
                  </a:lnTo>
                  <a:lnTo>
                    <a:pt x="1732365" y="4544372"/>
                  </a:lnTo>
                  <a:lnTo>
                    <a:pt x="1758472" y="4514661"/>
                  </a:lnTo>
                  <a:lnTo>
                    <a:pt x="1780565" y="4481639"/>
                  </a:lnTo>
                  <a:lnTo>
                    <a:pt x="1798156" y="4445806"/>
                  </a:lnTo>
                  <a:lnTo>
                    <a:pt x="1810891" y="4408247"/>
                  </a:lnTo>
                  <a:lnTo>
                    <a:pt x="1818632" y="4369405"/>
                  </a:lnTo>
                  <a:lnTo>
                    <a:pt x="1821243" y="4329722"/>
                  </a:lnTo>
                  <a:lnTo>
                    <a:pt x="1820887" y="303479"/>
                  </a:lnTo>
                  <a:lnTo>
                    <a:pt x="1818275" y="263797"/>
                  </a:lnTo>
                  <a:lnTo>
                    <a:pt x="1810519" y="224958"/>
                  </a:lnTo>
                  <a:lnTo>
                    <a:pt x="1797795" y="187550"/>
                  </a:lnTo>
                  <a:lnTo>
                    <a:pt x="1780197" y="151917"/>
                  </a:lnTo>
                  <a:lnTo>
                    <a:pt x="1758117" y="118694"/>
                  </a:lnTo>
                  <a:lnTo>
                    <a:pt x="1732002" y="88833"/>
                  </a:lnTo>
                  <a:lnTo>
                    <a:pt x="1702334" y="62764"/>
                  </a:lnTo>
                  <a:lnTo>
                    <a:pt x="1669326" y="40678"/>
                  </a:lnTo>
                  <a:lnTo>
                    <a:pt x="1633487" y="23086"/>
                  </a:lnTo>
                  <a:lnTo>
                    <a:pt x="1595929" y="10352"/>
                  </a:lnTo>
                  <a:lnTo>
                    <a:pt x="1557090" y="2610"/>
                  </a:lnTo>
                  <a:lnTo>
                    <a:pt x="151740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20797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4" h="4633595">
                  <a:moveTo>
                    <a:pt x="0" y="303479"/>
                  </a:moveTo>
                  <a:lnTo>
                    <a:pt x="2610" y="263797"/>
                  </a:lnTo>
                  <a:lnTo>
                    <a:pt x="10352" y="224958"/>
                  </a:lnTo>
                  <a:lnTo>
                    <a:pt x="23086" y="187400"/>
                  </a:lnTo>
                  <a:lnTo>
                    <a:pt x="40678" y="151561"/>
                  </a:lnTo>
                  <a:lnTo>
                    <a:pt x="62770" y="118544"/>
                  </a:lnTo>
                  <a:lnTo>
                    <a:pt x="88877" y="88833"/>
                  </a:lnTo>
                  <a:lnTo>
                    <a:pt x="118694" y="62764"/>
                  </a:lnTo>
                  <a:lnTo>
                    <a:pt x="151917" y="40678"/>
                  </a:lnTo>
                  <a:lnTo>
                    <a:pt x="187550" y="23086"/>
                  </a:lnTo>
                  <a:lnTo>
                    <a:pt x="225002" y="10352"/>
                  </a:lnTo>
                  <a:lnTo>
                    <a:pt x="263802" y="2610"/>
                  </a:lnTo>
                  <a:lnTo>
                    <a:pt x="303479" y="0"/>
                  </a:lnTo>
                  <a:lnTo>
                    <a:pt x="1517408" y="0"/>
                  </a:lnTo>
                  <a:lnTo>
                    <a:pt x="1557090" y="2610"/>
                  </a:lnTo>
                  <a:lnTo>
                    <a:pt x="1595929" y="10352"/>
                  </a:lnTo>
                  <a:lnTo>
                    <a:pt x="1633487" y="23086"/>
                  </a:lnTo>
                  <a:lnTo>
                    <a:pt x="1669326" y="40678"/>
                  </a:lnTo>
                  <a:lnTo>
                    <a:pt x="1702342" y="62770"/>
                  </a:lnTo>
                  <a:lnTo>
                    <a:pt x="1732052" y="88877"/>
                  </a:lnTo>
                  <a:lnTo>
                    <a:pt x="1758117" y="118694"/>
                  </a:lnTo>
                  <a:lnTo>
                    <a:pt x="1780197" y="151917"/>
                  </a:lnTo>
                  <a:lnTo>
                    <a:pt x="1797795" y="187550"/>
                  </a:lnTo>
                  <a:lnTo>
                    <a:pt x="1810534" y="225002"/>
                  </a:lnTo>
                  <a:lnTo>
                    <a:pt x="1818276" y="263802"/>
                  </a:lnTo>
                  <a:lnTo>
                    <a:pt x="1820887" y="303479"/>
                  </a:lnTo>
                  <a:lnTo>
                    <a:pt x="1821243" y="4329722"/>
                  </a:lnTo>
                  <a:lnTo>
                    <a:pt x="1818632" y="4369405"/>
                  </a:lnTo>
                  <a:lnTo>
                    <a:pt x="1810891" y="4408247"/>
                  </a:lnTo>
                  <a:lnTo>
                    <a:pt x="1798156" y="4445806"/>
                  </a:lnTo>
                  <a:lnTo>
                    <a:pt x="1780565" y="4481639"/>
                  </a:lnTo>
                  <a:lnTo>
                    <a:pt x="1758472" y="4514661"/>
                  </a:lnTo>
                  <a:lnTo>
                    <a:pt x="1732365" y="4544372"/>
                  </a:lnTo>
                  <a:lnTo>
                    <a:pt x="1702548" y="4570438"/>
                  </a:lnTo>
                  <a:lnTo>
                    <a:pt x="1669326" y="4592523"/>
                  </a:lnTo>
                  <a:lnTo>
                    <a:pt x="1633693" y="4610119"/>
                  </a:lnTo>
                  <a:lnTo>
                    <a:pt x="1596240" y="4622853"/>
                  </a:lnTo>
                  <a:lnTo>
                    <a:pt x="1557440" y="4630592"/>
                  </a:lnTo>
                  <a:lnTo>
                    <a:pt x="1517764" y="4633201"/>
                  </a:lnTo>
                  <a:lnTo>
                    <a:pt x="303479" y="4633556"/>
                  </a:lnTo>
                  <a:lnTo>
                    <a:pt x="263797" y="4630947"/>
                  </a:lnTo>
                  <a:lnTo>
                    <a:pt x="224958" y="4623209"/>
                  </a:lnTo>
                  <a:lnTo>
                    <a:pt x="187400" y="4610475"/>
                  </a:lnTo>
                  <a:lnTo>
                    <a:pt x="151561" y="4592878"/>
                  </a:lnTo>
                  <a:lnTo>
                    <a:pt x="118544" y="4570793"/>
                  </a:lnTo>
                  <a:lnTo>
                    <a:pt x="88833" y="4544688"/>
                  </a:lnTo>
                  <a:lnTo>
                    <a:pt x="62764" y="4514869"/>
                  </a:lnTo>
                  <a:lnTo>
                    <a:pt x="40678" y="4481639"/>
                  </a:lnTo>
                  <a:lnTo>
                    <a:pt x="23086" y="4446013"/>
                  </a:lnTo>
                  <a:lnTo>
                    <a:pt x="10352" y="4408563"/>
                  </a:lnTo>
                  <a:lnTo>
                    <a:pt x="2610" y="4369761"/>
                  </a:lnTo>
                  <a:lnTo>
                    <a:pt x="0" y="4330077"/>
                  </a:lnTo>
                  <a:lnTo>
                    <a:pt x="0" y="30347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869095" y="4250778"/>
            <a:ext cx="1323340" cy="5295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41605" marR="5080" indent="-129539">
              <a:lnSpc>
                <a:spcPts val="1810"/>
              </a:lnSpc>
              <a:spcBef>
                <a:spcPts val="450"/>
              </a:spcBef>
            </a:pP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Ор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г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dirty="0" sz="1800" spc="5" b="1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з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ац</a:t>
            </a:r>
            <a:r>
              <a:rPr dirty="0" sz="1800" spc="-15" b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я  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бургерной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46387" y="1756740"/>
            <a:ext cx="3790315" cy="4659630"/>
            <a:chOff x="2746387" y="1756740"/>
            <a:chExt cx="3790315" cy="4659630"/>
          </a:xfrm>
        </p:grpSpPr>
        <p:sp>
          <p:nvSpPr>
            <p:cNvPr id="15" name="object 15"/>
            <p:cNvSpPr/>
            <p:nvPr/>
          </p:nvSpPr>
          <p:spPr>
            <a:xfrm>
              <a:off x="2759760" y="2047328"/>
              <a:ext cx="1542592" cy="1542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59405" y="2047316"/>
              <a:ext cx="1543050" cy="1543050"/>
            </a:xfrm>
            <a:custGeom>
              <a:avLst/>
              <a:gdLst/>
              <a:ahLst/>
              <a:cxnLst/>
              <a:rect l="l" t="t" r="r" b="b"/>
              <a:pathLst>
                <a:path w="1543050" h="1543050">
                  <a:moveTo>
                    <a:pt x="0" y="771486"/>
                  </a:moveTo>
                  <a:lnTo>
                    <a:pt x="1663" y="720852"/>
                  </a:lnTo>
                  <a:lnTo>
                    <a:pt x="6625" y="670586"/>
                  </a:lnTo>
                  <a:lnTo>
                    <a:pt x="14844" y="620852"/>
                  </a:lnTo>
                  <a:lnTo>
                    <a:pt x="26277" y="571815"/>
                  </a:lnTo>
                  <a:lnTo>
                    <a:pt x="40883" y="523640"/>
                  </a:lnTo>
                  <a:lnTo>
                    <a:pt x="58619" y="476491"/>
                  </a:lnTo>
                  <a:lnTo>
                    <a:pt x="79444" y="430531"/>
                  </a:lnTo>
                  <a:lnTo>
                    <a:pt x="103314" y="385927"/>
                  </a:lnTo>
                  <a:lnTo>
                    <a:pt x="130074" y="342865"/>
                  </a:lnTo>
                  <a:lnTo>
                    <a:pt x="159518" y="301777"/>
                  </a:lnTo>
                  <a:lnTo>
                    <a:pt x="191527" y="262781"/>
                  </a:lnTo>
                  <a:lnTo>
                    <a:pt x="225983" y="225996"/>
                  </a:lnTo>
                  <a:lnTo>
                    <a:pt x="262768" y="191540"/>
                  </a:lnTo>
                  <a:lnTo>
                    <a:pt x="301764" y="159531"/>
                  </a:lnTo>
                  <a:lnTo>
                    <a:pt x="342852" y="130087"/>
                  </a:lnTo>
                  <a:lnTo>
                    <a:pt x="385914" y="103327"/>
                  </a:lnTo>
                  <a:lnTo>
                    <a:pt x="430523" y="79456"/>
                  </a:lnTo>
                  <a:lnTo>
                    <a:pt x="476485" y="58630"/>
                  </a:lnTo>
                  <a:lnTo>
                    <a:pt x="523636" y="40892"/>
                  </a:lnTo>
                  <a:lnTo>
                    <a:pt x="571812" y="26284"/>
                  </a:lnTo>
                  <a:lnTo>
                    <a:pt x="620848" y="14848"/>
                  </a:lnTo>
                  <a:lnTo>
                    <a:pt x="670580" y="6627"/>
                  </a:lnTo>
                  <a:lnTo>
                    <a:pt x="720844" y="1663"/>
                  </a:lnTo>
                  <a:lnTo>
                    <a:pt x="771474" y="0"/>
                  </a:lnTo>
                  <a:lnTo>
                    <a:pt x="822104" y="1663"/>
                  </a:lnTo>
                  <a:lnTo>
                    <a:pt x="872369" y="6627"/>
                  </a:lnTo>
                  <a:lnTo>
                    <a:pt x="922102" y="14848"/>
                  </a:lnTo>
                  <a:lnTo>
                    <a:pt x="971140" y="26284"/>
                  </a:lnTo>
                  <a:lnTo>
                    <a:pt x="1019317" y="40892"/>
                  </a:lnTo>
                  <a:lnTo>
                    <a:pt x="1066468" y="58630"/>
                  </a:lnTo>
                  <a:lnTo>
                    <a:pt x="1112428" y="79456"/>
                  </a:lnTo>
                  <a:lnTo>
                    <a:pt x="1157033" y="103327"/>
                  </a:lnTo>
                  <a:lnTo>
                    <a:pt x="1200095" y="130086"/>
                  </a:lnTo>
                  <a:lnTo>
                    <a:pt x="1241184" y="159525"/>
                  </a:lnTo>
                  <a:lnTo>
                    <a:pt x="1280179" y="191521"/>
                  </a:lnTo>
                  <a:lnTo>
                    <a:pt x="1316964" y="225950"/>
                  </a:lnTo>
                  <a:lnTo>
                    <a:pt x="1351420" y="262691"/>
                  </a:lnTo>
                  <a:lnTo>
                    <a:pt x="1383429" y="301621"/>
                  </a:lnTo>
                  <a:lnTo>
                    <a:pt x="1412873" y="342618"/>
                  </a:lnTo>
                  <a:lnTo>
                    <a:pt x="1439633" y="385559"/>
                  </a:lnTo>
                  <a:lnTo>
                    <a:pt x="1463504" y="430285"/>
                  </a:lnTo>
                  <a:lnTo>
                    <a:pt x="1484330" y="476335"/>
                  </a:lnTo>
                  <a:lnTo>
                    <a:pt x="1502068" y="523550"/>
                  </a:lnTo>
                  <a:lnTo>
                    <a:pt x="1516676" y="571769"/>
                  </a:lnTo>
                  <a:lnTo>
                    <a:pt x="1528112" y="620833"/>
                  </a:lnTo>
                  <a:lnTo>
                    <a:pt x="1536333" y="670580"/>
                  </a:lnTo>
                  <a:lnTo>
                    <a:pt x="1541297" y="720851"/>
                  </a:lnTo>
                  <a:lnTo>
                    <a:pt x="1542961" y="771486"/>
                  </a:lnTo>
                  <a:lnTo>
                    <a:pt x="1541297" y="822117"/>
                  </a:lnTo>
                  <a:lnTo>
                    <a:pt x="1536333" y="872385"/>
                  </a:lnTo>
                  <a:lnTo>
                    <a:pt x="1528112" y="922130"/>
                  </a:lnTo>
                  <a:lnTo>
                    <a:pt x="1516676" y="971192"/>
                  </a:lnTo>
                  <a:lnTo>
                    <a:pt x="1502068" y="1019411"/>
                  </a:lnTo>
                  <a:lnTo>
                    <a:pt x="1484330" y="1066625"/>
                  </a:lnTo>
                  <a:lnTo>
                    <a:pt x="1463504" y="1112675"/>
                  </a:lnTo>
                  <a:lnTo>
                    <a:pt x="1439633" y="1157401"/>
                  </a:lnTo>
                  <a:lnTo>
                    <a:pt x="1412874" y="1200346"/>
                  </a:lnTo>
                  <a:lnTo>
                    <a:pt x="1383435" y="1241346"/>
                  </a:lnTo>
                  <a:lnTo>
                    <a:pt x="1351439" y="1280279"/>
                  </a:lnTo>
                  <a:lnTo>
                    <a:pt x="1317009" y="1317021"/>
                  </a:lnTo>
                  <a:lnTo>
                    <a:pt x="1280266" y="1351452"/>
                  </a:lnTo>
                  <a:lnTo>
                    <a:pt x="1241334" y="1383447"/>
                  </a:lnTo>
                  <a:lnTo>
                    <a:pt x="1200334" y="1412886"/>
                  </a:lnTo>
                  <a:lnTo>
                    <a:pt x="1157389" y="1439646"/>
                  </a:lnTo>
                  <a:lnTo>
                    <a:pt x="1112666" y="1463516"/>
                  </a:lnTo>
                  <a:lnTo>
                    <a:pt x="1066618" y="1484341"/>
                  </a:lnTo>
                  <a:lnTo>
                    <a:pt x="1019403" y="1502077"/>
                  </a:lnTo>
                  <a:lnTo>
                    <a:pt x="971184" y="1516683"/>
                  </a:lnTo>
                  <a:lnTo>
                    <a:pt x="922121" y="1528116"/>
                  </a:lnTo>
                  <a:lnTo>
                    <a:pt x="872374" y="1536335"/>
                  </a:lnTo>
                  <a:lnTo>
                    <a:pt x="822105" y="1541297"/>
                  </a:lnTo>
                  <a:lnTo>
                    <a:pt x="771474" y="1542961"/>
                  </a:lnTo>
                  <a:lnTo>
                    <a:pt x="720844" y="1541297"/>
                  </a:lnTo>
                  <a:lnTo>
                    <a:pt x="670580" y="1536335"/>
                  </a:lnTo>
                  <a:lnTo>
                    <a:pt x="620848" y="1528116"/>
                  </a:lnTo>
                  <a:lnTo>
                    <a:pt x="571812" y="1516683"/>
                  </a:lnTo>
                  <a:lnTo>
                    <a:pt x="523636" y="1502077"/>
                  </a:lnTo>
                  <a:lnTo>
                    <a:pt x="476485" y="1484341"/>
                  </a:lnTo>
                  <a:lnTo>
                    <a:pt x="430523" y="1463516"/>
                  </a:lnTo>
                  <a:lnTo>
                    <a:pt x="385914" y="1439646"/>
                  </a:lnTo>
                  <a:lnTo>
                    <a:pt x="342852" y="1412886"/>
                  </a:lnTo>
                  <a:lnTo>
                    <a:pt x="301764" y="1383447"/>
                  </a:lnTo>
                  <a:lnTo>
                    <a:pt x="262768" y="1351452"/>
                  </a:lnTo>
                  <a:lnTo>
                    <a:pt x="225983" y="1317021"/>
                  </a:lnTo>
                  <a:lnTo>
                    <a:pt x="191527" y="1280279"/>
                  </a:lnTo>
                  <a:lnTo>
                    <a:pt x="159518" y="1241346"/>
                  </a:lnTo>
                  <a:lnTo>
                    <a:pt x="130074" y="1200346"/>
                  </a:lnTo>
                  <a:lnTo>
                    <a:pt x="103314" y="1157401"/>
                  </a:lnTo>
                  <a:lnTo>
                    <a:pt x="79444" y="1112675"/>
                  </a:lnTo>
                  <a:lnTo>
                    <a:pt x="58619" y="1066625"/>
                  </a:lnTo>
                  <a:lnTo>
                    <a:pt x="40883" y="1019411"/>
                  </a:lnTo>
                  <a:lnTo>
                    <a:pt x="26277" y="971192"/>
                  </a:lnTo>
                  <a:lnTo>
                    <a:pt x="14844" y="922130"/>
                  </a:lnTo>
                  <a:lnTo>
                    <a:pt x="6625" y="872385"/>
                  </a:lnTo>
                  <a:lnTo>
                    <a:pt x="1663" y="822117"/>
                  </a:lnTo>
                  <a:lnTo>
                    <a:pt x="0" y="77148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01959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5" h="4633595">
                  <a:moveTo>
                    <a:pt x="1517396" y="0"/>
                  </a:moveTo>
                  <a:lnTo>
                    <a:pt x="303479" y="0"/>
                  </a:lnTo>
                  <a:lnTo>
                    <a:pt x="263802" y="2610"/>
                  </a:lnTo>
                  <a:lnTo>
                    <a:pt x="225002" y="10352"/>
                  </a:lnTo>
                  <a:lnTo>
                    <a:pt x="187550" y="23086"/>
                  </a:lnTo>
                  <a:lnTo>
                    <a:pt x="151917" y="40678"/>
                  </a:lnTo>
                  <a:lnTo>
                    <a:pt x="118688" y="62770"/>
                  </a:lnTo>
                  <a:lnTo>
                    <a:pt x="88838" y="88877"/>
                  </a:lnTo>
                  <a:lnTo>
                    <a:pt x="62770" y="118544"/>
                  </a:lnTo>
                  <a:lnTo>
                    <a:pt x="40678" y="151561"/>
                  </a:lnTo>
                  <a:lnTo>
                    <a:pt x="23086" y="187400"/>
                  </a:lnTo>
                  <a:lnTo>
                    <a:pt x="10343" y="225002"/>
                  </a:lnTo>
                  <a:lnTo>
                    <a:pt x="2610" y="263802"/>
                  </a:lnTo>
                  <a:lnTo>
                    <a:pt x="0" y="303479"/>
                  </a:lnTo>
                  <a:lnTo>
                    <a:pt x="0" y="4330077"/>
                  </a:lnTo>
                  <a:lnTo>
                    <a:pt x="2610" y="4369761"/>
                  </a:lnTo>
                  <a:lnTo>
                    <a:pt x="10352" y="4408563"/>
                  </a:lnTo>
                  <a:lnTo>
                    <a:pt x="23086" y="4446013"/>
                  </a:lnTo>
                  <a:lnTo>
                    <a:pt x="40678" y="4481639"/>
                  </a:lnTo>
                  <a:lnTo>
                    <a:pt x="62764" y="4514869"/>
                  </a:lnTo>
                  <a:lnTo>
                    <a:pt x="88833" y="4544688"/>
                  </a:lnTo>
                  <a:lnTo>
                    <a:pt x="118544" y="4570793"/>
                  </a:lnTo>
                  <a:lnTo>
                    <a:pt x="151561" y="4592878"/>
                  </a:lnTo>
                  <a:lnTo>
                    <a:pt x="187400" y="4610475"/>
                  </a:lnTo>
                  <a:lnTo>
                    <a:pt x="224958" y="4623209"/>
                  </a:lnTo>
                  <a:lnTo>
                    <a:pt x="263797" y="4630947"/>
                  </a:lnTo>
                  <a:lnTo>
                    <a:pt x="303479" y="4633556"/>
                  </a:lnTo>
                  <a:lnTo>
                    <a:pt x="1517764" y="4633201"/>
                  </a:lnTo>
                  <a:lnTo>
                    <a:pt x="1557440" y="4630592"/>
                  </a:lnTo>
                  <a:lnTo>
                    <a:pt x="1596240" y="4622853"/>
                  </a:lnTo>
                  <a:lnTo>
                    <a:pt x="1633693" y="4610119"/>
                  </a:lnTo>
                  <a:lnTo>
                    <a:pt x="1669326" y="4592523"/>
                  </a:lnTo>
                  <a:lnTo>
                    <a:pt x="1702548" y="4570438"/>
                  </a:lnTo>
                  <a:lnTo>
                    <a:pt x="1732365" y="4544372"/>
                  </a:lnTo>
                  <a:lnTo>
                    <a:pt x="1758472" y="4514661"/>
                  </a:lnTo>
                  <a:lnTo>
                    <a:pt x="1780565" y="4481639"/>
                  </a:lnTo>
                  <a:lnTo>
                    <a:pt x="1798156" y="4445806"/>
                  </a:lnTo>
                  <a:lnTo>
                    <a:pt x="1810891" y="4408247"/>
                  </a:lnTo>
                  <a:lnTo>
                    <a:pt x="1818632" y="4369405"/>
                  </a:lnTo>
                  <a:lnTo>
                    <a:pt x="1821243" y="4329722"/>
                  </a:lnTo>
                  <a:lnTo>
                    <a:pt x="1820875" y="303479"/>
                  </a:lnTo>
                  <a:lnTo>
                    <a:pt x="1818265" y="263797"/>
                  </a:lnTo>
                  <a:lnTo>
                    <a:pt x="1810512" y="224958"/>
                  </a:lnTo>
                  <a:lnTo>
                    <a:pt x="1797793" y="187550"/>
                  </a:lnTo>
                  <a:lnTo>
                    <a:pt x="1780197" y="151917"/>
                  </a:lnTo>
                  <a:lnTo>
                    <a:pt x="1758117" y="118694"/>
                  </a:lnTo>
                  <a:lnTo>
                    <a:pt x="1732002" y="88833"/>
                  </a:lnTo>
                  <a:lnTo>
                    <a:pt x="1702334" y="62764"/>
                  </a:lnTo>
                  <a:lnTo>
                    <a:pt x="1669326" y="40678"/>
                  </a:lnTo>
                  <a:lnTo>
                    <a:pt x="1633487" y="23086"/>
                  </a:lnTo>
                  <a:lnTo>
                    <a:pt x="1595928" y="10352"/>
                  </a:lnTo>
                  <a:lnTo>
                    <a:pt x="1557085" y="2610"/>
                  </a:lnTo>
                  <a:lnTo>
                    <a:pt x="1517396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701959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5" h="4633595">
                  <a:moveTo>
                    <a:pt x="0" y="303479"/>
                  </a:moveTo>
                  <a:lnTo>
                    <a:pt x="2610" y="263797"/>
                  </a:lnTo>
                  <a:lnTo>
                    <a:pt x="10352" y="224958"/>
                  </a:lnTo>
                  <a:lnTo>
                    <a:pt x="23086" y="187400"/>
                  </a:lnTo>
                  <a:lnTo>
                    <a:pt x="40678" y="151561"/>
                  </a:lnTo>
                  <a:lnTo>
                    <a:pt x="62770" y="118544"/>
                  </a:lnTo>
                  <a:lnTo>
                    <a:pt x="88877" y="88833"/>
                  </a:lnTo>
                  <a:lnTo>
                    <a:pt x="118694" y="62764"/>
                  </a:lnTo>
                  <a:lnTo>
                    <a:pt x="151917" y="40678"/>
                  </a:lnTo>
                  <a:lnTo>
                    <a:pt x="187550" y="23086"/>
                  </a:lnTo>
                  <a:lnTo>
                    <a:pt x="225002" y="10352"/>
                  </a:lnTo>
                  <a:lnTo>
                    <a:pt x="263802" y="2610"/>
                  </a:lnTo>
                  <a:lnTo>
                    <a:pt x="303479" y="0"/>
                  </a:lnTo>
                  <a:lnTo>
                    <a:pt x="1517396" y="0"/>
                  </a:lnTo>
                  <a:lnTo>
                    <a:pt x="1557085" y="2610"/>
                  </a:lnTo>
                  <a:lnTo>
                    <a:pt x="1595928" y="10352"/>
                  </a:lnTo>
                  <a:lnTo>
                    <a:pt x="1633487" y="23086"/>
                  </a:lnTo>
                  <a:lnTo>
                    <a:pt x="1669326" y="40678"/>
                  </a:lnTo>
                  <a:lnTo>
                    <a:pt x="1702342" y="62770"/>
                  </a:lnTo>
                  <a:lnTo>
                    <a:pt x="1732052" y="88877"/>
                  </a:lnTo>
                  <a:lnTo>
                    <a:pt x="1758117" y="118694"/>
                  </a:lnTo>
                  <a:lnTo>
                    <a:pt x="1780197" y="151917"/>
                  </a:lnTo>
                  <a:lnTo>
                    <a:pt x="1797793" y="187550"/>
                  </a:lnTo>
                  <a:lnTo>
                    <a:pt x="1810527" y="225002"/>
                  </a:lnTo>
                  <a:lnTo>
                    <a:pt x="1818266" y="263802"/>
                  </a:lnTo>
                  <a:lnTo>
                    <a:pt x="1820875" y="303479"/>
                  </a:lnTo>
                  <a:lnTo>
                    <a:pt x="1821243" y="4329722"/>
                  </a:lnTo>
                  <a:lnTo>
                    <a:pt x="1818632" y="4369405"/>
                  </a:lnTo>
                  <a:lnTo>
                    <a:pt x="1810891" y="4408247"/>
                  </a:lnTo>
                  <a:lnTo>
                    <a:pt x="1798156" y="4445806"/>
                  </a:lnTo>
                  <a:lnTo>
                    <a:pt x="1780565" y="4481639"/>
                  </a:lnTo>
                  <a:lnTo>
                    <a:pt x="1758472" y="4514661"/>
                  </a:lnTo>
                  <a:lnTo>
                    <a:pt x="1732365" y="4544372"/>
                  </a:lnTo>
                  <a:lnTo>
                    <a:pt x="1702548" y="4570438"/>
                  </a:lnTo>
                  <a:lnTo>
                    <a:pt x="1669326" y="4592523"/>
                  </a:lnTo>
                  <a:lnTo>
                    <a:pt x="1633693" y="4610119"/>
                  </a:lnTo>
                  <a:lnTo>
                    <a:pt x="1596240" y="4622853"/>
                  </a:lnTo>
                  <a:lnTo>
                    <a:pt x="1557440" y="4630592"/>
                  </a:lnTo>
                  <a:lnTo>
                    <a:pt x="1517764" y="4633201"/>
                  </a:lnTo>
                  <a:lnTo>
                    <a:pt x="303479" y="4633556"/>
                  </a:lnTo>
                  <a:lnTo>
                    <a:pt x="263797" y="4630947"/>
                  </a:lnTo>
                  <a:lnTo>
                    <a:pt x="224958" y="4623209"/>
                  </a:lnTo>
                  <a:lnTo>
                    <a:pt x="187400" y="4610475"/>
                  </a:lnTo>
                  <a:lnTo>
                    <a:pt x="151561" y="4592878"/>
                  </a:lnTo>
                  <a:lnTo>
                    <a:pt x="118544" y="4570793"/>
                  </a:lnTo>
                  <a:lnTo>
                    <a:pt x="88833" y="4544688"/>
                  </a:lnTo>
                  <a:lnTo>
                    <a:pt x="62764" y="4514869"/>
                  </a:lnTo>
                  <a:lnTo>
                    <a:pt x="40678" y="4481639"/>
                  </a:lnTo>
                  <a:lnTo>
                    <a:pt x="23086" y="4446013"/>
                  </a:lnTo>
                  <a:lnTo>
                    <a:pt x="10352" y="4408563"/>
                  </a:lnTo>
                  <a:lnTo>
                    <a:pt x="2610" y="4369761"/>
                  </a:lnTo>
                  <a:lnTo>
                    <a:pt x="0" y="4330077"/>
                  </a:lnTo>
                  <a:lnTo>
                    <a:pt x="0" y="30347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847666" y="4019664"/>
            <a:ext cx="1528445" cy="99060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61594" marR="55880">
              <a:lnSpc>
                <a:spcPts val="1820"/>
              </a:lnSpc>
              <a:spcBef>
                <a:spcPts val="440"/>
              </a:spcBef>
            </a:pP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800" spc="-25" b="1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е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р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ина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р</a:t>
            </a:r>
            <a:r>
              <a:rPr dirty="0" sz="1800" spc="-5" b="1">
                <a:solidFill>
                  <a:srgbClr val="FFFFFF"/>
                </a:solidFill>
                <a:latin typeface="Carlito"/>
                <a:cs typeface="Carlito"/>
              </a:rPr>
              <a:t>ная  </a:t>
            </a: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клиника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ts val="1630"/>
              </a:lnSpc>
            </a:pPr>
            <a:r>
              <a:rPr dirty="0" sz="1800" spc="-10" b="1">
                <a:solidFill>
                  <a:srgbClr val="FFFFFF"/>
                </a:solidFill>
                <a:latin typeface="Carlito"/>
                <a:cs typeface="Carlito"/>
              </a:rPr>
              <a:t>«ЗооВетСервис</a:t>
            </a:r>
            <a:endParaRPr sz="1800">
              <a:latin typeface="Carlito"/>
              <a:cs typeface="Carlito"/>
            </a:endParaRPr>
          </a:p>
          <a:p>
            <a:pPr algn="ctr" marL="1905">
              <a:lnSpc>
                <a:spcPts val="1985"/>
              </a:lnSpc>
            </a:pPr>
            <a:r>
              <a:rPr dirty="0" sz="1800" b="1">
                <a:solidFill>
                  <a:srgbClr val="FFFFFF"/>
                </a:solidFill>
                <a:latin typeface="Carlito"/>
                <a:cs typeface="Carlito"/>
              </a:rPr>
              <a:t>»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6062" y="1756978"/>
            <a:ext cx="7831455" cy="4659630"/>
            <a:chOff x="786062" y="1756978"/>
            <a:chExt cx="7831455" cy="4659630"/>
          </a:xfrm>
        </p:grpSpPr>
        <p:sp>
          <p:nvSpPr>
            <p:cNvPr id="21" name="object 21"/>
            <p:cNvSpPr/>
            <p:nvPr/>
          </p:nvSpPr>
          <p:spPr>
            <a:xfrm>
              <a:off x="4841278" y="2047328"/>
              <a:ext cx="1542592" cy="1542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840922" y="2047316"/>
              <a:ext cx="1543050" cy="1543050"/>
            </a:xfrm>
            <a:custGeom>
              <a:avLst/>
              <a:gdLst/>
              <a:ahLst/>
              <a:cxnLst/>
              <a:rect l="l" t="t" r="r" b="b"/>
              <a:pathLst>
                <a:path w="1543050" h="1543050">
                  <a:moveTo>
                    <a:pt x="0" y="771486"/>
                  </a:moveTo>
                  <a:lnTo>
                    <a:pt x="1663" y="720852"/>
                  </a:lnTo>
                  <a:lnTo>
                    <a:pt x="6625" y="670586"/>
                  </a:lnTo>
                  <a:lnTo>
                    <a:pt x="14844" y="620852"/>
                  </a:lnTo>
                  <a:lnTo>
                    <a:pt x="26277" y="571815"/>
                  </a:lnTo>
                  <a:lnTo>
                    <a:pt x="40883" y="523640"/>
                  </a:lnTo>
                  <a:lnTo>
                    <a:pt x="58619" y="476491"/>
                  </a:lnTo>
                  <a:lnTo>
                    <a:pt x="79444" y="430531"/>
                  </a:lnTo>
                  <a:lnTo>
                    <a:pt x="103314" y="385927"/>
                  </a:lnTo>
                  <a:lnTo>
                    <a:pt x="130074" y="342865"/>
                  </a:lnTo>
                  <a:lnTo>
                    <a:pt x="159518" y="301777"/>
                  </a:lnTo>
                  <a:lnTo>
                    <a:pt x="191527" y="262781"/>
                  </a:lnTo>
                  <a:lnTo>
                    <a:pt x="225983" y="225996"/>
                  </a:lnTo>
                  <a:lnTo>
                    <a:pt x="262768" y="191540"/>
                  </a:lnTo>
                  <a:lnTo>
                    <a:pt x="301764" y="159531"/>
                  </a:lnTo>
                  <a:lnTo>
                    <a:pt x="342852" y="130087"/>
                  </a:lnTo>
                  <a:lnTo>
                    <a:pt x="385914" y="103327"/>
                  </a:lnTo>
                  <a:lnTo>
                    <a:pt x="430523" y="79456"/>
                  </a:lnTo>
                  <a:lnTo>
                    <a:pt x="476485" y="58630"/>
                  </a:lnTo>
                  <a:lnTo>
                    <a:pt x="523636" y="40892"/>
                  </a:lnTo>
                  <a:lnTo>
                    <a:pt x="571812" y="26284"/>
                  </a:lnTo>
                  <a:lnTo>
                    <a:pt x="620848" y="14848"/>
                  </a:lnTo>
                  <a:lnTo>
                    <a:pt x="670580" y="6627"/>
                  </a:lnTo>
                  <a:lnTo>
                    <a:pt x="720844" y="1663"/>
                  </a:lnTo>
                  <a:lnTo>
                    <a:pt x="771474" y="0"/>
                  </a:lnTo>
                  <a:lnTo>
                    <a:pt x="822109" y="1663"/>
                  </a:lnTo>
                  <a:lnTo>
                    <a:pt x="872380" y="6627"/>
                  </a:lnTo>
                  <a:lnTo>
                    <a:pt x="922127" y="14848"/>
                  </a:lnTo>
                  <a:lnTo>
                    <a:pt x="971191" y="26284"/>
                  </a:lnTo>
                  <a:lnTo>
                    <a:pt x="1019410" y="40892"/>
                  </a:lnTo>
                  <a:lnTo>
                    <a:pt x="1066625" y="58630"/>
                  </a:lnTo>
                  <a:lnTo>
                    <a:pt x="1112675" y="79456"/>
                  </a:lnTo>
                  <a:lnTo>
                    <a:pt x="1157401" y="103327"/>
                  </a:lnTo>
                  <a:lnTo>
                    <a:pt x="1200342" y="130086"/>
                  </a:lnTo>
                  <a:lnTo>
                    <a:pt x="1241339" y="159525"/>
                  </a:lnTo>
                  <a:lnTo>
                    <a:pt x="1280269" y="191521"/>
                  </a:lnTo>
                  <a:lnTo>
                    <a:pt x="1317010" y="225950"/>
                  </a:lnTo>
                  <a:lnTo>
                    <a:pt x="1351440" y="262691"/>
                  </a:lnTo>
                  <a:lnTo>
                    <a:pt x="1383435" y="301621"/>
                  </a:lnTo>
                  <a:lnTo>
                    <a:pt x="1412874" y="342618"/>
                  </a:lnTo>
                  <a:lnTo>
                    <a:pt x="1439633" y="385559"/>
                  </a:lnTo>
                  <a:lnTo>
                    <a:pt x="1463504" y="430285"/>
                  </a:lnTo>
                  <a:lnTo>
                    <a:pt x="1484330" y="476335"/>
                  </a:lnTo>
                  <a:lnTo>
                    <a:pt x="1502068" y="523550"/>
                  </a:lnTo>
                  <a:lnTo>
                    <a:pt x="1516676" y="571769"/>
                  </a:lnTo>
                  <a:lnTo>
                    <a:pt x="1528112" y="620833"/>
                  </a:lnTo>
                  <a:lnTo>
                    <a:pt x="1536333" y="670580"/>
                  </a:lnTo>
                  <a:lnTo>
                    <a:pt x="1541297" y="720851"/>
                  </a:lnTo>
                  <a:lnTo>
                    <a:pt x="1542961" y="771486"/>
                  </a:lnTo>
                  <a:lnTo>
                    <a:pt x="1541297" y="822117"/>
                  </a:lnTo>
                  <a:lnTo>
                    <a:pt x="1536333" y="872385"/>
                  </a:lnTo>
                  <a:lnTo>
                    <a:pt x="1528112" y="922130"/>
                  </a:lnTo>
                  <a:lnTo>
                    <a:pt x="1516676" y="971192"/>
                  </a:lnTo>
                  <a:lnTo>
                    <a:pt x="1502068" y="1019411"/>
                  </a:lnTo>
                  <a:lnTo>
                    <a:pt x="1484330" y="1066625"/>
                  </a:lnTo>
                  <a:lnTo>
                    <a:pt x="1463504" y="1112675"/>
                  </a:lnTo>
                  <a:lnTo>
                    <a:pt x="1439633" y="1157401"/>
                  </a:lnTo>
                  <a:lnTo>
                    <a:pt x="1412874" y="1200346"/>
                  </a:lnTo>
                  <a:lnTo>
                    <a:pt x="1383435" y="1241346"/>
                  </a:lnTo>
                  <a:lnTo>
                    <a:pt x="1351440" y="1280279"/>
                  </a:lnTo>
                  <a:lnTo>
                    <a:pt x="1317010" y="1317021"/>
                  </a:lnTo>
                  <a:lnTo>
                    <a:pt x="1280269" y="1351452"/>
                  </a:lnTo>
                  <a:lnTo>
                    <a:pt x="1241339" y="1383447"/>
                  </a:lnTo>
                  <a:lnTo>
                    <a:pt x="1200342" y="1412886"/>
                  </a:lnTo>
                  <a:lnTo>
                    <a:pt x="1157401" y="1439646"/>
                  </a:lnTo>
                  <a:lnTo>
                    <a:pt x="1112675" y="1463516"/>
                  </a:lnTo>
                  <a:lnTo>
                    <a:pt x="1066625" y="1484341"/>
                  </a:lnTo>
                  <a:lnTo>
                    <a:pt x="1019410" y="1502077"/>
                  </a:lnTo>
                  <a:lnTo>
                    <a:pt x="971191" y="1516683"/>
                  </a:lnTo>
                  <a:lnTo>
                    <a:pt x="922127" y="1528116"/>
                  </a:lnTo>
                  <a:lnTo>
                    <a:pt x="872380" y="1536335"/>
                  </a:lnTo>
                  <a:lnTo>
                    <a:pt x="822109" y="1541297"/>
                  </a:lnTo>
                  <a:lnTo>
                    <a:pt x="771474" y="1542961"/>
                  </a:lnTo>
                  <a:lnTo>
                    <a:pt x="720844" y="1541297"/>
                  </a:lnTo>
                  <a:lnTo>
                    <a:pt x="670580" y="1536335"/>
                  </a:lnTo>
                  <a:lnTo>
                    <a:pt x="620848" y="1528116"/>
                  </a:lnTo>
                  <a:lnTo>
                    <a:pt x="571812" y="1516683"/>
                  </a:lnTo>
                  <a:lnTo>
                    <a:pt x="523636" y="1502077"/>
                  </a:lnTo>
                  <a:lnTo>
                    <a:pt x="476485" y="1484341"/>
                  </a:lnTo>
                  <a:lnTo>
                    <a:pt x="430523" y="1463516"/>
                  </a:lnTo>
                  <a:lnTo>
                    <a:pt x="385914" y="1439646"/>
                  </a:lnTo>
                  <a:lnTo>
                    <a:pt x="342852" y="1412886"/>
                  </a:lnTo>
                  <a:lnTo>
                    <a:pt x="301764" y="1383447"/>
                  </a:lnTo>
                  <a:lnTo>
                    <a:pt x="262768" y="1351452"/>
                  </a:lnTo>
                  <a:lnTo>
                    <a:pt x="225983" y="1317021"/>
                  </a:lnTo>
                  <a:lnTo>
                    <a:pt x="191527" y="1280279"/>
                  </a:lnTo>
                  <a:lnTo>
                    <a:pt x="159518" y="1241346"/>
                  </a:lnTo>
                  <a:lnTo>
                    <a:pt x="130074" y="1200346"/>
                  </a:lnTo>
                  <a:lnTo>
                    <a:pt x="103314" y="1157401"/>
                  </a:lnTo>
                  <a:lnTo>
                    <a:pt x="79444" y="1112675"/>
                  </a:lnTo>
                  <a:lnTo>
                    <a:pt x="58619" y="1066625"/>
                  </a:lnTo>
                  <a:lnTo>
                    <a:pt x="40883" y="1019411"/>
                  </a:lnTo>
                  <a:lnTo>
                    <a:pt x="26277" y="971192"/>
                  </a:lnTo>
                  <a:lnTo>
                    <a:pt x="14844" y="922130"/>
                  </a:lnTo>
                  <a:lnTo>
                    <a:pt x="6625" y="872385"/>
                  </a:lnTo>
                  <a:lnTo>
                    <a:pt x="1663" y="822117"/>
                  </a:lnTo>
                  <a:lnTo>
                    <a:pt x="0" y="77148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83476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5" h="4633595">
                  <a:moveTo>
                    <a:pt x="1517408" y="0"/>
                  </a:moveTo>
                  <a:lnTo>
                    <a:pt x="303479" y="0"/>
                  </a:lnTo>
                  <a:lnTo>
                    <a:pt x="263802" y="2610"/>
                  </a:lnTo>
                  <a:lnTo>
                    <a:pt x="225002" y="10352"/>
                  </a:lnTo>
                  <a:lnTo>
                    <a:pt x="187550" y="23086"/>
                  </a:lnTo>
                  <a:lnTo>
                    <a:pt x="151917" y="40678"/>
                  </a:lnTo>
                  <a:lnTo>
                    <a:pt x="118688" y="62770"/>
                  </a:lnTo>
                  <a:lnTo>
                    <a:pt x="88838" y="88877"/>
                  </a:lnTo>
                  <a:lnTo>
                    <a:pt x="62770" y="118544"/>
                  </a:lnTo>
                  <a:lnTo>
                    <a:pt x="40678" y="151561"/>
                  </a:lnTo>
                  <a:lnTo>
                    <a:pt x="23086" y="187400"/>
                  </a:lnTo>
                  <a:lnTo>
                    <a:pt x="10343" y="225002"/>
                  </a:lnTo>
                  <a:lnTo>
                    <a:pt x="2610" y="263802"/>
                  </a:lnTo>
                  <a:lnTo>
                    <a:pt x="0" y="303479"/>
                  </a:lnTo>
                  <a:lnTo>
                    <a:pt x="0" y="4330077"/>
                  </a:lnTo>
                  <a:lnTo>
                    <a:pt x="2610" y="4369761"/>
                  </a:lnTo>
                  <a:lnTo>
                    <a:pt x="10352" y="4408563"/>
                  </a:lnTo>
                  <a:lnTo>
                    <a:pt x="23086" y="4446013"/>
                  </a:lnTo>
                  <a:lnTo>
                    <a:pt x="40678" y="4481639"/>
                  </a:lnTo>
                  <a:lnTo>
                    <a:pt x="62764" y="4514869"/>
                  </a:lnTo>
                  <a:lnTo>
                    <a:pt x="88833" y="4544688"/>
                  </a:lnTo>
                  <a:lnTo>
                    <a:pt x="118544" y="4570793"/>
                  </a:lnTo>
                  <a:lnTo>
                    <a:pt x="151561" y="4592878"/>
                  </a:lnTo>
                  <a:lnTo>
                    <a:pt x="187400" y="4610475"/>
                  </a:lnTo>
                  <a:lnTo>
                    <a:pt x="224958" y="4623209"/>
                  </a:lnTo>
                  <a:lnTo>
                    <a:pt x="263797" y="4630947"/>
                  </a:lnTo>
                  <a:lnTo>
                    <a:pt x="303479" y="4633556"/>
                  </a:lnTo>
                  <a:lnTo>
                    <a:pt x="1517764" y="4633201"/>
                  </a:lnTo>
                  <a:lnTo>
                    <a:pt x="1557440" y="4630592"/>
                  </a:lnTo>
                  <a:lnTo>
                    <a:pt x="1596240" y="4622853"/>
                  </a:lnTo>
                  <a:lnTo>
                    <a:pt x="1633693" y="4610119"/>
                  </a:lnTo>
                  <a:lnTo>
                    <a:pt x="1669326" y="4592523"/>
                  </a:lnTo>
                  <a:lnTo>
                    <a:pt x="1702548" y="4570438"/>
                  </a:lnTo>
                  <a:lnTo>
                    <a:pt x="1732365" y="4544372"/>
                  </a:lnTo>
                  <a:lnTo>
                    <a:pt x="1758472" y="4514661"/>
                  </a:lnTo>
                  <a:lnTo>
                    <a:pt x="1780565" y="4481639"/>
                  </a:lnTo>
                  <a:lnTo>
                    <a:pt x="1798156" y="4445806"/>
                  </a:lnTo>
                  <a:lnTo>
                    <a:pt x="1810891" y="4408247"/>
                  </a:lnTo>
                  <a:lnTo>
                    <a:pt x="1818632" y="4369405"/>
                  </a:lnTo>
                  <a:lnTo>
                    <a:pt x="1821243" y="4329722"/>
                  </a:lnTo>
                  <a:lnTo>
                    <a:pt x="1820887" y="303479"/>
                  </a:lnTo>
                  <a:lnTo>
                    <a:pt x="1818275" y="263797"/>
                  </a:lnTo>
                  <a:lnTo>
                    <a:pt x="1810520" y="224958"/>
                  </a:lnTo>
                  <a:lnTo>
                    <a:pt x="1797801" y="187550"/>
                  </a:lnTo>
                  <a:lnTo>
                    <a:pt x="1780209" y="151917"/>
                  </a:lnTo>
                  <a:lnTo>
                    <a:pt x="1758122" y="118694"/>
                  </a:lnTo>
                  <a:lnTo>
                    <a:pt x="1732003" y="88833"/>
                  </a:lnTo>
                  <a:lnTo>
                    <a:pt x="1702334" y="62764"/>
                  </a:lnTo>
                  <a:lnTo>
                    <a:pt x="1669326" y="40678"/>
                  </a:lnTo>
                  <a:lnTo>
                    <a:pt x="1633487" y="23086"/>
                  </a:lnTo>
                  <a:lnTo>
                    <a:pt x="1595929" y="10352"/>
                  </a:lnTo>
                  <a:lnTo>
                    <a:pt x="1557090" y="2610"/>
                  </a:lnTo>
                  <a:lnTo>
                    <a:pt x="151740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783476" y="1769757"/>
              <a:ext cx="1821814" cy="4633595"/>
            </a:xfrm>
            <a:custGeom>
              <a:avLst/>
              <a:gdLst/>
              <a:ahLst/>
              <a:cxnLst/>
              <a:rect l="l" t="t" r="r" b="b"/>
              <a:pathLst>
                <a:path w="1821815" h="4633595">
                  <a:moveTo>
                    <a:pt x="0" y="303479"/>
                  </a:moveTo>
                  <a:lnTo>
                    <a:pt x="2610" y="263797"/>
                  </a:lnTo>
                  <a:lnTo>
                    <a:pt x="10352" y="224958"/>
                  </a:lnTo>
                  <a:lnTo>
                    <a:pt x="23086" y="187400"/>
                  </a:lnTo>
                  <a:lnTo>
                    <a:pt x="40678" y="151561"/>
                  </a:lnTo>
                  <a:lnTo>
                    <a:pt x="62770" y="118544"/>
                  </a:lnTo>
                  <a:lnTo>
                    <a:pt x="88877" y="88833"/>
                  </a:lnTo>
                  <a:lnTo>
                    <a:pt x="118694" y="62764"/>
                  </a:lnTo>
                  <a:lnTo>
                    <a:pt x="151917" y="40678"/>
                  </a:lnTo>
                  <a:lnTo>
                    <a:pt x="187550" y="23086"/>
                  </a:lnTo>
                  <a:lnTo>
                    <a:pt x="225002" y="10352"/>
                  </a:lnTo>
                  <a:lnTo>
                    <a:pt x="263802" y="2610"/>
                  </a:lnTo>
                  <a:lnTo>
                    <a:pt x="303479" y="0"/>
                  </a:lnTo>
                  <a:lnTo>
                    <a:pt x="1517408" y="0"/>
                  </a:lnTo>
                  <a:lnTo>
                    <a:pt x="1557090" y="2610"/>
                  </a:lnTo>
                  <a:lnTo>
                    <a:pt x="1595929" y="10352"/>
                  </a:lnTo>
                  <a:lnTo>
                    <a:pt x="1633487" y="23086"/>
                  </a:lnTo>
                  <a:lnTo>
                    <a:pt x="1669326" y="40678"/>
                  </a:lnTo>
                  <a:lnTo>
                    <a:pt x="1702342" y="62770"/>
                  </a:lnTo>
                  <a:lnTo>
                    <a:pt x="1732054" y="88877"/>
                  </a:lnTo>
                  <a:lnTo>
                    <a:pt x="1758122" y="118694"/>
                  </a:lnTo>
                  <a:lnTo>
                    <a:pt x="1780209" y="151917"/>
                  </a:lnTo>
                  <a:lnTo>
                    <a:pt x="1797801" y="187550"/>
                  </a:lnTo>
                  <a:lnTo>
                    <a:pt x="1810535" y="225002"/>
                  </a:lnTo>
                  <a:lnTo>
                    <a:pt x="1818277" y="263802"/>
                  </a:lnTo>
                  <a:lnTo>
                    <a:pt x="1820887" y="303479"/>
                  </a:lnTo>
                  <a:lnTo>
                    <a:pt x="1821243" y="4329722"/>
                  </a:lnTo>
                  <a:lnTo>
                    <a:pt x="1818632" y="4369405"/>
                  </a:lnTo>
                  <a:lnTo>
                    <a:pt x="1810891" y="4408247"/>
                  </a:lnTo>
                  <a:lnTo>
                    <a:pt x="1798156" y="4445806"/>
                  </a:lnTo>
                  <a:lnTo>
                    <a:pt x="1780565" y="4481639"/>
                  </a:lnTo>
                  <a:lnTo>
                    <a:pt x="1758472" y="4514661"/>
                  </a:lnTo>
                  <a:lnTo>
                    <a:pt x="1732365" y="4544372"/>
                  </a:lnTo>
                  <a:lnTo>
                    <a:pt x="1702548" y="4570438"/>
                  </a:lnTo>
                  <a:lnTo>
                    <a:pt x="1669326" y="4592523"/>
                  </a:lnTo>
                  <a:lnTo>
                    <a:pt x="1633693" y="4610119"/>
                  </a:lnTo>
                  <a:lnTo>
                    <a:pt x="1596240" y="4622853"/>
                  </a:lnTo>
                  <a:lnTo>
                    <a:pt x="1557440" y="4630592"/>
                  </a:lnTo>
                  <a:lnTo>
                    <a:pt x="1517764" y="4633201"/>
                  </a:lnTo>
                  <a:lnTo>
                    <a:pt x="303479" y="4633556"/>
                  </a:lnTo>
                  <a:lnTo>
                    <a:pt x="263797" y="4630947"/>
                  </a:lnTo>
                  <a:lnTo>
                    <a:pt x="224958" y="4623209"/>
                  </a:lnTo>
                  <a:lnTo>
                    <a:pt x="187400" y="4610475"/>
                  </a:lnTo>
                  <a:lnTo>
                    <a:pt x="151561" y="4592878"/>
                  </a:lnTo>
                  <a:lnTo>
                    <a:pt x="118544" y="4570793"/>
                  </a:lnTo>
                  <a:lnTo>
                    <a:pt x="88833" y="4544688"/>
                  </a:lnTo>
                  <a:lnTo>
                    <a:pt x="62764" y="4514869"/>
                  </a:lnTo>
                  <a:lnTo>
                    <a:pt x="40678" y="4481639"/>
                  </a:lnTo>
                  <a:lnTo>
                    <a:pt x="23086" y="4446013"/>
                  </a:lnTo>
                  <a:lnTo>
                    <a:pt x="10352" y="4408563"/>
                  </a:lnTo>
                  <a:lnTo>
                    <a:pt x="2610" y="4369761"/>
                  </a:lnTo>
                  <a:lnTo>
                    <a:pt x="0" y="4330077"/>
                  </a:lnTo>
                  <a:lnTo>
                    <a:pt x="0" y="30347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922439" y="2047328"/>
              <a:ext cx="1542592" cy="15425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922084" y="2047316"/>
              <a:ext cx="1543050" cy="1543050"/>
            </a:xfrm>
            <a:custGeom>
              <a:avLst/>
              <a:gdLst/>
              <a:ahLst/>
              <a:cxnLst/>
              <a:rect l="l" t="t" r="r" b="b"/>
              <a:pathLst>
                <a:path w="1543050" h="1543050">
                  <a:moveTo>
                    <a:pt x="0" y="771486"/>
                  </a:moveTo>
                  <a:lnTo>
                    <a:pt x="1663" y="720852"/>
                  </a:lnTo>
                  <a:lnTo>
                    <a:pt x="6625" y="670586"/>
                  </a:lnTo>
                  <a:lnTo>
                    <a:pt x="14844" y="620852"/>
                  </a:lnTo>
                  <a:lnTo>
                    <a:pt x="26277" y="571815"/>
                  </a:lnTo>
                  <a:lnTo>
                    <a:pt x="40883" y="523640"/>
                  </a:lnTo>
                  <a:lnTo>
                    <a:pt x="58619" y="476491"/>
                  </a:lnTo>
                  <a:lnTo>
                    <a:pt x="79444" y="430531"/>
                  </a:lnTo>
                  <a:lnTo>
                    <a:pt x="103314" y="385927"/>
                  </a:lnTo>
                  <a:lnTo>
                    <a:pt x="130074" y="342865"/>
                  </a:lnTo>
                  <a:lnTo>
                    <a:pt x="159518" y="301777"/>
                  </a:lnTo>
                  <a:lnTo>
                    <a:pt x="191527" y="262781"/>
                  </a:lnTo>
                  <a:lnTo>
                    <a:pt x="225983" y="225996"/>
                  </a:lnTo>
                  <a:lnTo>
                    <a:pt x="262768" y="191540"/>
                  </a:lnTo>
                  <a:lnTo>
                    <a:pt x="301764" y="159531"/>
                  </a:lnTo>
                  <a:lnTo>
                    <a:pt x="342852" y="130087"/>
                  </a:lnTo>
                  <a:lnTo>
                    <a:pt x="385914" y="103327"/>
                  </a:lnTo>
                  <a:lnTo>
                    <a:pt x="430523" y="79456"/>
                  </a:lnTo>
                  <a:lnTo>
                    <a:pt x="476485" y="58630"/>
                  </a:lnTo>
                  <a:lnTo>
                    <a:pt x="523636" y="40892"/>
                  </a:lnTo>
                  <a:lnTo>
                    <a:pt x="571812" y="26284"/>
                  </a:lnTo>
                  <a:lnTo>
                    <a:pt x="620848" y="14848"/>
                  </a:lnTo>
                  <a:lnTo>
                    <a:pt x="670580" y="6627"/>
                  </a:lnTo>
                  <a:lnTo>
                    <a:pt x="720844" y="1663"/>
                  </a:lnTo>
                  <a:lnTo>
                    <a:pt x="771474" y="0"/>
                  </a:lnTo>
                  <a:lnTo>
                    <a:pt x="822105" y="1663"/>
                  </a:lnTo>
                  <a:lnTo>
                    <a:pt x="872375" y="6627"/>
                  </a:lnTo>
                  <a:lnTo>
                    <a:pt x="922122" y="14848"/>
                  </a:lnTo>
                  <a:lnTo>
                    <a:pt x="971186" y="26284"/>
                  </a:lnTo>
                  <a:lnTo>
                    <a:pt x="1019407" y="40892"/>
                  </a:lnTo>
                  <a:lnTo>
                    <a:pt x="1066623" y="58630"/>
                  </a:lnTo>
                  <a:lnTo>
                    <a:pt x="1112675" y="79456"/>
                  </a:lnTo>
                  <a:lnTo>
                    <a:pt x="1157401" y="103327"/>
                  </a:lnTo>
                  <a:lnTo>
                    <a:pt x="1200342" y="130086"/>
                  </a:lnTo>
                  <a:lnTo>
                    <a:pt x="1241339" y="159525"/>
                  </a:lnTo>
                  <a:lnTo>
                    <a:pt x="1280269" y="191521"/>
                  </a:lnTo>
                  <a:lnTo>
                    <a:pt x="1317010" y="225950"/>
                  </a:lnTo>
                  <a:lnTo>
                    <a:pt x="1351440" y="262691"/>
                  </a:lnTo>
                  <a:lnTo>
                    <a:pt x="1383435" y="301621"/>
                  </a:lnTo>
                  <a:lnTo>
                    <a:pt x="1412874" y="342618"/>
                  </a:lnTo>
                  <a:lnTo>
                    <a:pt x="1439633" y="385559"/>
                  </a:lnTo>
                  <a:lnTo>
                    <a:pt x="1463504" y="430285"/>
                  </a:lnTo>
                  <a:lnTo>
                    <a:pt x="1484330" y="476335"/>
                  </a:lnTo>
                  <a:lnTo>
                    <a:pt x="1502068" y="523550"/>
                  </a:lnTo>
                  <a:lnTo>
                    <a:pt x="1516676" y="571769"/>
                  </a:lnTo>
                  <a:lnTo>
                    <a:pt x="1528112" y="620833"/>
                  </a:lnTo>
                  <a:lnTo>
                    <a:pt x="1536333" y="670580"/>
                  </a:lnTo>
                  <a:lnTo>
                    <a:pt x="1541297" y="720851"/>
                  </a:lnTo>
                  <a:lnTo>
                    <a:pt x="1542961" y="771486"/>
                  </a:lnTo>
                  <a:lnTo>
                    <a:pt x="1541297" y="822117"/>
                  </a:lnTo>
                  <a:lnTo>
                    <a:pt x="1536333" y="872385"/>
                  </a:lnTo>
                  <a:lnTo>
                    <a:pt x="1528112" y="922130"/>
                  </a:lnTo>
                  <a:lnTo>
                    <a:pt x="1516676" y="971192"/>
                  </a:lnTo>
                  <a:lnTo>
                    <a:pt x="1502068" y="1019411"/>
                  </a:lnTo>
                  <a:lnTo>
                    <a:pt x="1484330" y="1066625"/>
                  </a:lnTo>
                  <a:lnTo>
                    <a:pt x="1463504" y="1112675"/>
                  </a:lnTo>
                  <a:lnTo>
                    <a:pt x="1439633" y="1157401"/>
                  </a:lnTo>
                  <a:lnTo>
                    <a:pt x="1412874" y="1200346"/>
                  </a:lnTo>
                  <a:lnTo>
                    <a:pt x="1383435" y="1241346"/>
                  </a:lnTo>
                  <a:lnTo>
                    <a:pt x="1351440" y="1280279"/>
                  </a:lnTo>
                  <a:lnTo>
                    <a:pt x="1317010" y="1317021"/>
                  </a:lnTo>
                  <a:lnTo>
                    <a:pt x="1280269" y="1351452"/>
                  </a:lnTo>
                  <a:lnTo>
                    <a:pt x="1241339" y="1383447"/>
                  </a:lnTo>
                  <a:lnTo>
                    <a:pt x="1200342" y="1412886"/>
                  </a:lnTo>
                  <a:lnTo>
                    <a:pt x="1157401" y="1439646"/>
                  </a:lnTo>
                  <a:lnTo>
                    <a:pt x="1112675" y="1463516"/>
                  </a:lnTo>
                  <a:lnTo>
                    <a:pt x="1066623" y="1484341"/>
                  </a:lnTo>
                  <a:lnTo>
                    <a:pt x="1019407" y="1502077"/>
                  </a:lnTo>
                  <a:lnTo>
                    <a:pt x="971186" y="1516683"/>
                  </a:lnTo>
                  <a:lnTo>
                    <a:pt x="922122" y="1528116"/>
                  </a:lnTo>
                  <a:lnTo>
                    <a:pt x="872375" y="1536335"/>
                  </a:lnTo>
                  <a:lnTo>
                    <a:pt x="822105" y="1541297"/>
                  </a:lnTo>
                  <a:lnTo>
                    <a:pt x="771474" y="1542961"/>
                  </a:lnTo>
                  <a:lnTo>
                    <a:pt x="720844" y="1541297"/>
                  </a:lnTo>
                  <a:lnTo>
                    <a:pt x="670580" y="1536335"/>
                  </a:lnTo>
                  <a:lnTo>
                    <a:pt x="620848" y="1528116"/>
                  </a:lnTo>
                  <a:lnTo>
                    <a:pt x="571812" y="1516683"/>
                  </a:lnTo>
                  <a:lnTo>
                    <a:pt x="523636" y="1502077"/>
                  </a:lnTo>
                  <a:lnTo>
                    <a:pt x="476485" y="1484341"/>
                  </a:lnTo>
                  <a:lnTo>
                    <a:pt x="430523" y="1463516"/>
                  </a:lnTo>
                  <a:lnTo>
                    <a:pt x="385914" y="1439646"/>
                  </a:lnTo>
                  <a:lnTo>
                    <a:pt x="342852" y="1412886"/>
                  </a:lnTo>
                  <a:lnTo>
                    <a:pt x="301764" y="1383447"/>
                  </a:lnTo>
                  <a:lnTo>
                    <a:pt x="262768" y="1351452"/>
                  </a:lnTo>
                  <a:lnTo>
                    <a:pt x="225983" y="1317021"/>
                  </a:lnTo>
                  <a:lnTo>
                    <a:pt x="191527" y="1280279"/>
                  </a:lnTo>
                  <a:lnTo>
                    <a:pt x="159518" y="1241346"/>
                  </a:lnTo>
                  <a:lnTo>
                    <a:pt x="130074" y="1200346"/>
                  </a:lnTo>
                  <a:lnTo>
                    <a:pt x="103314" y="1157401"/>
                  </a:lnTo>
                  <a:lnTo>
                    <a:pt x="79444" y="1112675"/>
                  </a:lnTo>
                  <a:lnTo>
                    <a:pt x="58619" y="1066625"/>
                  </a:lnTo>
                  <a:lnTo>
                    <a:pt x="40883" y="1019411"/>
                  </a:lnTo>
                  <a:lnTo>
                    <a:pt x="26277" y="971192"/>
                  </a:lnTo>
                  <a:lnTo>
                    <a:pt x="14844" y="922130"/>
                  </a:lnTo>
                  <a:lnTo>
                    <a:pt x="6625" y="872385"/>
                  </a:lnTo>
                  <a:lnTo>
                    <a:pt x="1663" y="822117"/>
                  </a:lnTo>
                  <a:lnTo>
                    <a:pt x="0" y="771486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61834" y="5476316"/>
              <a:ext cx="7419975" cy="695325"/>
            </a:xfrm>
            <a:custGeom>
              <a:avLst/>
              <a:gdLst/>
              <a:ahLst/>
              <a:cxnLst/>
              <a:rect l="l" t="t" r="r" b="b"/>
              <a:pathLst>
                <a:path w="7419975" h="695325">
                  <a:moveTo>
                    <a:pt x="7071842" y="0"/>
                  </a:moveTo>
                  <a:lnTo>
                    <a:pt x="7071842" y="173520"/>
                  </a:lnTo>
                  <a:lnTo>
                    <a:pt x="347408" y="173520"/>
                  </a:lnTo>
                  <a:lnTo>
                    <a:pt x="347408" y="0"/>
                  </a:lnTo>
                  <a:lnTo>
                    <a:pt x="0" y="347408"/>
                  </a:lnTo>
                  <a:lnTo>
                    <a:pt x="347408" y="695159"/>
                  </a:lnTo>
                  <a:lnTo>
                    <a:pt x="347408" y="521284"/>
                  </a:lnTo>
                  <a:lnTo>
                    <a:pt x="7071842" y="521284"/>
                  </a:lnTo>
                  <a:lnTo>
                    <a:pt x="7071842" y="695159"/>
                  </a:lnTo>
                  <a:lnTo>
                    <a:pt x="7419606" y="347408"/>
                  </a:lnTo>
                  <a:lnTo>
                    <a:pt x="7071842" y="0"/>
                  </a:lnTo>
                  <a:close/>
                </a:path>
              </a:pathLst>
            </a:custGeom>
            <a:solidFill>
              <a:srgbClr val="B1B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61834" y="5476316"/>
              <a:ext cx="7419975" cy="695325"/>
            </a:xfrm>
            <a:custGeom>
              <a:avLst/>
              <a:gdLst/>
              <a:ahLst/>
              <a:cxnLst/>
              <a:rect l="l" t="t" r="r" b="b"/>
              <a:pathLst>
                <a:path w="7419975" h="695325">
                  <a:moveTo>
                    <a:pt x="0" y="347408"/>
                  </a:moveTo>
                  <a:lnTo>
                    <a:pt x="347408" y="0"/>
                  </a:lnTo>
                  <a:lnTo>
                    <a:pt x="347408" y="173520"/>
                  </a:lnTo>
                  <a:lnTo>
                    <a:pt x="7071842" y="173520"/>
                  </a:lnTo>
                  <a:lnTo>
                    <a:pt x="7071842" y="0"/>
                  </a:lnTo>
                  <a:lnTo>
                    <a:pt x="7419606" y="347408"/>
                  </a:lnTo>
                  <a:lnTo>
                    <a:pt x="7071842" y="695159"/>
                  </a:lnTo>
                  <a:lnTo>
                    <a:pt x="7071842" y="521284"/>
                  </a:lnTo>
                  <a:lnTo>
                    <a:pt x="347408" y="521284"/>
                  </a:lnTo>
                  <a:lnTo>
                    <a:pt x="347408" y="695159"/>
                  </a:lnTo>
                  <a:lnTo>
                    <a:pt x="0" y="34740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98842" y="5670715"/>
              <a:ext cx="1584325" cy="576580"/>
            </a:xfrm>
            <a:custGeom>
              <a:avLst/>
              <a:gdLst/>
              <a:ahLst/>
              <a:cxnLst/>
              <a:rect l="l" t="t" r="r" b="b"/>
              <a:pathLst>
                <a:path w="1584325" h="576579">
                  <a:moveTo>
                    <a:pt x="1295996" y="0"/>
                  </a:moveTo>
                  <a:lnTo>
                    <a:pt x="1295996" y="144005"/>
                  </a:lnTo>
                  <a:lnTo>
                    <a:pt x="287997" y="144005"/>
                  </a:lnTo>
                  <a:lnTo>
                    <a:pt x="287997" y="0"/>
                  </a:lnTo>
                  <a:lnTo>
                    <a:pt x="0" y="288010"/>
                  </a:lnTo>
                  <a:lnTo>
                    <a:pt x="287997" y="576008"/>
                  </a:lnTo>
                  <a:lnTo>
                    <a:pt x="287997" y="432003"/>
                  </a:lnTo>
                  <a:lnTo>
                    <a:pt x="1295996" y="432003"/>
                  </a:lnTo>
                  <a:lnTo>
                    <a:pt x="1295996" y="576008"/>
                  </a:lnTo>
                  <a:lnTo>
                    <a:pt x="1583994" y="288010"/>
                  </a:lnTo>
                  <a:lnTo>
                    <a:pt x="1295996" y="0"/>
                  </a:lnTo>
                  <a:close/>
                </a:path>
              </a:pathLst>
            </a:custGeom>
            <a:solidFill>
              <a:srgbClr val="B1B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98842" y="5670715"/>
              <a:ext cx="1584325" cy="576580"/>
            </a:xfrm>
            <a:custGeom>
              <a:avLst/>
              <a:gdLst/>
              <a:ahLst/>
              <a:cxnLst/>
              <a:rect l="l" t="t" r="r" b="b"/>
              <a:pathLst>
                <a:path w="1584325" h="576579">
                  <a:moveTo>
                    <a:pt x="0" y="288010"/>
                  </a:moveTo>
                  <a:lnTo>
                    <a:pt x="287997" y="0"/>
                  </a:lnTo>
                  <a:lnTo>
                    <a:pt x="287997" y="144005"/>
                  </a:lnTo>
                  <a:lnTo>
                    <a:pt x="1295996" y="144005"/>
                  </a:lnTo>
                  <a:lnTo>
                    <a:pt x="1295996" y="0"/>
                  </a:lnTo>
                  <a:lnTo>
                    <a:pt x="1583994" y="288010"/>
                  </a:lnTo>
                  <a:lnTo>
                    <a:pt x="1295996" y="576008"/>
                  </a:lnTo>
                  <a:lnTo>
                    <a:pt x="1295996" y="432003"/>
                  </a:lnTo>
                  <a:lnTo>
                    <a:pt x="287997" y="432003"/>
                  </a:lnTo>
                  <a:lnTo>
                    <a:pt x="287997" y="576008"/>
                  </a:lnTo>
                  <a:lnTo>
                    <a:pt x="0" y="288010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85583" y="5836932"/>
            <a:ext cx="1242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latin typeface="Carlito"/>
                <a:cs typeface="Carlito"/>
              </a:rPr>
              <a:t>833,0 тыс.</a:t>
            </a:r>
            <a:r>
              <a:rPr dirty="0" sz="1200" spc="-30" b="1" i="1">
                <a:latin typeface="Carlito"/>
                <a:cs typeface="Carlito"/>
              </a:rPr>
              <a:t> </a:t>
            </a:r>
            <a:r>
              <a:rPr dirty="0" sz="1200" spc="-10" b="1" i="1">
                <a:latin typeface="Carlito"/>
                <a:cs typeface="Carlito"/>
              </a:rPr>
              <a:t>рублей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72574" y="5760973"/>
            <a:ext cx="458787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-5" b="1" i="1">
                <a:latin typeface="Carlito"/>
                <a:cs typeface="Carlito"/>
              </a:rPr>
              <a:t>Объем финансирования составил </a:t>
            </a:r>
            <a:r>
              <a:rPr dirty="0" sz="1200" b="1" i="1">
                <a:latin typeface="Carlito"/>
                <a:cs typeface="Carlito"/>
              </a:rPr>
              <a:t>886,3 </a:t>
            </a:r>
            <a:r>
              <a:rPr dirty="0" sz="1200" spc="-5" b="1" i="1">
                <a:latin typeface="Carlito"/>
                <a:cs typeface="Carlito"/>
              </a:rPr>
              <a:t>тыс. рублей, </a:t>
            </a:r>
            <a:r>
              <a:rPr dirty="0" sz="1200" b="1" i="1">
                <a:latin typeface="Carlito"/>
                <a:cs typeface="Carlito"/>
              </a:rPr>
              <a:t>в </a:t>
            </a:r>
            <a:r>
              <a:rPr dirty="0" sz="1200" spc="-5" b="1" i="1">
                <a:latin typeface="Carlito"/>
                <a:cs typeface="Carlito"/>
              </a:rPr>
              <a:t>том </a:t>
            </a:r>
            <a:r>
              <a:rPr dirty="0" sz="1200" b="1" i="1">
                <a:latin typeface="Carlito"/>
                <a:cs typeface="Carlito"/>
              </a:rPr>
              <a:t>числе в  </a:t>
            </a:r>
            <a:r>
              <a:rPr dirty="0" sz="1200" spc="-5" b="1" i="1">
                <a:latin typeface="Carlito"/>
                <a:cs typeface="Carlito"/>
              </a:rPr>
              <a:t>рамках мероприятий национального проекта </a:t>
            </a:r>
            <a:r>
              <a:rPr dirty="0" sz="1200" b="1" i="1">
                <a:latin typeface="Carlito"/>
                <a:cs typeface="Carlito"/>
              </a:rPr>
              <a:t>– 486,3</a:t>
            </a:r>
            <a:r>
              <a:rPr dirty="0" sz="1200" spc="25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тыс.руб.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8977630" cy="1223645"/>
            <a:chOff x="0" y="12"/>
            <a:chExt cx="8977630" cy="1223645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33956" cy="1193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1282" y="692276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4">
                  <a:moveTo>
                    <a:pt x="86753" y="0"/>
                  </a:moveTo>
                  <a:lnTo>
                    <a:pt x="43561" y="11518"/>
                  </a:lnTo>
                  <a:lnTo>
                    <a:pt x="11874" y="43205"/>
                  </a:lnTo>
                  <a:lnTo>
                    <a:pt x="355" y="86398"/>
                  </a:lnTo>
                  <a:lnTo>
                    <a:pt x="0" y="432003"/>
                  </a:lnTo>
                  <a:lnTo>
                    <a:pt x="737" y="443311"/>
                  </a:lnTo>
                  <a:lnTo>
                    <a:pt x="17834" y="484709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208"/>
                  </a:lnTo>
                  <a:lnTo>
                    <a:pt x="8713431" y="432003"/>
                  </a:lnTo>
                  <a:lnTo>
                    <a:pt x="8713407" y="86398"/>
                  </a:lnTo>
                  <a:lnTo>
                    <a:pt x="8701913" y="43561"/>
                  </a:lnTo>
                  <a:lnTo>
                    <a:pt x="8670239" y="11887"/>
                  </a:lnTo>
                  <a:lnTo>
                    <a:pt x="8627033" y="368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1282" y="692276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4">
                  <a:moveTo>
                    <a:pt x="355" y="86398"/>
                  </a:moveTo>
                  <a:lnTo>
                    <a:pt x="1092" y="75146"/>
                  </a:lnTo>
                  <a:lnTo>
                    <a:pt x="3281" y="64130"/>
                  </a:lnTo>
                  <a:lnTo>
                    <a:pt x="25560" y="25338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68"/>
                  </a:lnTo>
                  <a:lnTo>
                    <a:pt x="8670239" y="11887"/>
                  </a:lnTo>
                  <a:lnTo>
                    <a:pt x="8701913" y="43561"/>
                  </a:lnTo>
                  <a:lnTo>
                    <a:pt x="8713431" y="86766"/>
                  </a:lnTo>
                  <a:lnTo>
                    <a:pt x="8713431" y="432003"/>
                  </a:lnTo>
                  <a:lnTo>
                    <a:pt x="8712696" y="443261"/>
                  </a:lnTo>
                  <a:lnTo>
                    <a:pt x="8710510" y="454282"/>
                  </a:lnTo>
                  <a:lnTo>
                    <a:pt x="8688238" y="493069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208"/>
                  </a:lnTo>
                  <a:lnTo>
                    <a:pt x="0" y="432003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7535" y="148577"/>
            <a:ext cx="5638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Carlito"/>
                <a:cs typeface="Carlito"/>
              </a:rPr>
              <a:t>ПЕРСПЕКТИВЫ </a:t>
            </a:r>
            <a:r>
              <a:rPr dirty="0" spc="-5" b="0">
                <a:latin typeface="Carlito"/>
                <a:cs typeface="Carlito"/>
              </a:rPr>
              <a:t>РЕАЛИЗАЦИИ НАЦИОНАЛЬНЫХ</a:t>
            </a:r>
            <a:r>
              <a:rPr dirty="0" spc="-30" b="0">
                <a:latin typeface="Carlito"/>
                <a:cs typeface="Carlito"/>
              </a:rPr>
              <a:t> </a:t>
            </a:r>
            <a:r>
              <a:rPr dirty="0" spc="-15" b="0">
                <a:latin typeface="Carlito"/>
                <a:cs typeface="Carlito"/>
              </a:rPr>
              <a:t>ПРОЕКТОВ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006" y="873988"/>
            <a:ext cx="6436360" cy="679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1814"/>
              </a:lnSpc>
              <a:spcBef>
                <a:spcPts val="95"/>
              </a:spcBef>
            </a:pP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dirty="0" baseline="5555" sz="1500" spc="-509">
                <a:latin typeface="OpenSymbol"/>
                <a:cs typeface="OpenSymbol"/>
              </a:rPr>
              <a:t>•</a:t>
            </a:r>
            <a:r>
              <a:rPr dirty="0" sz="1000" spc="-340">
                <a:latin typeface="Arial"/>
                <a:cs typeface="Arial"/>
              </a:rPr>
              <a:t>Р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dirty="0" sz="1000" spc="-340">
                <a:latin typeface="Arial"/>
                <a:cs typeface="Arial"/>
              </a:rPr>
              <a:t>ек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000" spc="-340">
                <a:latin typeface="Arial"/>
                <a:cs typeface="Arial"/>
              </a:rPr>
              <a:t>он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40">
                <a:latin typeface="Arial"/>
                <a:cs typeface="Arial"/>
              </a:rPr>
              <a:t>ст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000" spc="-340">
                <a:latin typeface="Arial"/>
                <a:cs typeface="Arial"/>
              </a:rPr>
              <a:t>ру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000" spc="-340">
                <a:latin typeface="Arial"/>
                <a:cs typeface="Arial"/>
              </a:rPr>
              <a:t>кц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1000" spc="-340">
                <a:latin typeface="Arial"/>
                <a:cs typeface="Arial"/>
              </a:rPr>
              <a:t>и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dirty="0" sz="1000" spc="-340">
                <a:latin typeface="Arial"/>
                <a:cs typeface="Arial"/>
              </a:rPr>
              <a:t>я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340">
                <a:latin typeface="Arial"/>
                <a:cs typeface="Arial"/>
              </a:rPr>
              <a:t>о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000" spc="-340">
                <a:latin typeface="Arial"/>
                <a:cs typeface="Arial"/>
              </a:rPr>
              <a:t>чи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dirty="0" sz="1000" spc="-340">
                <a:latin typeface="Arial"/>
                <a:cs typeface="Arial"/>
              </a:rPr>
              <a:t>ст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dirty="0" sz="1000" spc="-340">
                <a:latin typeface="Arial"/>
                <a:cs typeface="Arial"/>
              </a:rPr>
              <a:t>ных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sz="1000" spc="-340">
                <a:latin typeface="Arial"/>
                <a:cs typeface="Arial"/>
              </a:rPr>
              <a:t>с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1000" spc="-340">
                <a:latin typeface="Arial"/>
                <a:cs typeface="Arial"/>
              </a:rPr>
              <a:t>оо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40">
                <a:latin typeface="Arial"/>
                <a:cs typeface="Arial"/>
              </a:rPr>
              <a:t>ру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1000" spc="-340">
                <a:latin typeface="Arial"/>
                <a:cs typeface="Arial"/>
              </a:rPr>
              <a:t>ж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000" spc="-340">
                <a:latin typeface="Arial"/>
                <a:cs typeface="Arial"/>
              </a:rPr>
              <a:t>е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000" spc="-340">
                <a:latin typeface="Arial"/>
                <a:cs typeface="Arial"/>
              </a:rPr>
              <a:t>ний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1000" spc="-340">
                <a:latin typeface="Arial"/>
                <a:cs typeface="Arial"/>
              </a:rPr>
              <a:t>в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dirty="0" sz="1000" spc="-340">
                <a:latin typeface="Arial"/>
                <a:cs typeface="Arial"/>
              </a:rPr>
              <a:t>од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000" spc="-340">
                <a:latin typeface="Arial"/>
                <a:cs typeface="Arial"/>
              </a:rPr>
              <a:t>о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40">
                <a:latin typeface="Arial"/>
                <a:cs typeface="Arial"/>
              </a:rPr>
              <a:t>за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1000" spc="-340">
                <a:latin typeface="Arial"/>
                <a:cs typeface="Arial"/>
              </a:rPr>
              <a:t>бо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40">
                <a:latin typeface="Arial"/>
                <a:cs typeface="Arial"/>
              </a:rPr>
              <a:t>ра</a:t>
            </a:r>
            <a:r>
              <a:rPr dirty="0" baseline="19097" sz="2400" spc="-509" b="1">
                <a:solidFill>
                  <a:srgbClr val="FFFFFF"/>
                </a:solidFill>
                <a:latin typeface="Arial"/>
                <a:cs typeface="Arial"/>
              </a:rPr>
              <a:t>ги</a:t>
            </a:r>
            <a:r>
              <a:rPr dirty="0" sz="1000" spc="-340">
                <a:latin typeface="Arial"/>
                <a:cs typeface="Arial"/>
              </a:rPr>
              <a:t>в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5">
                <a:latin typeface="Arial"/>
                <a:cs typeface="Arial"/>
              </a:rPr>
              <a:t>г</a:t>
            </a:r>
            <a:r>
              <a:rPr dirty="0" baseline="19097" sz="2400" spc="-532" b="1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dirty="0" sz="1000" spc="-355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95">
                <a:latin typeface="Arial"/>
                <a:cs typeface="Arial"/>
              </a:rPr>
              <a:t>Т</a:t>
            </a:r>
            <a:r>
              <a:rPr dirty="0" baseline="19097" sz="2400" spc="-292" b="1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dirty="0" sz="1000" spc="-195">
                <a:latin typeface="Arial"/>
                <a:cs typeface="Arial"/>
              </a:rPr>
              <a:t>ара</a:t>
            </a:r>
            <a:endParaRPr sz="1000">
              <a:latin typeface="Arial"/>
              <a:cs typeface="Arial"/>
            </a:endParaRPr>
          </a:p>
          <a:p>
            <a:pPr marL="245110" indent="-46355">
              <a:lnSpc>
                <a:spcPts val="1055"/>
              </a:lnSpc>
              <a:buSzPct val="90000"/>
              <a:buFont typeface="OpenSymbol"/>
              <a:buChar char="•"/>
              <a:tabLst>
                <a:tab pos="245745" algn="l"/>
              </a:tabLst>
            </a:pPr>
            <a:r>
              <a:rPr dirty="0" sz="1000" spc="-10">
                <a:latin typeface="Arial"/>
                <a:cs typeface="Arial"/>
              </a:rPr>
              <a:t>Реконструкция </a:t>
            </a:r>
            <a:r>
              <a:rPr dirty="0" sz="1000" spc="-5">
                <a:latin typeface="Arial"/>
                <a:cs typeface="Arial"/>
              </a:rPr>
              <a:t>канализационных </a:t>
            </a:r>
            <a:r>
              <a:rPr dirty="0" sz="1000" spc="-10">
                <a:latin typeface="Arial"/>
                <a:cs typeface="Arial"/>
              </a:rPr>
              <a:t>очистных </a:t>
            </a:r>
            <a:r>
              <a:rPr dirty="0" sz="1000" spc="-5">
                <a:latin typeface="Arial"/>
                <a:cs typeface="Arial"/>
              </a:rPr>
              <a:t>сооружений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65">
                <a:latin typeface="Arial"/>
                <a:cs typeface="Arial"/>
              </a:rPr>
              <a:t>г.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Тара</a:t>
            </a:r>
            <a:endParaRPr sz="1000">
              <a:latin typeface="Arial"/>
              <a:cs typeface="Arial"/>
            </a:endParaRPr>
          </a:p>
          <a:p>
            <a:pPr marL="245110" indent="-46355">
              <a:lnSpc>
                <a:spcPts val="1120"/>
              </a:lnSpc>
              <a:buSzPct val="90000"/>
              <a:buFont typeface="OpenSymbol"/>
              <a:buChar char="•"/>
              <a:tabLst>
                <a:tab pos="245745" algn="l"/>
              </a:tabLst>
            </a:pPr>
            <a:r>
              <a:rPr dirty="0" sz="1000" spc="-10">
                <a:latin typeface="Arial"/>
                <a:cs typeface="Arial"/>
              </a:rPr>
              <a:t>Строительство водопроводной сети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2-х </a:t>
            </a:r>
            <a:r>
              <a:rPr dirty="0" sz="1000" spc="-10">
                <a:latin typeface="Arial"/>
                <a:cs typeface="Arial"/>
              </a:rPr>
              <a:t>микрорайонах </a:t>
            </a:r>
            <a:r>
              <a:rPr dirty="0" sz="1000" spc="-65">
                <a:latin typeface="Arial"/>
                <a:cs typeface="Arial"/>
              </a:rPr>
              <a:t>г.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Тара</a:t>
            </a:r>
            <a:endParaRPr sz="1000">
              <a:latin typeface="Arial"/>
              <a:cs typeface="Arial"/>
            </a:endParaRPr>
          </a:p>
          <a:p>
            <a:pPr marL="245110" indent="-46355">
              <a:lnSpc>
                <a:spcPts val="1160"/>
              </a:lnSpc>
              <a:buSzPct val="90000"/>
              <a:buFont typeface="OpenSymbol"/>
              <a:buChar char="•"/>
              <a:tabLst>
                <a:tab pos="245745" algn="l"/>
              </a:tabLst>
            </a:pPr>
            <a:r>
              <a:rPr dirty="0" sz="1000" spc="-10">
                <a:latin typeface="Arial"/>
                <a:cs typeface="Arial"/>
              </a:rPr>
              <a:t>Ликвидация полигона ТБО </a:t>
            </a:r>
            <a:r>
              <a:rPr dirty="0" sz="1000" spc="-65">
                <a:latin typeface="Arial"/>
                <a:cs typeface="Arial"/>
              </a:rPr>
              <a:t>г. </a:t>
            </a:r>
            <a:r>
              <a:rPr dirty="0" sz="1000" spc="-20">
                <a:latin typeface="Arial"/>
                <a:cs typeface="Arial"/>
              </a:rPr>
              <a:t>Тары </a:t>
            </a:r>
            <a:r>
              <a:rPr dirty="0" sz="1000" spc="-5">
                <a:latin typeface="Arial"/>
                <a:cs typeface="Arial"/>
              </a:rPr>
              <a:t>(после 2023 </a:t>
            </a:r>
            <a:r>
              <a:rPr dirty="0" sz="1000" spc="-10">
                <a:latin typeface="Arial"/>
                <a:cs typeface="Arial"/>
              </a:rPr>
              <a:t>года), ликвидация </a:t>
            </a:r>
            <a:r>
              <a:rPr dirty="0" sz="1000">
                <a:latin typeface="Arial"/>
                <a:cs typeface="Arial"/>
              </a:rPr>
              <a:t>свалок в </a:t>
            </a:r>
            <a:r>
              <a:rPr dirty="0" sz="1000" spc="-10">
                <a:latin typeface="Arial"/>
                <a:cs typeface="Arial"/>
              </a:rPr>
              <a:t>сельских поселениях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района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785" y="1517662"/>
            <a:ext cx="7617459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indent="-46355">
              <a:lnSpc>
                <a:spcPct val="100000"/>
              </a:lnSpc>
              <a:spcBef>
                <a:spcPts val="100"/>
              </a:spcBef>
              <a:buSzPct val="90000"/>
              <a:buFont typeface="OpenSymbol"/>
              <a:buChar char="•"/>
              <a:tabLst>
                <a:tab pos="59055" algn="l"/>
              </a:tabLst>
            </a:pPr>
            <a:r>
              <a:rPr dirty="0" sz="1000" spc="-10">
                <a:latin typeface="Arial"/>
                <a:cs typeface="Arial"/>
              </a:rPr>
              <a:t>Строительство водозабора подземных </a:t>
            </a:r>
            <a:r>
              <a:rPr dirty="0" sz="1000" spc="-15">
                <a:latin typeface="Arial"/>
                <a:cs typeface="Arial"/>
              </a:rPr>
              <a:t>вод </a:t>
            </a:r>
            <a:r>
              <a:rPr dirty="0" sz="1000" spc="-10">
                <a:latin typeface="Arial"/>
                <a:cs typeface="Arial"/>
              </a:rPr>
              <a:t>(разведочно-эксплуатационных </a:t>
            </a:r>
            <a:r>
              <a:rPr dirty="0" sz="1000" spc="-5">
                <a:latin typeface="Arial"/>
                <a:cs typeface="Arial"/>
              </a:rPr>
              <a:t>скважин) </a:t>
            </a:r>
            <a:r>
              <a:rPr dirty="0" sz="1000" spc="-10">
                <a:latin typeface="Arial"/>
                <a:cs typeface="Arial"/>
              </a:rPr>
              <a:t>для водоснабжения </a:t>
            </a:r>
            <a:r>
              <a:rPr dirty="0" sz="1000">
                <a:latin typeface="Arial"/>
                <a:cs typeface="Arial"/>
              </a:rPr>
              <a:t>5 </a:t>
            </a:r>
            <a:r>
              <a:rPr dirty="0" sz="1000" spc="-5">
                <a:latin typeface="Arial"/>
                <a:cs typeface="Arial"/>
              </a:rPr>
              <a:t>сёл </a:t>
            </a:r>
            <a:r>
              <a:rPr dirty="0" sz="1000" spc="-15">
                <a:latin typeface="Arial"/>
                <a:cs typeface="Arial"/>
              </a:rPr>
              <a:t>Тарского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района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8502" y="1435502"/>
            <a:ext cx="8739505" cy="544195"/>
            <a:chOff x="238502" y="1435502"/>
            <a:chExt cx="8739505" cy="544195"/>
          </a:xfrm>
        </p:grpSpPr>
        <p:sp>
          <p:nvSpPr>
            <p:cNvPr id="11" name="object 11"/>
            <p:cNvSpPr/>
            <p:nvPr/>
          </p:nvSpPr>
          <p:spPr>
            <a:xfrm>
              <a:off x="251282" y="1448282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4">
                  <a:moveTo>
                    <a:pt x="86753" y="0"/>
                  </a:moveTo>
                  <a:lnTo>
                    <a:pt x="43561" y="11518"/>
                  </a:lnTo>
                  <a:lnTo>
                    <a:pt x="11874" y="43192"/>
                  </a:lnTo>
                  <a:lnTo>
                    <a:pt x="355" y="86398"/>
                  </a:lnTo>
                  <a:lnTo>
                    <a:pt x="0" y="432003"/>
                  </a:lnTo>
                  <a:lnTo>
                    <a:pt x="737" y="443306"/>
                  </a:lnTo>
                  <a:lnTo>
                    <a:pt x="17834" y="484702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195"/>
                  </a:lnTo>
                  <a:lnTo>
                    <a:pt x="8713431" y="432003"/>
                  </a:lnTo>
                  <a:lnTo>
                    <a:pt x="8713408" y="86398"/>
                  </a:lnTo>
                  <a:lnTo>
                    <a:pt x="8701913" y="43561"/>
                  </a:lnTo>
                  <a:lnTo>
                    <a:pt x="8670239" y="11874"/>
                  </a:lnTo>
                  <a:lnTo>
                    <a:pt x="8627033" y="355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1282" y="1448282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4">
                  <a:moveTo>
                    <a:pt x="355" y="86398"/>
                  </a:moveTo>
                  <a:lnTo>
                    <a:pt x="1092" y="75139"/>
                  </a:lnTo>
                  <a:lnTo>
                    <a:pt x="3281" y="64119"/>
                  </a:lnTo>
                  <a:lnTo>
                    <a:pt x="25560" y="25331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55"/>
                  </a:lnTo>
                  <a:lnTo>
                    <a:pt x="8670239" y="11874"/>
                  </a:lnTo>
                  <a:lnTo>
                    <a:pt x="8701913" y="43561"/>
                  </a:lnTo>
                  <a:lnTo>
                    <a:pt x="8713431" y="86753"/>
                  </a:lnTo>
                  <a:lnTo>
                    <a:pt x="8713431" y="432003"/>
                  </a:lnTo>
                  <a:lnTo>
                    <a:pt x="8712696" y="443254"/>
                  </a:lnTo>
                  <a:lnTo>
                    <a:pt x="8710510" y="454271"/>
                  </a:lnTo>
                  <a:lnTo>
                    <a:pt x="8688238" y="493063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195"/>
                  </a:lnTo>
                  <a:lnTo>
                    <a:pt x="0" y="432003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41706" y="1562303"/>
            <a:ext cx="8387080" cy="3924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471805" marR="30480" indent="-434340">
              <a:lnSpc>
                <a:spcPct val="82500"/>
              </a:lnSpc>
              <a:spcBef>
                <a:spcPts val="434"/>
              </a:spcBef>
            </a:pP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dirty="0" baseline="8333" sz="1500" spc="-442">
                <a:latin typeface="OpenSymbol"/>
                <a:cs typeface="OpenSymbol"/>
              </a:rPr>
              <a:t>• 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dirty="0" baseline="2777" sz="1500" spc="-509">
                <a:latin typeface="Arial"/>
                <a:cs typeface="Arial"/>
              </a:rPr>
              <a:t>О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baseline="2777" sz="1500" spc="-509">
                <a:latin typeface="Arial"/>
                <a:cs typeface="Arial"/>
              </a:rPr>
              <a:t>бу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baseline="2777" sz="1500" spc="-509">
                <a:latin typeface="Arial"/>
                <a:cs typeface="Arial"/>
              </a:rPr>
              <a:t>ст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baseline="2777" sz="1500" spc="-509">
                <a:latin typeface="Arial"/>
                <a:cs typeface="Arial"/>
              </a:rPr>
              <a:t>ро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baseline="2777" sz="1500" spc="-509">
                <a:latin typeface="Arial"/>
                <a:cs typeface="Arial"/>
              </a:rPr>
              <a:t>й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dirty="0" baseline="2777" sz="1500" spc="-509">
                <a:latin typeface="Arial"/>
                <a:cs typeface="Arial"/>
              </a:rPr>
              <a:t>ств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baseline="2777" sz="1500" spc="-509">
                <a:latin typeface="Arial"/>
                <a:cs typeface="Arial"/>
              </a:rPr>
              <a:t>о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dirty="0" baseline="2777" sz="1500" spc="-509">
                <a:latin typeface="Arial"/>
                <a:cs typeface="Arial"/>
              </a:rPr>
              <a:t>об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dirty="0" baseline="2777" sz="1500" spc="-509">
                <a:latin typeface="Arial"/>
                <a:cs typeface="Arial"/>
              </a:rPr>
              <a:t>ще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baseline="2777" sz="1500" spc="-509">
                <a:latin typeface="Arial"/>
                <a:cs typeface="Arial"/>
              </a:rPr>
              <a:t>ст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baseline="2777" sz="1500" spc="-509">
                <a:latin typeface="Arial"/>
                <a:cs typeface="Arial"/>
              </a:rPr>
              <a:t>ве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baseline="2777" sz="1500" spc="-509">
                <a:latin typeface="Arial"/>
                <a:cs typeface="Arial"/>
              </a:rPr>
              <a:t>нн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baseline="2777" sz="1500" spc="-509">
                <a:latin typeface="Arial"/>
                <a:cs typeface="Arial"/>
              </a:rPr>
              <a:t>ы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baseline="2777" sz="1500" spc="-509">
                <a:latin typeface="Arial"/>
                <a:cs typeface="Arial"/>
              </a:rPr>
              <a:t>х</a:t>
            </a:r>
            <a:r>
              <a:rPr dirty="0" baseline="2777" sz="1500" spc="-217">
                <a:latin typeface="Arial"/>
                <a:cs typeface="Arial"/>
              </a:rPr>
              <a:t> 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baseline="2777" sz="1500" spc="-509">
                <a:latin typeface="Arial"/>
                <a:cs typeface="Arial"/>
              </a:rPr>
              <a:t>тер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baseline="2777" sz="1500" spc="-509">
                <a:latin typeface="Arial"/>
                <a:cs typeface="Arial"/>
              </a:rPr>
              <a:t>р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dirty="0" baseline="2777" sz="1500" spc="-509">
                <a:latin typeface="Arial"/>
                <a:cs typeface="Arial"/>
              </a:rPr>
              <a:t>ито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baseline="2777" sz="1500" spc="-509">
                <a:latin typeface="Arial"/>
                <a:cs typeface="Arial"/>
              </a:rPr>
              <a:t>ри</a:t>
            </a:r>
            <a:r>
              <a:rPr dirty="0" sz="1600" spc="-340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baseline="2777" sz="1500" spc="-509">
                <a:latin typeface="Arial"/>
                <a:cs typeface="Arial"/>
              </a:rPr>
              <a:t>й</a:t>
            </a:r>
            <a:r>
              <a:rPr dirty="0" baseline="2777" sz="1500" spc="-307">
                <a:latin typeface="Arial"/>
                <a:cs typeface="Arial"/>
              </a:rPr>
              <a:t> 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dirty="0" baseline="2777" sz="1500" spc="-487">
                <a:latin typeface="Arial"/>
                <a:cs typeface="Arial"/>
              </a:rPr>
              <a:t>(П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baseline="2777" sz="1500" spc="-487">
                <a:latin typeface="Arial"/>
                <a:cs typeface="Arial"/>
              </a:rPr>
              <a:t>еш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baseline="2777" sz="1500" spc="-487">
                <a:latin typeface="Arial"/>
                <a:cs typeface="Arial"/>
              </a:rPr>
              <a:t>ехо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dirty="0" baseline="2777" sz="1500" spc="-487">
                <a:latin typeface="Arial"/>
                <a:cs typeface="Arial"/>
              </a:rPr>
              <a:t>д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baseline="2777" sz="1500" spc="-487">
                <a:latin typeface="Arial"/>
                <a:cs typeface="Arial"/>
              </a:rPr>
              <a:t>на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baseline="2777" sz="1500" spc="-487">
                <a:latin typeface="Arial"/>
                <a:cs typeface="Arial"/>
              </a:rPr>
              <a:t>я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baseline="2777" sz="1500" spc="-487">
                <a:latin typeface="Arial"/>
                <a:cs typeface="Arial"/>
              </a:rPr>
              <a:t>зо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baseline="2777" sz="1500" spc="-487">
                <a:latin typeface="Arial"/>
                <a:cs typeface="Arial"/>
              </a:rPr>
              <a:t>на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baseline="2777" sz="1500" spc="-487">
                <a:latin typeface="Arial"/>
                <a:cs typeface="Arial"/>
              </a:rPr>
              <a:t>г</a:t>
            </a:r>
            <a:r>
              <a:rPr dirty="0" sz="1600" spc="-325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baseline="2777" sz="1500" spc="-487">
                <a:latin typeface="Arial"/>
                <a:cs typeface="Arial"/>
              </a:rPr>
              <a:t>.</a:t>
            </a:r>
            <a:r>
              <a:rPr dirty="0" baseline="2777" sz="1500">
                <a:latin typeface="Arial"/>
                <a:cs typeface="Arial"/>
              </a:rPr>
              <a:t> </a:t>
            </a:r>
            <a:r>
              <a:rPr dirty="0" baseline="2777" sz="1500" spc="-442">
                <a:latin typeface="Arial"/>
                <a:cs typeface="Arial"/>
              </a:rPr>
              <a:t>Т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baseline="2777" sz="1500" spc="-442">
                <a:latin typeface="Arial"/>
                <a:cs typeface="Arial"/>
              </a:rPr>
              <a:t>а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dirty="0" baseline="2777" sz="1500" spc="-442">
                <a:latin typeface="Arial"/>
                <a:cs typeface="Arial"/>
              </a:rPr>
              <a:t>ра,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baseline="2777" sz="1500" spc="-442">
                <a:latin typeface="Arial"/>
                <a:cs typeface="Arial"/>
              </a:rPr>
              <a:t>с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baseline="2777" sz="1500" spc="-442">
                <a:latin typeface="Arial"/>
                <a:cs typeface="Arial"/>
              </a:rPr>
              <a:t>кве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baseline="2777" sz="1500" spc="-442">
                <a:latin typeface="Arial"/>
                <a:cs typeface="Arial"/>
              </a:rPr>
              <a:t>р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baseline="2777" sz="1500" spc="-442">
                <a:latin typeface="Arial"/>
                <a:cs typeface="Arial"/>
              </a:rPr>
              <a:t>Е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baseline="2777" sz="1500" spc="-442">
                <a:latin typeface="Arial"/>
                <a:cs typeface="Arial"/>
              </a:rPr>
              <a:t>рм</a:t>
            </a:r>
            <a:r>
              <a:rPr dirty="0" sz="1600" spc="-295" b="1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dirty="0" baseline="2777" sz="1500" spc="-442">
                <a:latin typeface="Arial"/>
                <a:cs typeface="Arial"/>
              </a:rPr>
              <a:t>ака</a:t>
            </a:r>
            <a:r>
              <a:rPr dirty="0" baseline="2777" sz="1500" spc="1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в </a:t>
            </a:r>
            <a:r>
              <a:rPr dirty="0" baseline="2777" sz="1500" spc="-89">
                <a:latin typeface="Arial"/>
                <a:cs typeface="Arial"/>
              </a:rPr>
              <a:t>г. </a:t>
            </a:r>
            <a:r>
              <a:rPr dirty="0" baseline="2777" sz="1500" spc="-22">
                <a:latin typeface="Arial"/>
                <a:cs typeface="Arial"/>
              </a:rPr>
              <a:t>Тара, </a:t>
            </a:r>
            <a:r>
              <a:rPr dirty="0" baseline="2777" sz="1500" spc="-7">
                <a:latin typeface="Arial"/>
                <a:cs typeface="Arial"/>
              </a:rPr>
              <a:t>II </a:t>
            </a:r>
            <a:r>
              <a:rPr dirty="0" baseline="2777" sz="1500" spc="-22">
                <a:latin typeface="Arial"/>
                <a:cs typeface="Arial"/>
              </a:rPr>
              <a:t>очередь </a:t>
            </a:r>
            <a:r>
              <a:rPr dirty="0" baseline="2777" sz="1500" spc="-7">
                <a:latin typeface="Arial"/>
                <a:cs typeface="Arial"/>
              </a:rPr>
              <a:t>Пушкинского сквера </a:t>
            </a:r>
            <a:r>
              <a:rPr dirty="0" baseline="2777" sz="1500">
                <a:latin typeface="Arial"/>
                <a:cs typeface="Arial"/>
              </a:rPr>
              <a:t>в </a:t>
            </a:r>
            <a:r>
              <a:rPr dirty="0" baseline="2777" sz="1500" spc="-97">
                <a:latin typeface="Arial"/>
                <a:cs typeface="Arial"/>
              </a:rPr>
              <a:t>г. </a:t>
            </a:r>
            <a:r>
              <a:rPr dirty="0" baseline="2777" sz="1500" spc="-30">
                <a:latin typeface="Arial"/>
                <a:cs typeface="Arial"/>
              </a:rPr>
              <a:t>Тара </a:t>
            </a:r>
            <a:r>
              <a:rPr dirty="0" baseline="2777" sz="1500">
                <a:latin typeface="Arial"/>
                <a:cs typeface="Arial"/>
              </a:rPr>
              <a:t>и  </a:t>
            </a:r>
            <a:r>
              <a:rPr dirty="0" sz="1000" spc="-10">
                <a:latin typeface="Arial"/>
                <a:cs typeface="Arial"/>
              </a:rPr>
              <a:t>др.)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785" y="1905025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255" y="1919059"/>
            <a:ext cx="77387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Участие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0">
                <a:latin typeface="Arial"/>
                <a:cs typeface="Arial"/>
              </a:rPr>
              <a:t>федеральном </a:t>
            </a:r>
            <a:r>
              <a:rPr dirty="0" sz="1000">
                <a:latin typeface="Arial"/>
                <a:cs typeface="Arial"/>
              </a:rPr>
              <a:t>конкурсе </a:t>
            </a:r>
            <a:r>
              <a:rPr dirty="0" sz="1000" spc="-5">
                <a:latin typeface="Arial"/>
                <a:cs typeface="Arial"/>
              </a:rPr>
              <a:t>лучших проектов </a:t>
            </a:r>
            <a:r>
              <a:rPr dirty="0" sz="1000" spc="-10">
                <a:latin typeface="Arial"/>
                <a:cs typeface="Arial"/>
              </a:rPr>
              <a:t>создания комфортной городской среды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малых </a:t>
            </a:r>
            <a:r>
              <a:rPr dirty="0" sz="1000" spc="-15">
                <a:latin typeface="Arial"/>
                <a:cs typeface="Arial"/>
              </a:rPr>
              <a:t>городах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15">
                <a:latin typeface="Arial"/>
                <a:cs typeface="Arial"/>
              </a:rPr>
              <a:t>целях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продолжения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1255" y="2059825"/>
            <a:ext cx="392430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реализации проекта </a:t>
            </a:r>
            <a:r>
              <a:rPr dirty="0" sz="1000" spc="-5">
                <a:latin typeface="Arial"/>
                <a:cs typeface="Arial"/>
              </a:rPr>
              <a:t>по реконструкции исторической части </a:t>
            </a:r>
            <a:r>
              <a:rPr dirty="0" sz="1000" spc="-65">
                <a:latin typeface="Arial"/>
                <a:cs typeface="Arial"/>
              </a:rPr>
              <a:t>г.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Тары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5785" y="2187981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255" y="2202027"/>
            <a:ext cx="40544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Переселение </a:t>
            </a:r>
            <a:r>
              <a:rPr dirty="0" sz="1000" spc="-5">
                <a:latin typeface="Arial"/>
                <a:cs typeface="Arial"/>
              </a:rPr>
              <a:t>из </a:t>
            </a:r>
            <a:r>
              <a:rPr dirty="0" sz="1000" spc="-15">
                <a:latin typeface="Arial"/>
                <a:cs typeface="Arial"/>
              </a:rPr>
              <a:t>ветхого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аварийного </a:t>
            </a:r>
            <a:r>
              <a:rPr dirty="0" sz="1000" spc="-5">
                <a:latin typeface="Arial"/>
                <a:cs typeface="Arial"/>
              </a:rPr>
              <a:t>жилья </a:t>
            </a:r>
            <a:r>
              <a:rPr dirty="0" sz="1000">
                <a:latin typeface="Arial"/>
                <a:cs typeface="Arial"/>
              </a:rPr>
              <a:t>не </a:t>
            </a:r>
            <a:r>
              <a:rPr dirty="0" sz="1000" spc="-5">
                <a:latin typeface="Arial"/>
                <a:cs typeface="Arial"/>
              </a:rPr>
              <a:t>менее </a:t>
            </a:r>
            <a:r>
              <a:rPr dirty="0" sz="1000">
                <a:latin typeface="Arial"/>
                <a:cs typeface="Arial"/>
              </a:rPr>
              <a:t>5 </a:t>
            </a:r>
            <a:r>
              <a:rPr dirty="0" sz="1000" spc="-5">
                <a:latin typeface="Arial"/>
                <a:cs typeface="Arial"/>
              </a:rPr>
              <a:t>семей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год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8502" y="2191864"/>
            <a:ext cx="8739505" cy="544195"/>
            <a:chOff x="238502" y="2191864"/>
            <a:chExt cx="8739505" cy="544195"/>
          </a:xfrm>
        </p:grpSpPr>
        <p:sp>
          <p:nvSpPr>
            <p:cNvPr id="20" name="object 20"/>
            <p:cNvSpPr/>
            <p:nvPr/>
          </p:nvSpPr>
          <p:spPr>
            <a:xfrm>
              <a:off x="251282" y="2204643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4">
                  <a:moveTo>
                    <a:pt x="86753" y="0"/>
                  </a:moveTo>
                  <a:lnTo>
                    <a:pt x="43561" y="11518"/>
                  </a:lnTo>
                  <a:lnTo>
                    <a:pt x="11874" y="43192"/>
                  </a:lnTo>
                  <a:lnTo>
                    <a:pt x="355" y="86398"/>
                  </a:lnTo>
                  <a:lnTo>
                    <a:pt x="0" y="431990"/>
                  </a:lnTo>
                  <a:lnTo>
                    <a:pt x="737" y="443300"/>
                  </a:lnTo>
                  <a:lnTo>
                    <a:pt x="17834" y="484702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195"/>
                  </a:lnTo>
                  <a:lnTo>
                    <a:pt x="8713431" y="431990"/>
                  </a:lnTo>
                  <a:lnTo>
                    <a:pt x="8713408" y="86398"/>
                  </a:lnTo>
                  <a:lnTo>
                    <a:pt x="8701913" y="43561"/>
                  </a:lnTo>
                  <a:lnTo>
                    <a:pt x="8670239" y="11874"/>
                  </a:lnTo>
                  <a:lnTo>
                    <a:pt x="8627033" y="355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51282" y="2204643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4">
                  <a:moveTo>
                    <a:pt x="355" y="86398"/>
                  </a:moveTo>
                  <a:lnTo>
                    <a:pt x="1092" y="75139"/>
                  </a:lnTo>
                  <a:lnTo>
                    <a:pt x="3281" y="64119"/>
                  </a:lnTo>
                  <a:lnTo>
                    <a:pt x="25560" y="25331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55"/>
                  </a:lnTo>
                  <a:lnTo>
                    <a:pt x="8670239" y="11874"/>
                  </a:lnTo>
                  <a:lnTo>
                    <a:pt x="8701913" y="43561"/>
                  </a:lnTo>
                  <a:lnTo>
                    <a:pt x="8713431" y="86753"/>
                  </a:lnTo>
                  <a:lnTo>
                    <a:pt x="8713431" y="431990"/>
                  </a:lnTo>
                  <a:lnTo>
                    <a:pt x="8712696" y="443249"/>
                  </a:lnTo>
                  <a:lnTo>
                    <a:pt x="8710510" y="454269"/>
                  </a:lnTo>
                  <a:lnTo>
                    <a:pt x="8688238" y="493058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195"/>
                  </a:lnTo>
                  <a:lnTo>
                    <a:pt x="0" y="431990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41706" y="2268270"/>
            <a:ext cx="6287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3888" sz="2400" spc="-442" b="1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dirty="0" baseline="5555" sz="1500" spc="-442">
                <a:latin typeface="OpenSymbol"/>
                <a:cs typeface="OpenSymbol"/>
              </a:rPr>
              <a:t>• 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dirty="0" sz="1000" spc="-335">
                <a:latin typeface="Arial"/>
                <a:cs typeface="Arial"/>
              </a:rPr>
              <a:t>Р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35">
                <a:latin typeface="Arial"/>
                <a:cs typeface="Arial"/>
              </a:rPr>
              <a:t>ек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000" spc="-335">
                <a:latin typeface="Arial"/>
                <a:cs typeface="Arial"/>
              </a:rPr>
              <a:t>он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000" spc="-335">
                <a:latin typeface="Arial"/>
                <a:cs typeface="Arial"/>
              </a:rPr>
              <a:t>ст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1000" spc="-335">
                <a:latin typeface="Arial"/>
                <a:cs typeface="Arial"/>
              </a:rPr>
              <a:t>ру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dirty="0" sz="1000" spc="-335">
                <a:latin typeface="Arial"/>
                <a:cs typeface="Arial"/>
              </a:rPr>
              <a:t>кц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000" spc="-335">
                <a:latin typeface="Arial"/>
                <a:cs typeface="Arial"/>
              </a:rPr>
              <a:t>ия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dirty="0" sz="1000" spc="-335">
                <a:latin typeface="Arial"/>
                <a:cs typeface="Arial"/>
              </a:rPr>
              <a:t>зд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dirty="0" sz="1000" spc="-335">
                <a:latin typeface="Arial"/>
                <a:cs typeface="Arial"/>
              </a:rPr>
              <a:t>ан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sz="1000" spc="-335">
                <a:latin typeface="Arial"/>
                <a:cs typeface="Arial"/>
              </a:rPr>
              <a:t>ия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1000" spc="-335">
                <a:latin typeface="Arial"/>
                <a:cs typeface="Arial"/>
              </a:rPr>
              <a:t>о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35">
                <a:latin typeface="Arial"/>
                <a:cs typeface="Arial"/>
              </a:rPr>
              <a:t>бщ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1000" spc="-335">
                <a:latin typeface="Arial"/>
                <a:cs typeface="Arial"/>
              </a:rPr>
              <a:t>е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000" spc="-335">
                <a:latin typeface="Arial"/>
                <a:cs typeface="Arial"/>
              </a:rPr>
              <a:t>ж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000" spc="-335">
                <a:latin typeface="Arial"/>
                <a:cs typeface="Arial"/>
              </a:rPr>
              <a:t>ити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1000" spc="-335">
                <a:latin typeface="Arial"/>
                <a:cs typeface="Arial"/>
              </a:rPr>
              <a:t>я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dirty="0" sz="1000" spc="-335">
                <a:latin typeface="Arial"/>
                <a:cs typeface="Arial"/>
              </a:rPr>
              <a:t>по</a:t>
            </a:r>
            <a:r>
              <a:rPr dirty="0" baseline="-13888" sz="2400" spc="-502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1000" spc="-335">
                <a:latin typeface="Arial"/>
                <a:cs typeface="Arial"/>
              </a:rPr>
              <a:t>д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 sz="1000" spc="-325">
                <a:latin typeface="Arial"/>
                <a:cs typeface="Arial"/>
              </a:rPr>
              <a:t>м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000" spc="-325">
                <a:latin typeface="Arial"/>
                <a:cs typeface="Arial"/>
              </a:rPr>
              <a:t>но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sz="1000" spc="-325">
                <a:latin typeface="Arial"/>
                <a:cs typeface="Arial"/>
              </a:rPr>
              <a:t>го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000" spc="-325">
                <a:latin typeface="Arial"/>
                <a:cs typeface="Arial"/>
              </a:rPr>
              <a:t>кв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1000" spc="-325">
                <a:latin typeface="Arial"/>
                <a:cs typeface="Arial"/>
              </a:rPr>
              <a:t>ар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000" spc="-325">
                <a:latin typeface="Arial"/>
                <a:cs typeface="Arial"/>
              </a:rPr>
              <a:t>ти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dirty="0" sz="1000" spc="-325">
                <a:latin typeface="Arial"/>
                <a:cs typeface="Arial"/>
              </a:rPr>
              <a:t>рн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1000" spc="-325">
                <a:latin typeface="Arial"/>
                <a:cs typeface="Arial"/>
              </a:rPr>
              <a:t>ый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000" spc="-325">
                <a:latin typeface="Arial"/>
                <a:cs typeface="Arial"/>
              </a:rPr>
              <a:t>до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000" spc="-325">
                <a:latin typeface="Arial"/>
                <a:cs typeface="Arial"/>
              </a:rPr>
              <a:t>м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1000" spc="-325">
                <a:latin typeface="Arial"/>
                <a:cs typeface="Arial"/>
              </a:rPr>
              <a:t>в</a:t>
            </a:r>
            <a:r>
              <a:rPr dirty="0" baseline="-13888" sz="2400" spc="-487" b="1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dirty="0" sz="1000" spc="-325">
                <a:latin typeface="Arial"/>
                <a:cs typeface="Arial"/>
              </a:rPr>
              <a:t>г.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baseline="-13888" sz="2400" spc="-547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1000" spc="-365">
                <a:latin typeface="Arial"/>
                <a:cs typeface="Arial"/>
              </a:rPr>
              <a:t>Та</a:t>
            </a:r>
            <a:r>
              <a:rPr dirty="0" baseline="-13888" sz="2400" spc="-547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1000" spc="-365">
                <a:latin typeface="Arial"/>
                <a:cs typeface="Arial"/>
              </a:rPr>
              <a:t>р</a:t>
            </a:r>
            <a:r>
              <a:rPr dirty="0" baseline="-13888" sz="2400" spc="-547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000" spc="-365">
                <a:latin typeface="Arial"/>
                <a:cs typeface="Arial"/>
              </a:rPr>
              <a:t>а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baseline="-13888" sz="2400" spc="-15" b="1">
                <a:solidFill>
                  <a:srgbClr val="FFFFFF"/>
                </a:solidFill>
                <a:latin typeface="Arial"/>
                <a:cs typeface="Arial"/>
              </a:rPr>
              <a:t>венные</a:t>
            </a:r>
            <a:r>
              <a:rPr dirty="0" baseline="-13888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13888" sz="2400" spc="-7" b="1">
                <a:solidFill>
                  <a:srgbClr val="FFFFFF"/>
                </a:solidFill>
                <a:latin typeface="Arial"/>
                <a:cs typeface="Arial"/>
              </a:rPr>
              <a:t>дороги»</a:t>
            </a:r>
            <a:endParaRPr baseline="-13888"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5785" y="2660662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1255" y="2674709"/>
            <a:ext cx="79648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Строительство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5">
                <a:latin typeface="Arial"/>
                <a:cs typeface="Arial"/>
              </a:rPr>
              <a:t>капитальный </a:t>
            </a:r>
            <a:r>
              <a:rPr dirty="0" sz="1000" spc="-10">
                <a:latin typeface="Arial"/>
                <a:cs typeface="Arial"/>
              </a:rPr>
              <a:t>ремонт автомобильных дорог общего пользования местного значения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65">
                <a:latin typeface="Arial"/>
                <a:cs typeface="Arial"/>
              </a:rPr>
              <a:t>г. </a:t>
            </a:r>
            <a:r>
              <a:rPr dirty="0" sz="1000" spc="-20">
                <a:latin typeface="Arial"/>
                <a:cs typeface="Arial"/>
              </a:rPr>
              <a:t>Тара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поселениях района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на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8502" y="2947856"/>
            <a:ext cx="8739505" cy="544195"/>
            <a:chOff x="238502" y="2947856"/>
            <a:chExt cx="8739505" cy="544195"/>
          </a:xfrm>
        </p:grpSpPr>
        <p:sp>
          <p:nvSpPr>
            <p:cNvPr id="26" name="object 26"/>
            <p:cNvSpPr/>
            <p:nvPr/>
          </p:nvSpPr>
          <p:spPr>
            <a:xfrm>
              <a:off x="251282" y="2960636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86753" y="0"/>
                  </a:moveTo>
                  <a:lnTo>
                    <a:pt x="43561" y="11518"/>
                  </a:lnTo>
                  <a:lnTo>
                    <a:pt x="11874" y="43205"/>
                  </a:lnTo>
                  <a:lnTo>
                    <a:pt x="355" y="86398"/>
                  </a:lnTo>
                  <a:lnTo>
                    <a:pt x="0" y="432003"/>
                  </a:lnTo>
                  <a:lnTo>
                    <a:pt x="737" y="443311"/>
                  </a:lnTo>
                  <a:lnTo>
                    <a:pt x="17834" y="484709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208"/>
                  </a:lnTo>
                  <a:lnTo>
                    <a:pt x="8713431" y="432003"/>
                  </a:lnTo>
                  <a:lnTo>
                    <a:pt x="8713407" y="86398"/>
                  </a:lnTo>
                  <a:lnTo>
                    <a:pt x="8701913" y="43561"/>
                  </a:lnTo>
                  <a:lnTo>
                    <a:pt x="8670239" y="11887"/>
                  </a:lnTo>
                  <a:lnTo>
                    <a:pt x="8627033" y="368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1282" y="2960636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355" y="86398"/>
                  </a:moveTo>
                  <a:lnTo>
                    <a:pt x="1092" y="75146"/>
                  </a:lnTo>
                  <a:lnTo>
                    <a:pt x="3281" y="64130"/>
                  </a:lnTo>
                  <a:lnTo>
                    <a:pt x="25560" y="25338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68"/>
                  </a:lnTo>
                  <a:lnTo>
                    <a:pt x="8670239" y="11887"/>
                  </a:lnTo>
                  <a:lnTo>
                    <a:pt x="8701913" y="43561"/>
                  </a:lnTo>
                  <a:lnTo>
                    <a:pt x="8713431" y="86766"/>
                  </a:lnTo>
                  <a:lnTo>
                    <a:pt x="8713431" y="432003"/>
                  </a:lnTo>
                  <a:lnTo>
                    <a:pt x="8712696" y="443261"/>
                  </a:lnTo>
                  <a:lnTo>
                    <a:pt x="8710510" y="454282"/>
                  </a:lnTo>
                  <a:lnTo>
                    <a:pt x="8688238" y="493069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208"/>
                  </a:lnTo>
                  <a:lnTo>
                    <a:pt x="0" y="432003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67106" y="2751004"/>
            <a:ext cx="3507740" cy="78613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446405">
              <a:lnSpc>
                <a:spcPct val="100000"/>
              </a:lnSpc>
              <a:spcBef>
                <a:spcPts val="620"/>
              </a:spcBef>
            </a:pPr>
            <a:r>
              <a:rPr dirty="0" sz="1000">
                <a:latin typeface="Arial"/>
                <a:cs typeface="Arial"/>
              </a:rPr>
              <a:t>сумму </a:t>
            </a:r>
            <a:r>
              <a:rPr dirty="0" sz="1000" spc="-5">
                <a:latin typeface="Arial"/>
                <a:cs typeface="Arial"/>
              </a:rPr>
              <a:t>не менее </a:t>
            </a:r>
            <a:r>
              <a:rPr dirty="0" sz="1000" spc="-10">
                <a:latin typeface="Arial"/>
                <a:cs typeface="Arial"/>
              </a:rPr>
              <a:t>100,0 </a:t>
            </a:r>
            <a:r>
              <a:rPr dirty="0" sz="1000" spc="-5">
                <a:latin typeface="Arial"/>
                <a:cs typeface="Arial"/>
              </a:rPr>
              <a:t>млн. </a:t>
            </a:r>
            <a:r>
              <a:rPr dirty="0" sz="1000" spc="-10">
                <a:latin typeface="Arial"/>
                <a:cs typeface="Arial"/>
              </a:rPr>
              <a:t>рублей </a:t>
            </a:r>
            <a:r>
              <a:rPr dirty="0" sz="1000">
                <a:latin typeface="Arial"/>
                <a:cs typeface="Arial"/>
              </a:rPr>
              <a:t>в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год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Национальный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проект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«Культура»</a:t>
            </a:r>
            <a:endParaRPr sz="1600">
              <a:latin typeface="Arial"/>
              <a:cs typeface="Arial"/>
            </a:endParaRPr>
          </a:p>
          <a:p>
            <a:pPr marL="446405" indent="-285750">
              <a:lnSpc>
                <a:spcPct val="100000"/>
              </a:lnSpc>
              <a:spcBef>
                <a:spcPts val="320"/>
              </a:spcBef>
              <a:buFont typeface="OpenSymbol"/>
              <a:buChar char="•"/>
              <a:tabLst>
                <a:tab pos="446405" algn="l"/>
                <a:tab pos="447040" algn="l"/>
              </a:tabLst>
            </a:pPr>
            <a:r>
              <a:rPr dirty="0" sz="1000" spc="-10">
                <a:latin typeface="Arial"/>
                <a:cs typeface="Arial"/>
              </a:rPr>
              <a:t>Строительство дома </a:t>
            </a:r>
            <a:r>
              <a:rPr dirty="0" sz="1000" spc="-15">
                <a:latin typeface="Arial"/>
                <a:cs typeface="Arial"/>
              </a:rPr>
              <a:t>культуры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пос.</a:t>
            </a:r>
            <a:r>
              <a:rPr dirty="0" sz="1000" spc="-10">
                <a:latin typeface="Arial"/>
                <a:cs typeface="Arial"/>
              </a:rPr>
              <a:t> Междуречье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5785" y="3487229"/>
            <a:ext cx="71120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6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  <a:p>
            <a:pPr marL="12700">
              <a:lnSpc>
                <a:spcPts val="1160"/>
              </a:lnSpc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1255" y="3501263"/>
            <a:ext cx="5412105" cy="32067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204"/>
              </a:spcBef>
            </a:pPr>
            <a:r>
              <a:rPr dirty="0" sz="1000" spc="-10">
                <a:latin typeface="Arial"/>
                <a:cs typeface="Arial"/>
              </a:rPr>
              <a:t>Строительство историко-культурного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музейного </a:t>
            </a:r>
            <a:r>
              <a:rPr dirty="0" sz="1000" spc="-5">
                <a:latin typeface="Arial"/>
                <a:cs typeface="Arial"/>
              </a:rPr>
              <a:t>комплекса имени </a:t>
            </a:r>
            <a:r>
              <a:rPr dirty="0" sz="1000" spc="-10">
                <a:latin typeface="Arial"/>
                <a:cs typeface="Arial"/>
              </a:rPr>
              <a:t>М.А. </a:t>
            </a:r>
            <a:r>
              <a:rPr dirty="0" sz="1000" spc="-15">
                <a:latin typeface="Arial"/>
                <a:cs typeface="Arial"/>
              </a:rPr>
              <a:t>Ульянова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65">
                <a:latin typeface="Arial"/>
                <a:cs typeface="Arial"/>
              </a:rPr>
              <a:t>г. </a:t>
            </a:r>
            <a:r>
              <a:rPr dirty="0" sz="1000" spc="-20">
                <a:latin typeface="Arial"/>
                <a:cs typeface="Arial"/>
              </a:rPr>
              <a:t>Тара  </a:t>
            </a:r>
            <a:r>
              <a:rPr dirty="0" sz="1000" spc="-10">
                <a:latin typeface="Arial"/>
                <a:cs typeface="Arial"/>
              </a:rPr>
              <a:t>Переоснащение </a:t>
            </a:r>
            <a:r>
              <a:rPr dirty="0" sz="1000" spc="-5">
                <a:latin typeface="Arial"/>
                <a:cs typeface="Arial"/>
              </a:rPr>
              <a:t>муниципальной </a:t>
            </a:r>
            <a:r>
              <a:rPr dirty="0" sz="1000" spc="-15">
                <a:latin typeface="Arial"/>
                <a:cs typeface="Arial"/>
              </a:rPr>
              <a:t>библиотеки </a:t>
            </a:r>
            <a:r>
              <a:rPr dirty="0" sz="1000" spc="-5">
                <a:latin typeface="Arial"/>
                <a:cs typeface="Arial"/>
              </a:rPr>
              <a:t>по </a:t>
            </a:r>
            <a:r>
              <a:rPr dirty="0" sz="1000" spc="-10">
                <a:latin typeface="Arial"/>
                <a:cs typeface="Arial"/>
              </a:rPr>
              <a:t>модельному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стандарту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38502" y="3703862"/>
            <a:ext cx="8739505" cy="544195"/>
            <a:chOff x="238502" y="3703862"/>
            <a:chExt cx="8739505" cy="544195"/>
          </a:xfrm>
        </p:grpSpPr>
        <p:sp>
          <p:nvSpPr>
            <p:cNvPr id="32" name="object 32"/>
            <p:cNvSpPr/>
            <p:nvPr/>
          </p:nvSpPr>
          <p:spPr>
            <a:xfrm>
              <a:off x="251282" y="3716642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86753" y="0"/>
                  </a:moveTo>
                  <a:lnTo>
                    <a:pt x="43561" y="11518"/>
                  </a:lnTo>
                  <a:lnTo>
                    <a:pt x="11874" y="43192"/>
                  </a:lnTo>
                  <a:lnTo>
                    <a:pt x="355" y="86398"/>
                  </a:lnTo>
                  <a:lnTo>
                    <a:pt x="0" y="432003"/>
                  </a:lnTo>
                  <a:lnTo>
                    <a:pt x="737" y="443306"/>
                  </a:lnTo>
                  <a:lnTo>
                    <a:pt x="17834" y="484702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195"/>
                  </a:lnTo>
                  <a:lnTo>
                    <a:pt x="8713431" y="432003"/>
                  </a:lnTo>
                  <a:lnTo>
                    <a:pt x="8713408" y="86398"/>
                  </a:lnTo>
                  <a:lnTo>
                    <a:pt x="8701913" y="43561"/>
                  </a:lnTo>
                  <a:lnTo>
                    <a:pt x="8670239" y="11874"/>
                  </a:lnTo>
                  <a:lnTo>
                    <a:pt x="8627033" y="355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51282" y="3716642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355" y="86398"/>
                  </a:moveTo>
                  <a:lnTo>
                    <a:pt x="1092" y="75139"/>
                  </a:lnTo>
                  <a:lnTo>
                    <a:pt x="3281" y="64119"/>
                  </a:lnTo>
                  <a:lnTo>
                    <a:pt x="25560" y="25331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55"/>
                  </a:lnTo>
                  <a:lnTo>
                    <a:pt x="8670239" y="11874"/>
                  </a:lnTo>
                  <a:lnTo>
                    <a:pt x="8701913" y="43561"/>
                  </a:lnTo>
                  <a:lnTo>
                    <a:pt x="8713431" y="86753"/>
                  </a:lnTo>
                  <a:lnTo>
                    <a:pt x="8713431" y="432003"/>
                  </a:lnTo>
                  <a:lnTo>
                    <a:pt x="8712696" y="443254"/>
                  </a:lnTo>
                  <a:lnTo>
                    <a:pt x="8710510" y="454271"/>
                  </a:lnTo>
                  <a:lnTo>
                    <a:pt x="8688238" y="493063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195"/>
                  </a:lnTo>
                  <a:lnTo>
                    <a:pt x="0" y="432003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67106" y="3830662"/>
            <a:ext cx="39217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Национальный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проект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«Образование»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5785" y="4173029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1255" y="4187063"/>
            <a:ext cx="40887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Строительство общеобразовательной </a:t>
            </a:r>
            <a:r>
              <a:rPr dirty="0" sz="1000" spc="-5">
                <a:latin typeface="Arial"/>
                <a:cs typeface="Arial"/>
              </a:rPr>
              <a:t>школы на </a:t>
            </a:r>
            <a:r>
              <a:rPr dirty="0" sz="1000" spc="-25">
                <a:latin typeface="Arial"/>
                <a:cs typeface="Arial"/>
              </a:rPr>
              <a:t>1122 </a:t>
            </a:r>
            <a:r>
              <a:rPr dirty="0" sz="1000" spc="-5">
                <a:latin typeface="Arial"/>
                <a:cs typeface="Arial"/>
              </a:rPr>
              <a:t>места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65">
                <a:latin typeface="Arial"/>
                <a:cs typeface="Arial"/>
              </a:rPr>
              <a:t>г.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Тара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5785" y="4315218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1255" y="4328185"/>
            <a:ext cx="7084059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Открытие </a:t>
            </a:r>
            <a:r>
              <a:rPr dirty="0" sz="1000" spc="-10">
                <a:latin typeface="Arial"/>
                <a:cs typeface="Arial"/>
              </a:rPr>
              <a:t>центров образования цифрового </a:t>
            </a:r>
            <a:r>
              <a:rPr dirty="0" sz="1000">
                <a:latin typeface="Arial"/>
                <a:cs typeface="Arial"/>
              </a:rPr>
              <a:t>и </a:t>
            </a:r>
            <a:r>
              <a:rPr dirty="0" sz="1000" spc="-10">
                <a:latin typeface="Arial"/>
                <a:cs typeface="Arial"/>
              </a:rPr>
              <a:t>гуманитарного профилей </a:t>
            </a:r>
            <a:r>
              <a:rPr dirty="0" sz="1000" spc="-25">
                <a:latin typeface="Arial"/>
                <a:cs typeface="Arial"/>
              </a:rPr>
              <a:t>«Точка </a:t>
            </a:r>
            <a:r>
              <a:rPr dirty="0" sz="1000" spc="-5">
                <a:latin typeface="Arial"/>
                <a:cs typeface="Arial"/>
              </a:rPr>
              <a:t>роста»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5">
                <a:latin typeface="Arial"/>
                <a:cs typeface="Arial"/>
              </a:rPr>
              <a:t>10 учебных </a:t>
            </a:r>
            <a:r>
              <a:rPr dirty="0" sz="1000" spc="-10">
                <a:latin typeface="Arial"/>
                <a:cs typeface="Arial"/>
              </a:rPr>
              <a:t>заведениях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района.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38502" y="4459855"/>
            <a:ext cx="8739505" cy="544195"/>
            <a:chOff x="238502" y="4459855"/>
            <a:chExt cx="8739505" cy="544195"/>
          </a:xfrm>
        </p:grpSpPr>
        <p:sp>
          <p:nvSpPr>
            <p:cNvPr id="40" name="object 40"/>
            <p:cNvSpPr/>
            <p:nvPr/>
          </p:nvSpPr>
          <p:spPr>
            <a:xfrm>
              <a:off x="251282" y="4472635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86753" y="0"/>
                  </a:moveTo>
                  <a:lnTo>
                    <a:pt x="43561" y="11518"/>
                  </a:lnTo>
                  <a:lnTo>
                    <a:pt x="11874" y="43205"/>
                  </a:lnTo>
                  <a:lnTo>
                    <a:pt x="355" y="86410"/>
                  </a:lnTo>
                  <a:lnTo>
                    <a:pt x="0" y="432003"/>
                  </a:lnTo>
                  <a:lnTo>
                    <a:pt x="737" y="443311"/>
                  </a:lnTo>
                  <a:lnTo>
                    <a:pt x="17834" y="484715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208"/>
                  </a:lnTo>
                  <a:lnTo>
                    <a:pt x="8713431" y="432003"/>
                  </a:lnTo>
                  <a:lnTo>
                    <a:pt x="8713408" y="86410"/>
                  </a:lnTo>
                  <a:lnTo>
                    <a:pt x="8701913" y="43561"/>
                  </a:lnTo>
                  <a:lnTo>
                    <a:pt x="8670239" y="11887"/>
                  </a:lnTo>
                  <a:lnTo>
                    <a:pt x="8627033" y="368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51282" y="4472635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355" y="86410"/>
                  </a:moveTo>
                  <a:lnTo>
                    <a:pt x="1092" y="75152"/>
                  </a:lnTo>
                  <a:lnTo>
                    <a:pt x="3281" y="64131"/>
                  </a:lnTo>
                  <a:lnTo>
                    <a:pt x="25560" y="25338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68"/>
                  </a:lnTo>
                  <a:lnTo>
                    <a:pt x="8670239" y="11887"/>
                  </a:lnTo>
                  <a:lnTo>
                    <a:pt x="8701913" y="43561"/>
                  </a:lnTo>
                  <a:lnTo>
                    <a:pt x="8713431" y="86766"/>
                  </a:lnTo>
                  <a:lnTo>
                    <a:pt x="8713431" y="432003"/>
                  </a:lnTo>
                  <a:lnTo>
                    <a:pt x="8712696" y="443261"/>
                  </a:lnTo>
                  <a:lnTo>
                    <a:pt x="8710510" y="454282"/>
                  </a:lnTo>
                  <a:lnTo>
                    <a:pt x="8688238" y="493069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208"/>
                  </a:lnTo>
                  <a:lnTo>
                    <a:pt x="0" y="432003"/>
                  </a:lnTo>
                  <a:lnTo>
                    <a:pt x="355" y="86410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367106" y="4586300"/>
            <a:ext cx="38569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Национальный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проект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«Демография»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5785" y="4858829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1255" y="4871783"/>
            <a:ext cx="480060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Строительство </a:t>
            </a:r>
            <a:r>
              <a:rPr dirty="0" sz="1000" spc="-15">
                <a:latin typeface="Arial"/>
                <a:cs typeface="Arial"/>
              </a:rPr>
              <a:t>физкультурно-оздоровительного </a:t>
            </a:r>
            <a:r>
              <a:rPr dirty="0" sz="1000" spc="-5">
                <a:latin typeface="Arial"/>
                <a:cs typeface="Arial"/>
              </a:rPr>
              <a:t>комплекса </a:t>
            </a:r>
            <a:r>
              <a:rPr dirty="0" sz="1000">
                <a:latin typeface="Arial"/>
                <a:cs typeface="Arial"/>
              </a:rPr>
              <a:t>с </a:t>
            </a:r>
            <a:r>
              <a:rPr dirty="0" sz="1000" spc="-10">
                <a:latin typeface="Arial"/>
                <a:cs typeface="Arial"/>
              </a:rPr>
              <a:t>бассейном </a:t>
            </a:r>
            <a:r>
              <a:rPr dirty="0" sz="1000">
                <a:latin typeface="Arial"/>
                <a:cs typeface="Arial"/>
              </a:rPr>
              <a:t>в </a:t>
            </a:r>
            <a:r>
              <a:rPr dirty="0" sz="1000" spc="-65">
                <a:latin typeface="Arial"/>
                <a:cs typeface="Arial"/>
              </a:rPr>
              <a:t>г.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Таре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5785" y="4999938"/>
            <a:ext cx="71120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6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  <a:p>
            <a:pPr marL="12700">
              <a:lnSpc>
                <a:spcPts val="1160"/>
              </a:lnSpc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1255" y="5013985"/>
            <a:ext cx="4611370" cy="31877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latin typeface="Arial"/>
                <a:cs typeface="Arial"/>
              </a:rPr>
              <a:t>Проведение спортивно-культурного </a:t>
            </a:r>
            <a:r>
              <a:rPr dirty="0" sz="1000" spc="-5">
                <a:latin typeface="Arial"/>
                <a:cs typeface="Arial"/>
              </a:rPr>
              <a:t>праздника </a:t>
            </a:r>
            <a:r>
              <a:rPr dirty="0" sz="1000" spc="-15">
                <a:latin typeface="Arial"/>
                <a:cs typeface="Arial"/>
              </a:rPr>
              <a:t>«Королева </a:t>
            </a:r>
            <a:r>
              <a:rPr dirty="0" sz="1000" spc="-10">
                <a:latin typeface="Arial"/>
                <a:cs typeface="Arial"/>
              </a:rPr>
              <a:t>спорта </a:t>
            </a:r>
            <a:r>
              <a:rPr dirty="0" sz="1000" spc="-20">
                <a:latin typeface="Arial"/>
                <a:cs typeface="Arial"/>
              </a:rPr>
              <a:t>Тара </a:t>
            </a:r>
            <a:r>
              <a:rPr dirty="0" sz="1000" spc="-5">
                <a:latin typeface="Arial"/>
                <a:cs typeface="Arial"/>
              </a:rPr>
              <a:t>-2024»  </a:t>
            </a:r>
            <a:r>
              <a:rPr dirty="0" sz="1000" spc="-10">
                <a:latin typeface="Arial"/>
                <a:cs typeface="Arial"/>
              </a:rPr>
              <a:t>Строительство </a:t>
            </a:r>
            <a:r>
              <a:rPr dirty="0" sz="1000" spc="-5">
                <a:latin typeface="Arial"/>
                <a:cs typeface="Arial"/>
              </a:rPr>
              <a:t>площадок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ГТО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38502" y="5216216"/>
            <a:ext cx="8739505" cy="544195"/>
            <a:chOff x="238502" y="5216216"/>
            <a:chExt cx="8739505" cy="544195"/>
          </a:xfrm>
        </p:grpSpPr>
        <p:sp>
          <p:nvSpPr>
            <p:cNvPr id="48" name="object 48"/>
            <p:cNvSpPr/>
            <p:nvPr/>
          </p:nvSpPr>
          <p:spPr>
            <a:xfrm>
              <a:off x="251282" y="5228996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86753" y="0"/>
                  </a:moveTo>
                  <a:lnTo>
                    <a:pt x="43561" y="11518"/>
                  </a:lnTo>
                  <a:lnTo>
                    <a:pt x="11874" y="43205"/>
                  </a:lnTo>
                  <a:lnTo>
                    <a:pt x="355" y="86398"/>
                  </a:lnTo>
                  <a:lnTo>
                    <a:pt x="0" y="432003"/>
                  </a:lnTo>
                  <a:lnTo>
                    <a:pt x="737" y="443311"/>
                  </a:lnTo>
                  <a:lnTo>
                    <a:pt x="17834" y="484709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208"/>
                  </a:lnTo>
                  <a:lnTo>
                    <a:pt x="8713431" y="432003"/>
                  </a:lnTo>
                  <a:lnTo>
                    <a:pt x="8713407" y="86398"/>
                  </a:lnTo>
                  <a:lnTo>
                    <a:pt x="8701913" y="43561"/>
                  </a:lnTo>
                  <a:lnTo>
                    <a:pt x="8670239" y="11887"/>
                  </a:lnTo>
                  <a:lnTo>
                    <a:pt x="8627033" y="368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51282" y="5228996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355" y="86398"/>
                  </a:moveTo>
                  <a:lnTo>
                    <a:pt x="1092" y="75146"/>
                  </a:lnTo>
                  <a:lnTo>
                    <a:pt x="3281" y="64130"/>
                  </a:lnTo>
                  <a:lnTo>
                    <a:pt x="25560" y="25338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68"/>
                  </a:lnTo>
                  <a:lnTo>
                    <a:pt x="8670239" y="11887"/>
                  </a:lnTo>
                  <a:lnTo>
                    <a:pt x="8701913" y="43561"/>
                  </a:lnTo>
                  <a:lnTo>
                    <a:pt x="8713431" y="86766"/>
                  </a:lnTo>
                  <a:lnTo>
                    <a:pt x="8713431" y="432003"/>
                  </a:lnTo>
                  <a:lnTo>
                    <a:pt x="8712696" y="443261"/>
                  </a:lnTo>
                  <a:lnTo>
                    <a:pt x="8710510" y="454282"/>
                  </a:lnTo>
                  <a:lnTo>
                    <a:pt x="8688238" y="493069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208"/>
                  </a:lnTo>
                  <a:lnTo>
                    <a:pt x="0" y="432003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67106" y="5343029"/>
            <a:ext cx="43853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Национальный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проект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«Здравоохранение»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1255" y="5698337"/>
            <a:ext cx="54152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Создание </a:t>
            </a:r>
            <a:r>
              <a:rPr dirty="0" sz="1000">
                <a:latin typeface="Arial"/>
                <a:cs typeface="Arial"/>
              </a:rPr>
              <a:t>на </a:t>
            </a:r>
            <a:r>
              <a:rPr dirty="0" sz="1000" spc="-15">
                <a:latin typeface="Arial"/>
                <a:cs typeface="Arial"/>
              </a:rPr>
              <a:t>базе </a:t>
            </a:r>
            <a:r>
              <a:rPr dirty="0" sz="1000" spc="-10">
                <a:latin typeface="Arial"/>
                <a:cs typeface="Arial"/>
              </a:rPr>
              <a:t>Тарской ЦРБ межрайонного высокотехнологичного медицинского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центра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5785" y="5685739"/>
            <a:ext cx="71120" cy="319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55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  <a:p>
            <a:pPr marL="12700">
              <a:lnSpc>
                <a:spcPts val="1155"/>
              </a:lnSpc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1255" y="5840539"/>
            <a:ext cx="4138929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Строительство модульных </a:t>
            </a:r>
            <a:r>
              <a:rPr dirty="0" sz="1000" spc="-15">
                <a:latin typeface="Arial"/>
                <a:cs typeface="Arial"/>
              </a:rPr>
              <a:t>ФАПов </a:t>
            </a:r>
            <a:r>
              <a:rPr dirty="0" sz="1000" spc="-5">
                <a:latin typeface="Arial"/>
                <a:cs typeface="Arial"/>
              </a:rPr>
              <a:t>на </a:t>
            </a:r>
            <a:r>
              <a:rPr dirty="0" sz="1000" spc="-10">
                <a:latin typeface="Arial"/>
                <a:cs typeface="Arial"/>
              </a:rPr>
              <a:t>территории сельских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поселений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38502" y="5972222"/>
            <a:ext cx="8739505" cy="544195"/>
            <a:chOff x="238502" y="5972222"/>
            <a:chExt cx="8739505" cy="544195"/>
          </a:xfrm>
        </p:grpSpPr>
        <p:sp>
          <p:nvSpPr>
            <p:cNvPr id="55" name="object 55"/>
            <p:cNvSpPr/>
            <p:nvPr/>
          </p:nvSpPr>
          <p:spPr>
            <a:xfrm>
              <a:off x="251282" y="5985002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86753" y="0"/>
                  </a:moveTo>
                  <a:lnTo>
                    <a:pt x="43561" y="11518"/>
                  </a:lnTo>
                  <a:lnTo>
                    <a:pt x="11874" y="43192"/>
                  </a:lnTo>
                  <a:lnTo>
                    <a:pt x="355" y="86398"/>
                  </a:lnTo>
                  <a:lnTo>
                    <a:pt x="0" y="432003"/>
                  </a:lnTo>
                  <a:lnTo>
                    <a:pt x="737" y="443306"/>
                  </a:lnTo>
                  <a:lnTo>
                    <a:pt x="17834" y="484702"/>
                  </a:lnTo>
                  <a:lnTo>
                    <a:pt x="53436" y="511870"/>
                  </a:lnTo>
                  <a:lnTo>
                    <a:pt x="86398" y="518401"/>
                  </a:lnTo>
                  <a:lnTo>
                    <a:pt x="8627033" y="518401"/>
                  </a:lnTo>
                  <a:lnTo>
                    <a:pt x="8670239" y="506882"/>
                  </a:lnTo>
                  <a:lnTo>
                    <a:pt x="8701913" y="475195"/>
                  </a:lnTo>
                  <a:lnTo>
                    <a:pt x="8713431" y="432003"/>
                  </a:lnTo>
                  <a:lnTo>
                    <a:pt x="8713408" y="86398"/>
                  </a:lnTo>
                  <a:lnTo>
                    <a:pt x="8701913" y="43561"/>
                  </a:lnTo>
                  <a:lnTo>
                    <a:pt x="8670239" y="11874"/>
                  </a:lnTo>
                  <a:lnTo>
                    <a:pt x="8627033" y="355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51282" y="5985002"/>
              <a:ext cx="8713470" cy="518795"/>
            </a:xfrm>
            <a:custGeom>
              <a:avLst/>
              <a:gdLst/>
              <a:ahLst/>
              <a:cxnLst/>
              <a:rect l="l" t="t" r="r" b="b"/>
              <a:pathLst>
                <a:path w="8713470" h="518795">
                  <a:moveTo>
                    <a:pt x="355" y="86398"/>
                  </a:moveTo>
                  <a:lnTo>
                    <a:pt x="1092" y="75139"/>
                  </a:lnTo>
                  <a:lnTo>
                    <a:pt x="3281" y="64119"/>
                  </a:lnTo>
                  <a:lnTo>
                    <a:pt x="25560" y="25331"/>
                  </a:lnTo>
                  <a:lnTo>
                    <a:pt x="64347" y="2925"/>
                  </a:lnTo>
                  <a:lnTo>
                    <a:pt x="86753" y="0"/>
                  </a:lnTo>
                  <a:lnTo>
                    <a:pt x="8627033" y="355"/>
                  </a:lnTo>
                  <a:lnTo>
                    <a:pt x="8670239" y="11874"/>
                  </a:lnTo>
                  <a:lnTo>
                    <a:pt x="8701913" y="43561"/>
                  </a:lnTo>
                  <a:lnTo>
                    <a:pt x="8713431" y="86753"/>
                  </a:lnTo>
                  <a:lnTo>
                    <a:pt x="8713431" y="432003"/>
                  </a:lnTo>
                  <a:lnTo>
                    <a:pt x="8712696" y="443254"/>
                  </a:lnTo>
                  <a:lnTo>
                    <a:pt x="8710510" y="454271"/>
                  </a:lnTo>
                  <a:lnTo>
                    <a:pt x="8688238" y="493063"/>
                  </a:lnTo>
                  <a:lnTo>
                    <a:pt x="8649446" y="515475"/>
                  </a:lnTo>
                  <a:lnTo>
                    <a:pt x="8627033" y="518401"/>
                  </a:lnTo>
                  <a:lnTo>
                    <a:pt x="86398" y="518401"/>
                  </a:lnTo>
                  <a:lnTo>
                    <a:pt x="43192" y="506882"/>
                  </a:lnTo>
                  <a:lnTo>
                    <a:pt x="11518" y="475195"/>
                  </a:lnTo>
                  <a:lnTo>
                    <a:pt x="0" y="432003"/>
                  </a:lnTo>
                  <a:lnTo>
                    <a:pt x="355" y="86398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67106" y="6098666"/>
            <a:ext cx="7635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Региональная программа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газификации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Омской области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2021–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dirty="0" sz="16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годы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5785" y="6370104"/>
            <a:ext cx="711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1255" y="6384137"/>
            <a:ext cx="34378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Строительство </a:t>
            </a:r>
            <a:r>
              <a:rPr dirty="0" sz="1000" spc="-5">
                <a:latin typeface="Arial"/>
                <a:cs typeface="Arial"/>
              </a:rPr>
              <a:t>внутри </a:t>
            </a:r>
            <a:r>
              <a:rPr dirty="0" sz="1000" spc="-10">
                <a:latin typeface="Arial"/>
                <a:cs typeface="Arial"/>
              </a:rPr>
              <a:t>поселковых газопроводов </a:t>
            </a:r>
            <a:r>
              <a:rPr dirty="0" sz="1000" spc="-25">
                <a:latin typeface="Arial"/>
                <a:cs typeface="Arial"/>
              </a:rPr>
              <a:t>—119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км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5785" y="6512661"/>
            <a:ext cx="71120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60"/>
              </a:lnSpc>
              <a:spcBef>
                <a:spcPts val="100"/>
              </a:spcBef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  <a:p>
            <a:pPr marL="12700">
              <a:lnSpc>
                <a:spcPts val="1160"/>
              </a:lnSpc>
            </a:pPr>
            <a:r>
              <a:rPr dirty="0" sz="1000">
                <a:latin typeface="OpenSymbol"/>
                <a:cs typeface="OpenSymbol"/>
              </a:rPr>
              <a:t>•</a:t>
            </a:r>
            <a:endParaRPr sz="1000">
              <a:latin typeface="OpenSymbol"/>
              <a:cs typeface="OpenSymbo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1255" y="6525259"/>
            <a:ext cx="6110605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6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Газификация домовладений (квартир) </a:t>
            </a:r>
            <a:r>
              <a:rPr dirty="0" sz="1000">
                <a:latin typeface="Arial"/>
                <a:cs typeface="Arial"/>
              </a:rPr>
              <a:t>- </a:t>
            </a:r>
            <a:r>
              <a:rPr dirty="0" sz="1000" spc="-5">
                <a:latin typeface="Arial"/>
                <a:cs typeface="Arial"/>
              </a:rPr>
              <a:t>2470</a:t>
            </a:r>
            <a:r>
              <a:rPr dirty="0" sz="1000" spc="-15">
                <a:latin typeface="Arial"/>
                <a:cs typeface="Arial"/>
              </a:rPr>
              <a:t> ед.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dirty="0" sz="1000" spc="-10">
                <a:latin typeface="Arial"/>
                <a:cs typeface="Arial"/>
              </a:rPr>
              <a:t>Перевод котельных, </a:t>
            </a:r>
            <a:r>
              <a:rPr dirty="0" sz="1000" spc="-5">
                <a:latin typeface="Arial"/>
                <a:cs typeface="Arial"/>
              </a:rPr>
              <a:t>промышленных или </a:t>
            </a:r>
            <a:r>
              <a:rPr dirty="0" sz="1000" spc="-10">
                <a:latin typeface="Arial"/>
                <a:cs typeface="Arial"/>
              </a:rPr>
              <a:t>сельскохозяйственных предприятий </a:t>
            </a:r>
            <a:r>
              <a:rPr dirty="0" sz="1000" spc="-5">
                <a:latin typeface="Arial"/>
                <a:cs typeface="Arial"/>
              </a:rPr>
              <a:t>на </a:t>
            </a:r>
            <a:r>
              <a:rPr dirty="0" sz="1000" spc="-10">
                <a:latin typeface="Arial"/>
                <a:cs typeface="Arial"/>
              </a:rPr>
              <a:t>природный газ—16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ед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6578" y="180619"/>
            <a:ext cx="4070350" cy="2459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Разработчик: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25">
                <a:latin typeface="Times New Roman"/>
                <a:cs typeface="Times New Roman"/>
              </a:rPr>
              <a:t>Комитет </a:t>
            </a:r>
            <a:r>
              <a:rPr dirty="0" sz="1600" spc="-10">
                <a:latin typeface="Times New Roman"/>
                <a:cs typeface="Times New Roman"/>
              </a:rPr>
              <a:t>финансов </a:t>
            </a:r>
            <a:r>
              <a:rPr dirty="0" sz="1600" spc="-5">
                <a:latin typeface="Times New Roman"/>
                <a:cs typeface="Times New Roman"/>
              </a:rPr>
              <a:t>и </a:t>
            </a:r>
            <a:r>
              <a:rPr dirty="0" sz="1600" spc="-15">
                <a:latin typeface="Times New Roman"/>
                <a:cs typeface="Times New Roman"/>
              </a:rPr>
              <a:t>контроля </a:t>
            </a:r>
            <a:r>
              <a:rPr dirty="0" sz="1600" spc="-10">
                <a:latin typeface="Times New Roman"/>
                <a:cs typeface="Times New Roman"/>
              </a:rPr>
              <a:t>Администрации  </a:t>
            </a:r>
            <a:r>
              <a:rPr dirty="0" sz="1600" spc="-25">
                <a:latin typeface="Times New Roman"/>
                <a:cs typeface="Times New Roman"/>
              </a:rPr>
              <a:t>Тарского </a:t>
            </a:r>
            <a:r>
              <a:rPr dirty="0" sz="1600" spc="-10">
                <a:latin typeface="Times New Roman"/>
                <a:cs typeface="Times New Roman"/>
              </a:rPr>
              <a:t>муниципального </a:t>
            </a:r>
            <a:r>
              <a:rPr dirty="0" sz="1600" spc="-5">
                <a:latin typeface="Times New Roman"/>
                <a:cs typeface="Times New Roman"/>
              </a:rPr>
              <a:t>района </a:t>
            </a:r>
            <a:r>
              <a:rPr dirty="0" sz="1600" spc="-20">
                <a:latin typeface="Times New Roman"/>
                <a:cs typeface="Times New Roman"/>
              </a:rPr>
              <a:t>Омской  </a:t>
            </a:r>
            <a:r>
              <a:rPr dirty="0" sz="1600" spc="-10"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1600" spc="-15">
                <a:latin typeface="Times New Roman"/>
                <a:cs typeface="Times New Roman"/>
              </a:rPr>
              <a:t>Местонахождение: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4"/>
              </a:lnSpc>
            </a:pPr>
            <a:r>
              <a:rPr dirty="0" sz="1600" spc="-100">
                <a:latin typeface="Times New Roman"/>
                <a:cs typeface="Times New Roman"/>
              </a:rPr>
              <a:t>г. </a:t>
            </a:r>
            <a:r>
              <a:rPr dirty="0" sz="1600" spc="-15">
                <a:latin typeface="Times New Roman"/>
                <a:cs typeface="Times New Roman"/>
              </a:rPr>
              <a:t>Тара,</a:t>
            </a:r>
            <a:r>
              <a:rPr dirty="0" sz="1600" spc="8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пл.Ленина,21</a:t>
            </a:r>
            <a:endParaRPr sz="1600">
              <a:latin typeface="Times New Roman"/>
              <a:cs typeface="Times New Roman"/>
            </a:endParaRPr>
          </a:p>
          <a:p>
            <a:pPr marL="12700" marR="2237105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latin typeface="Times New Roman"/>
                <a:cs typeface="Times New Roman"/>
              </a:rPr>
              <a:t>Контактный </a:t>
            </a:r>
            <a:r>
              <a:rPr dirty="0" sz="1600" spc="-5">
                <a:latin typeface="Times New Roman"/>
                <a:cs typeface="Times New Roman"/>
              </a:rPr>
              <a:t>телефон  </a:t>
            </a:r>
            <a:r>
              <a:rPr dirty="0" sz="1600" spc="-10">
                <a:latin typeface="Times New Roman"/>
                <a:cs typeface="Times New Roman"/>
              </a:rPr>
              <a:t>8(38171)2-11-78</a:t>
            </a:r>
            <a:endParaRPr sz="1600">
              <a:latin typeface="Times New Roman"/>
              <a:cs typeface="Times New Roman"/>
            </a:endParaRPr>
          </a:p>
          <a:p>
            <a:pPr marL="12700" marR="1701164">
              <a:lnSpc>
                <a:spcPts val="1920"/>
              </a:lnSpc>
              <a:spcBef>
                <a:spcPts val="50"/>
              </a:spcBef>
            </a:pPr>
            <a:r>
              <a:rPr dirty="0" sz="1600">
                <a:latin typeface="Times New Roman"/>
                <a:cs typeface="Times New Roman"/>
              </a:rPr>
              <a:t>Адрес </a:t>
            </a:r>
            <a:r>
              <a:rPr dirty="0" sz="1600" spc="-10">
                <a:latin typeface="Times New Roman"/>
                <a:cs typeface="Times New Roman"/>
              </a:rPr>
              <a:t>электронной </a:t>
            </a:r>
            <a:r>
              <a:rPr dirty="0" sz="1600" spc="-15">
                <a:latin typeface="Times New Roman"/>
                <a:cs typeface="Times New Roman"/>
              </a:rPr>
              <a:t>почты: </a:t>
            </a:r>
            <a:r>
              <a:rPr dirty="0" sz="1600" spc="-15">
                <a:latin typeface="Times New Roman"/>
                <a:cs typeface="Times New Roman"/>
                <a:hlinkClick r:id="rId2"/>
              </a:rPr>
              <a:t> </a:t>
            </a:r>
            <a:r>
              <a:rPr dirty="0" sz="1600" spc="-20">
                <a:latin typeface="Times New Roman"/>
                <a:cs typeface="Times New Roman"/>
                <a:hlinkClick r:id="rId2"/>
              </a:rPr>
              <a:t>r</a:t>
            </a:r>
            <a:r>
              <a:rPr dirty="0" sz="1600" spc="-10">
                <a:latin typeface="Times New Roman"/>
                <a:cs typeface="Times New Roman"/>
                <a:hlinkClick r:id="rId2"/>
              </a:rPr>
              <a:t>f</a:t>
            </a:r>
            <a:r>
              <a:rPr dirty="0" sz="1600" spc="5">
                <a:latin typeface="Times New Roman"/>
                <a:cs typeface="Times New Roman"/>
                <a:hlinkClick r:id="rId2"/>
              </a:rPr>
              <a:t>o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3</a:t>
            </a:r>
            <a:r>
              <a:rPr dirty="0" sz="1600" spc="5">
                <a:latin typeface="Times New Roman"/>
                <a:cs typeface="Times New Roman"/>
                <a:hlinkClick r:id="rId2"/>
              </a:rPr>
              <a:t>1</a:t>
            </a:r>
            <a:r>
              <a:rPr dirty="0" sz="1600" spc="-20">
                <a:latin typeface="Times New Roman"/>
                <a:cs typeface="Times New Roman"/>
                <a:hlinkClick r:id="rId2"/>
              </a:rPr>
              <a:t>@</a:t>
            </a:r>
            <a:r>
              <a:rPr dirty="0" sz="1600" spc="-10">
                <a:latin typeface="Times New Roman"/>
                <a:cs typeface="Times New Roman"/>
                <a:hlinkClick r:id="rId2"/>
              </a:rPr>
              <a:t>mi</a:t>
            </a:r>
            <a:r>
              <a:rPr dirty="0" sz="1600">
                <a:latin typeface="Times New Roman"/>
                <a:cs typeface="Times New Roman"/>
                <a:hlinkClick r:id="rId2"/>
              </a:rPr>
              <a:t>n</a:t>
            </a:r>
            <a:r>
              <a:rPr dirty="0" sz="1600" spc="-20">
                <a:latin typeface="Times New Roman"/>
                <a:cs typeface="Times New Roman"/>
                <a:hlinkClick r:id="rId2"/>
              </a:rPr>
              <a:t>f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in.o</a:t>
            </a:r>
            <a:r>
              <a:rPr dirty="0" sz="1600" spc="-10">
                <a:latin typeface="Times New Roman"/>
                <a:cs typeface="Times New Roman"/>
                <a:hlinkClick r:id="rId2"/>
              </a:rPr>
              <a:t>ms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k</a:t>
            </a:r>
            <a:r>
              <a:rPr dirty="0" sz="1600">
                <a:latin typeface="Times New Roman"/>
                <a:cs typeface="Times New Roman"/>
                <a:hlinkClick r:id="rId2"/>
              </a:rPr>
              <a:t>p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o</a:t>
            </a:r>
            <a:r>
              <a:rPr dirty="0" sz="1600" spc="-10">
                <a:latin typeface="Times New Roman"/>
                <a:cs typeface="Times New Roman"/>
                <a:hlinkClick r:id="rId2"/>
              </a:rPr>
              <a:t>r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t</a:t>
            </a:r>
            <a:r>
              <a:rPr dirty="0" sz="1600" spc="-20">
                <a:latin typeface="Times New Roman"/>
                <a:cs typeface="Times New Roman"/>
                <a:hlinkClick r:id="rId2"/>
              </a:rPr>
              <a:t>a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l</a:t>
            </a:r>
            <a:r>
              <a:rPr dirty="0" sz="1600" spc="-15">
                <a:latin typeface="Times New Roman"/>
                <a:cs typeface="Times New Roman"/>
                <a:hlinkClick r:id="rId2"/>
              </a:rPr>
              <a:t>.</a:t>
            </a:r>
            <a:r>
              <a:rPr dirty="0" sz="1600" spc="-10">
                <a:latin typeface="Times New Roman"/>
                <a:cs typeface="Times New Roman"/>
                <a:hlinkClick r:id="rId2"/>
              </a:rPr>
              <a:t>r</a:t>
            </a:r>
            <a:r>
              <a:rPr dirty="0" sz="1600" spc="-5">
                <a:latin typeface="Times New Roman"/>
                <a:cs typeface="Times New Roman"/>
                <a:hlinkClick r:id="rId2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9997" y="332282"/>
            <a:ext cx="4124515" cy="237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9641" y="2780639"/>
            <a:ext cx="2376004" cy="3743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9639" y="2780639"/>
            <a:ext cx="3096895" cy="3877310"/>
            <a:chOff x="2699639" y="2780639"/>
            <a:chExt cx="3096895" cy="3877310"/>
          </a:xfrm>
        </p:grpSpPr>
        <p:sp>
          <p:nvSpPr>
            <p:cNvPr id="7" name="object 7"/>
            <p:cNvSpPr/>
            <p:nvPr/>
          </p:nvSpPr>
          <p:spPr>
            <a:xfrm>
              <a:off x="2699639" y="2780639"/>
              <a:ext cx="3096006" cy="19324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24835" y="4713109"/>
              <a:ext cx="3071164" cy="1944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6012002" y="2790367"/>
            <a:ext cx="2807995" cy="3867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885" y="260286"/>
            <a:ext cx="1511642" cy="106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80574" y="4300105"/>
            <a:ext cx="44069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rlito"/>
                <a:cs typeface="Carlito"/>
              </a:rPr>
              <a:t>Указ </a:t>
            </a:r>
            <a:r>
              <a:rPr dirty="0" sz="1800" spc="-10">
                <a:latin typeface="Carlito"/>
                <a:cs typeface="Carlito"/>
              </a:rPr>
              <a:t>Президента Российской Федерации от </a:t>
            </a:r>
            <a:r>
              <a:rPr dirty="0" sz="1800">
                <a:latin typeface="Carlito"/>
                <a:cs typeface="Carlito"/>
              </a:rPr>
              <a:t>7  </a:t>
            </a:r>
            <a:r>
              <a:rPr dirty="0" sz="1800" spc="-5">
                <a:latin typeface="Carlito"/>
                <a:cs typeface="Carlito"/>
              </a:rPr>
              <a:t>мая 2018 </a:t>
            </a:r>
            <a:r>
              <a:rPr dirty="0" sz="1800" spc="-30">
                <a:latin typeface="Carlito"/>
                <a:cs typeface="Carlito"/>
              </a:rPr>
              <a:t>г.№ </a:t>
            </a:r>
            <a:r>
              <a:rPr dirty="0" sz="1800" spc="-5">
                <a:latin typeface="Carlito"/>
                <a:cs typeface="Carlito"/>
              </a:rPr>
              <a:t>204 </a:t>
            </a:r>
            <a:r>
              <a:rPr dirty="0" sz="1800">
                <a:latin typeface="Carlito"/>
                <a:cs typeface="Carlito"/>
              </a:rPr>
              <a:t>«О </a:t>
            </a:r>
            <a:r>
              <a:rPr dirty="0" sz="1800" spc="-5">
                <a:latin typeface="Carlito"/>
                <a:cs typeface="Carlito"/>
              </a:rPr>
              <a:t>национальных </a:t>
            </a:r>
            <a:r>
              <a:rPr dirty="0" sz="1800" spc="-15">
                <a:latin typeface="Carlito"/>
                <a:cs typeface="Carlito"/>
              </a:rPr>
              <a:t>целях </a:t>
            </a:r>
            <a:r>
              <a:rPr dirty="0" sz="1800">
                <a:latin typeface="Carlito"/>
                <a:cs typeface="Carlito"/>
              </a:rPr>
              <a:t>и  </a:t>
            </a:r>
            <a:r>
              <a:rPr dirty="0" sz="1800" spc="-5">
                <a:latin typeface="Carlito"/>
                <a:cs typeface="Carlito"/>
              </a:rPr>
              <a:t>стратегических задачах развития </a:t>
            </a:r>
            <a:r>
              <a:rPr dirty="0" sz="1800" spc="-15">
                <a:latin typeface="Carlito"/>
                <a:cs typeface="Carlito"/>
              </a:rPr>
              <a:t>Российской  </a:t>
            </a:r>
            <a:r>
              <a:rPr dirty="0" sz="1800" spc="-10">
                <a:latin typeface="Carlito"/>
                <a:cs typeface="Carlito"/>
              </a:rPr>
              <a:t>Федерации </a:t>
            </a:r>
            <a:r>
              <a:rPr dirty="0" sz="1800" spc="-5">
                <a:latin typeface="Carlito"/>
                <a:cs typeface="Carlito"/>
              </a:rPr>
              <a:t>на </a:t>
            </a:r>
            <a:r>
              <a:rPr dirty="0" sz="1800" spc="-10">
                <a:latin typeface="Carlito"/>
                <a:cs typeface="Carlito"/>
              </a:rPr>
              <a:t>период </a:t>
            </a:r>
            <a:r>
              <a:rPr dirty="0" sz="1800" spc="-15">
                <a:latin typeface="Carlito"/>
                <a:cs typeface="Carlito"/>
              </a:rPr>
              <a:t>до </a:t>
            </a:r>
            <a:r>
              <a:rPr dirty="0" sz="1800" spc="-5">
                <a:latin typeface="Carlito"/>
                <a:cs typeface="Carlito"/>
              </a:rPr>
              <a:t>2024</a:t>
            </a:r>
            <a:r>
              <a:rPr dirty="0" sz="1800" spc="2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года»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216" y="1732216"/>
            <a:ext cx="42386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rlito"/>
                <a:cs typeface="Carlito"/>
              </a:rPr>
              <a:t>Указ </a:t>
            </a:r>
            <a:r>
              <a:rPr dirty="0" sz="1800" spc="-10">
                <a:latin typeface="Carlito"/>
                <a:cs typeface="Carlito"/>
              </a:rPr>
              <a:t>Президента Российской Федерации от  </a:t>
            </a:r>
            <a:r>
              <a:rPr dirty="0" sz="1800" spc="-5">
                <a:latin typeface="Carlito"/>
                <a:cs typeface="Carlito"/>
              </a:rPr>
              <a:t>21 </a:t>
            </a:r>
            <a:r>
              <a:rPr dirty="0" sz="1800" spc="-15">
                <a:latin typeface="Carlito"/>
                <a:cs typeface="Carlito"/>
              </a:rPr>
              <a:t>июля </a:t>
            </a:r>
            <a:r>
              <a:rPr dirty="0" sz="1800" spc="-5">
                <a:latin typeface="Carlito"/>
                <a:cs typeface="Carlito"/>
              </a:rPr>
              <a:t>2020 </a:t>
            </a:r>
            <a:r>
              <a:rPr dirty="0" sz="1800" spc="-45">
                <a:latin typeface="Carlito"/>
                <a:cs typeface="Carlito"/>
              </a:rPr>
              <a:t>г. </a:t>
            </a:r>
            <a:r>
              <a:rPr dirty="0" sz="1800">
                <a:latin typeface="Carlito"/>
                <a:cs typeface="Carlito"/>
              </a:rPr>
              <a:t>№ </a:t>
            </a:r>
            <a:r>
              <a:rPr dirty="0" sz="1800" spc="-5">
                <a:latin typeface="Carlito"/>
                <a:cs typeface="Carlito"/>
              </a:rPr>
              <a:t>474 </a:t>
            </a:r>
            <a:r>
              <a:rPr dirty="0" sz="1800">
                <a:latin typeface="Carlito"/>
                <a:cs typeface="Carlito"/>
              </a:rPr>
              <a:t>«О </a:t>
            </a:r>
            <a:r>
              <a:rPr dirty="0" sz="1800" spc="-5">
                <a:latin typeface="Carlito"/>
                <a:cs typeface="Carlito"/>
              </a:rPr>
              <a:t>национальных  </a:t>
            </a:r>
            <a:r>
              <a:rPr dirty="0" sz="1800" spc="-15">
                <a:latin typeface="Carlito"/>
                <a:cs typeface="Carlito"/>
              </a:rPr>
              <a:t>целях </a:t>
            </a:r>
            <a:r>
              <a:rPr dirty="0" sz="1800" spc="-5">
                <a:latin typeface="Carlito"/>
                <a:cs typeface="Carlito"/>
              </a:rPr>
              <a:t>развития </a:t>
            </a:r>
            <a:r>
              <a:rPr dirty="0" sz="1800" spc="-15">
                <a:latin typeface="Carlito"/>
                <a:cs typeface="Carlito"/>
              </a:rPr>
              <a:t>Российской </a:t>
            </a:r>
            <a:r>
              <a:rPr dirty="0" sz="1800" spc="-10">
                <a:latin typeface="Carlito"/>
                <a:cs typeface="Carlito"/>
              </a:rPr>
              <a:t>Федерации </a:t>
            </a:r>
            <a:r>
              <a:rPr dirty="0" sz="1800" spc="-5">
                <a:latin typeface="Carlito"/>
                <a:cs typeface="Carlito"/>
              </a:rPr>
              <a:t>на  </a:t>
            </a:r>
            <a:r>
              <a:rPr dirty="0" sz="1800" spc="-15">
                <a:latin typeface="Carlito"/>
                <a:cs typeface="Carlito"/>
              </a:rPr>
              <a:t>период до </a:t>
            </a:r>
            <a:r>
              <a:rPr dirty="0" sz="1800" spc="-5">
                <a:latin typeface="Carlito"/>
                <a:cs typeface="Carlito"/>
              </a:rPr>
              <a:t>2030</a:t>
            </a:r>
            <a:r>
              <a:rPr dirty="0" sz="1800" spc="25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года»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498" y="458546"/>
            <a:ext cx="32962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НОРМАТИВНОЕ</a:t>
            </a:r>
            <a:r>
              <a:rPr dirty="0" spc="-75"/>
              <a:t> </a:t>
            </a:r>
            <a:r>
              <a:rPr dirty="0" spc="-15"/>
              <a:t>РЕГУЛИРОВАНИЕ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27318" y="116649"/>
            <a:ext cx="3134995" cy="3427095"/>
            <a:chOff x="5827318" y="116649"/>
            <a:chExt cx="3134995" cy="3427095"/>
          </a:xfrm>
        </p:grpSpPr>
        <p:sp>
          <p:nvSpPr>
            <p:cNvPr id="8" name="object 8"/>
            <p:cNvSpPr/>
            <p:nvPr/>
          </p:nvSpPr>
          <p:spPr>
            <a:xfrm>
              <a:off x="6876364" y="116649"/>
              <a:ext cx="2085467" cy="17045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7318" y="1594802"/>
              <a:ext cx="1948319" cy="19483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043635" y="3932644"/>
            <a:ext cx="1821599" cy="1821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885" y="260286"/>
            <a:ext cx="1511642" cy="106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76363" y="116649"/>
            <a:ext cx="2085467" cy="1704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8942" y="5116944"/>
            <a:ext cx="23031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Портал </a:t>
            </a:r>
            <a:r>
              <a:rPr dirty="0" sz="1800" spc="-10">
                <a:latin typeface="Carlito"/>
                <a:cs typeface="Carlito"/>
              </a:rPr>
              <a:t>Правительства  </a:t>
            </a:r>
            <a:r>
              <a:rPr dirty="0" sz="1800" spc="-15">
                <a:latin typeface="Carlito"/>
                <a:cs typeface="Carlito"/>
              </a:rPr>
              <a:t>Российской </a:t>
            </a:r>
            <a:r>
              <a:rPr dirty="0" sz="1800" spc="-10">
                <a:latin typeface="Carlito"/>
                <a:cs typeface="Carlito"/>
              </a:rPr>
              <a:t>Федерации  (government.ru)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6858" y="458546"/>
            <a:ext cx="30854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ИНФОРМАЦИОННЫЕ</a:t>
            </a:r>
            <a:r>
              <a:rPr dirty="0" spc="-45"/>
              <a:t> </a:t>
            </a:r>
            <a:r>
              <a:rPr dirty="0" spc="-10"/>
              <a:t>РЕСУРСЫ</a:t>
            </a:r>
          </a:p>
        </p:txBody>
      </p:sp>
      <p:sp>
        <p:nvSpPr>
          <p:cNvPr id="7" name="object 7"/>
          <p:cNvSpPr/>
          <p:nvPr/>
        </p:nvSpPr>
        <p:spPr>
          <a:xfrm>
            <a:off x="207365" y="1484274"/>
            <a:ext cx="3974045" cy="2819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29153" y="4836604"/>
            <a:ext cx="1417675" cy="1417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49304" y="5344096"/>
            <a:ext cx="2641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Портал «Национальные  проекты: </a:t>
            </a:r>
            <a:r>
              <a:rPr dirty="0" sz="1800" spc="-20">
                <a:latin typeface="Carlito"/>
                <a:cs typeface="Carlito"/>
              </a:rPr>
              <a:t>будущее </a:t>
            </a:r>
            <a:r>
              <a:rPr dirty="0" sz="1800" spc="-10">
                <a:latin typeface="Carlito"/>
                <a:cs typeface="Carlito"/>
              </a:rPr>
              <a:t>России»  </a:t>
            </a:r>
            <a:r>
              <a:rPr dirty="0" sz="1800" spc="-15">
                <a:latin typeface="Carlito"/>
                <a:cs typeface="Carlito"/>
              </a:rPr>
              <a:t>(futurerussia.gov.ru)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24641" y="1628279"/>
            <a:ext cx="4003675" cy="4626610"/>
            <a:chOff x="4724641" y="1628279"/>
            <a:chExt cx="4003675" cy="4626610"/>
          </a:xfrm>
        </p:grpSpPr>
        <p:sp>
          <p:nvSpPr>
            <p:cNvPr id="11" name="object 11"/>
            <p:cNvSpPr/>
            <p:nvPr/>
          </p:nvSpPr>
          <p:spPr>
            <a:xfrm>
              <a:off x="4724641" y="1628279"/>
              <a:ext cx="3539159" cy="3572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08354" y="4834801"/>
              <a:ext cx="1419478" cy="14194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07014" y="6268580"/>
            <a:ext cx="1504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rlito"/>
                <a:cs typeface="Carlito"/>
                <a:hlinkClick r:id="rId2"/>
              </a:rPr>
              <a:t>http://budget.gov.ru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1803" y="1106278"/>
            <a:ext cx="7225030" cy="3750310"/>
            <a:chOff x="1171803" y="1106278"/>
            <a:chExt cx="7225030" cy="3750310"/>
          </a:xfrm>
        </p:grpSpPr>
        <p:sp>
          <p:nvSpPr>
            <p:cNvPr id="5" name="object 5"/>
            <p:cNvSpPr/>
            <p:nvPr/>
          </p:nvSpPr>
          <p:spPr>
            <a:xfrm>
              <a:off x="1225803" y="4800063"/>
              <a:ext cx="7166609" cy="0"/>
            </a:xfrm>
            <a:custGeom>
              <a:avLst/>
              <a:gdLst/>
              <a:ahLst/>
              <a:cxnLst/>
              <a:rect l="l" t="t" r="r" b="b"/>
              <a:pathLst>
                <a:path w="7166609" h="0">
                  <a:moveTo>
                    <a:pt x="0" y="0"/>
                  </a:moveTo>
                  <a:lnTo>
                    <a:pt x="1332001" y="0"/>
                  </a:lnTo>
                </a:path>
                <a:path w="7166609" h="0">
                  <a:moveTo>
                    <a:pt x="2250719" y="0"/>
                  </a:moveTo>
                  <a:lnTo>
                    <a:pt x="2526474" y="0"/>
                  </a:lnTo>
                </a:path>
                <a:path w="7166609" h="0">
                  <a:moveTo>
                    <a:pt x="3444836" y="0"/>
                  </a:moveTo>
                  <a:lnTo>
                    <a:pt x="3720592" y="0"/>
                  </a:lnTo>
                </a:path>
                <a:path w="7166609" h="0">
                  <a:moveTo>
                    <a:pt x="4639310" y="0"/>
                  </a:moveTo>
                  <a:lnTo>
                    <a:pt x="4915077" y="0"/>
                  </a:lnTo>
                </a:path>
                <a:path w="7166609" h="0">
                  <a:moveTo>
                    <a:pt x="5833795" y="0"/>
                  </a:moveTo>
                  <a:lnTo>
                    <a:pt x="6109195" y="0"/>
                  </a:lnTo>
                </a:path>
                <a:path w="7166609" h="0">
                  <a:moveTo>
                    <a:pt x="7028281" y="0"/>
                  </a:moveTo>
                  <a:lnTo>
                    <a:pt x="7166152" y="0"/>
                  </a:lnTo>
                </a:path>
              </a:pathLst>
            </a:custGeom>
            <a:ln w="467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25803" y="4804743"/>
              <a:ext cx="7166609" cy="0"/>
            </a:xfrm>
            <a:custGeom>
              <a:avLst/>
              <a:gdLst/>
              <a:ahLst/>
              <a:cxnLst/>
              <a:rect l="l" t="t" r="r" b="b"/>
              <a:pathLst>
                <a:path w="7166609" h="0">
                  <a:moveTo>
                    <a:pt x="0" y="0"/>
                  </a:moveTo>
                  <a:lnTo>
                    <a:pt x="7166152" y="0"/>
                  </a:lnTo>
                </a:path>
              </a:pathLst>
            </a:custGeom>
            <a:ln w="467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25803" y="4802403"/>
              <a:ext cx="7166609" cy="54610"/>
            </a:xfrm>
            <a:custGeom>
              <a:avLst/>
              <a:gdLst/>
              <a:ahLst/>
              <a:cxnLst/>
              <a:rect l="l" t="t" r="r" b="b"/>
              <a:pathLst>
                <a:path w="7166609" h="54610">
                  <a:moveTo>
                    <a:pt x="0" y="54000"/>
                  </a:moveTo>
                  <a:lnTo>
                    <a:pt x="0" y="0"/>
                  </a:lnTo>
                </a:path>
                <a:path w="7166609" h="54610">
                  <a:moveTo>
                    <a:pt x="1194117" y="54000"/>
                  </a:moveTo>
                  <a:lnTo>
                    <a:pt x="1194117" y="0"/>
                  </a:lnTo>
                </a:path>
                <a:path w="7166609" h="54610">
                  <a:moveTo>
                    <a:pt x="2388590" y="54000"/>
                  </a:moveTo>
                  <a:lnTo>
                    <a:pt x="2388590" y="0"/>
                  </a:lnTo>
                </a:path>
                <a:path w="7166609" h="54610">
                  <a:moveTo>
                    <a:pt x="3582720" y="54000"/>
                  </a:moveTo>
                  <a:lnTo>
                    <a:pt x="3582720" y="0"/>
                  </a:lnTo>
                </a:path>
                <a:path w="7166609" h="54610">
                  <a:moveTo>
                    <a:pt x="4777193" y="54000"/>
                  </a:moveTo>
                  <a:lnTo>
                    <a:pt x="4777193" y="0"/>
                  </a:lnTo>
                </a:path>
                <a:path w="7166609" h="54610">
                  <a:moveTo>
                    <a:pt x="5971679" y="54000"/>
                  </a:moveTo>
                  <a:lnTo>
                    <a:pt x="5971679" y="0"/>
                  </a:lnTo>
                </a:path>
                <a:path w="7166609" h="54610">
                  <a:moveTo>
                    <a:pt x="7166152" y="54000"/>
                  </a:moveTo>
                  <a:lnTo>
                    <a:pt x="7166152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25803" y="4800063"/>
              <a:ext cx="7166609" cy="0"/>
            </a:xfrm>
            <a:custGeom>
              <a:avLst/>
              <a:gdLst/>
              <a:ahLst/>
              <a:cxnLst/>
              <a:rect l="l" t="t" r="r" b="b"/>
              <a:pathLst>
                <a:path w="7166609" h="0">
                  <a:moveTo>
                    <a:pt x="0" y="0"/>
                  </a:moveTo>
                  <a:lnTo>
                    <a:pt x="1332001" y="0"/>
                  </a:lnTo>
                </a:path>
                <a:path w="7166609" h="0">
                  <a:moveTo>
                    <a:pt x="2250719" y="0"/>
                  </a:moveTo>
                  <a:lnTo>
                    <a:pt x="2526474" y="0"/>
                  </a:lnTo>
                </a:path>
                <a:path w="7166609" h="0">
                  <a:moveTo>
                    <a:pt x="3444836" y="0"/>
                  </a:moveTo>
                  <a:lnTo>
                    <a:pt x="3720592" y="0"/>
                  </a:lnTo>
                </a:path>
                <a:path w="7166609" h="0">
                  <a:moveTo>
                    <a:pt x="4639310" y="0"/>
                  </a:moveTo>
                  <a:lnTo>
                    <a:pt x="4915077" y="0"/>
                  </a:lnTo>
                </a:path>
                <a:path w="7166609" h="0">
                  <a:moveTo>
                    <a:pt x="5833795" y="0"/>
                  </a:moveTo>
                  <a:lnTo>
                    <a:pt x="6109195" y="0"/>
                  </a:lnTo>
                </a:path>
                <a:path w="7166609" h="0">
                  <a:moveTo>
                    <a:pt x="7028281" y="0"/>
                  </a:moveTo>
                  <a:lnTo>
                    <a:pt x="7166152" y="0"/>
                  </a:lnTo>
                </a:path>
              </a:pathLst>
            </a:custGeom>
            <a:ln w="467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25803" y="4804743"/>
              <a:ext cx="7166609" cy="0"/>
            </a:xfrm>
            <a:custGeom>
              <a:avLst/>
              <a:gdLst/>
              <a:ahLst/>
              <a:cxnLst/>
              <a:rect l="l" t="t" r="r" b="b"/>
              <a:pathLst>
                <a:path w="7166609" h="0">
                  <a:moveTo>
                    <a:pt x="0" y="0"/>
                  </a:moveTo>
                  <a:lnTo>
                    <a:pt x="7166152" y="0"/>
                  </a:lnTo>
                </a:path>
              </a:pathLst>
            </a:custGeom>
            <a:ln w="467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71803" y="480240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 h="0">
                  <a:moveTo>
                    <a:pt x="0" y="0"/>
                  </a:moveTo>
                  <a:lnTo>
                    <a:pt x="5400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25803" y="4187164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515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71803" y="418716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 h="0">
                  <a:moveTo>
                    <a:pt x="0" y="0"/>
                  </a:moveTo>
                  <a:lnTo>
                    <a:pt x="5400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25803" y="3571925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515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71803" y="3571925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 h="0">
                  <a:moveTo>
                    <a:pt x="0" y="0"/>
                  </a:moveTo>
                  <a:lnTo>
                    <a:pt x="5400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25803" y="2956674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515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71803" y="295667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 h="0">
                  <a:moveTo>
                    <a:pt x="0" y="0"/>
                  </a:moveTo>
                  <a:lnTo>
                    <a:pt x="5400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25803" y="2341435"/>
              <a:ext cx="3721100" cy="0"/>
            </a:xfrm>
            <a:custGeom>
              <a:avLst/>
              <a:gdLst/>
              <a:ahLst/>
              <a:cxnLst/>
              <a:rect l="l" t="t" r="r" b="b"/>
              <a:pathLst>
                <a:path w="3721100" h="0">
                  <a:moveTo>
                    <a:pt x="0" y="0"/>
                  </a:moveTo>
                  <a:lnTo>
                    <a:pt x="3720592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71803" y="2341435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 h="0">
                  <a:moveTo>
                    <a:pt x="0" y="0"/>
                  </a:moveTo>
                  <a:lnTo>
                    <a:pt x="5400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25803" y="1726015"/>
              <a:ext cx="4915535" cy="5080"/>
            </a:xfrm>
            <a:custGeom>
              <a:avLst/>
              <a:gdLst/>
              <a:ahLst/>
              <a:cxnLst/>
              <a:rect l="l" t="t" r="r" b="b"/>
              <a:pathLst>
                <a:path w="4915535" h="5080">
                  <a:moveTo>
                    <a:pt x="0" y="4679"/>
                  </a:moveTo>
                  <a:lnTo>
                    <a:pt x="4915077" y="4679"/>
                  </a:lnTo>
                </a:path>
                <a:path w="4915535" h="5080">
                  <a:moveTo>
                    <a:pt x="0" y="0"/>
                  </a:moveTo>
                  <a:lnTo>
                    <a:pt x="4915077" y="0"/>
                  </a:lnTo>
                </a:path>
              </a:pathLst>
            </a:custGeom>
            <a:ln w="317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71803" y="1110957"/>
              <a:ext cx="7220584" cy="3691890"/>
            </a:xfrm>
            <a:custGeom>
              <a:avLst/>
              <a:gdLst/>
              <a:ahLst/>
              <a:cxnLst/>
              <a:rect l="l" t="t" r="r" b="b"/>
              <a:pathLst>
                <a:path w="7220584" h="3691890">
                  <a:moveTo>
                    <a:pt x="0" y="615607"/>
                  </a:moveTo>
                  <a:lnTo>
                    <a:pt x="54000" y="615607"/>
                  </a:lnTo>
                </a:path>
                <a:path w="7220584" h="3691890">
                  <a:moveTo>
                    <a:pt x="7220153" y="0"/>
                  </a:moveTo>
                  <a:lnTo>
                    <a:pt x="54000" y="0"/>
                  </a:lnTo>
                </a:path>
                <a:path w="7220584" h="3691890">
                  <a:moveTo>
                    <a:pt x="0" y="0"/>
                  </a:moveTo>
                  <a:lnTo>
                    <a:pt x="54000" y="0"/>
                  </a:lnTo>
                </a:path>
                <a:path w="7220584" h="3691890">
                  <a:moveTo>
                    <a:pt x="54000" y="3691445"/>
                  </a:moveTo>
                  <a:lnTo>
                    <a:pt x="5400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63319" y="4311357"/>
              <a:ext cx="2113280" cy="491490"/>
            </a:xfrm>
            <a:custGeom>
              <a:avLst/>
              <a:gdLst/>
              <a:ahLst/>
              <a:cxnLst/>
              <a:rect l="l" t="t" r="r" b="b"/>
              <a:pathLst>
                <a:path w="2113279" h="491489">
                  <a:moveTo>
                    <a:pt x="919086" y="106921"/>
                  </a:moveTo>
                  <a:lnTo>
                    <a:pt x="0" y="106921"/>
                  </a:lnTo>
                  <a:lnTo>
                    <a:pt x="0" y="491045"/>
                  </a:lnTo>
                  <a:lnTo>
                    <a:pt x="919086" y="491045"/>
                  </a:lnTo>
                  <a:lnTo>
                    <a:pt x="919086" y="106921"/>
                  </a:lnTo>
                  <a:close/>
                </a:path>
                <a:path w="2113279" h="491489">
                  <a:moveTo>
                    <a:pt x="2113203" y="0"/>
                  </a:moveTo>
                  <a:lnTo>
                    <a:pt x="1194485" y="0"/>
                  </a:lnTo>
                  <a:lnTo>
                    <a:pt x="1194485" y="491045"/>
                  </a:lnTo>
                  <a:lnTo>
                    <a:pt x="2113203" y="491045"/>
                  </a:lnTo>
                  <a:lnTo>
                    <a:pt x="211320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76523" y="4187164"/>
              <a:ext cx="1470025" cy="0"/>
            </a:xfrm>
            <a:custGeom>
              <a:avLst/>
              <a:gdLst/>
              <a:ahLst/>
              <a:cxnLst/>
              <a:rect l="l" t="t" r="r" b="b"/>
              <a:pathLst>
                <a:path w="1470025" h="0">
                  <a:moveTo>
                    <a:pt x="0" y="0"/>
                  </a:moveTo>
                  <a:lnTo>
                    <a:pt x="275755" y="0"/>
                  </a:lnTo>
                </a:path>
                <a:path w="1470025" h="0">
                  <a:moveTo>
                    <a:pt x="1194117" y="0"/>
                  </a:moveTo>
                  <a:lnTo>
                    <a:pt x="1469872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752278" y="4045318"/>
              <a:ext cx="918844" cy="757555"/>
            </a:xfrm>
            <a:custGeom>
              <a:avLst/>
              <a:gdLst/>
              <a:ahLst/>
              <a:cxnLst/>
              <a:rect l="l" t="t" r="r" b="b"/>
              <a:pathLst>
                <a:path w="918845" h="757554">
                  <a:moveTo>
                    <a:pt x="918362" y="0"/>
                  </a:moveTo>
                  <a:lnTo>
                    <a:pt x="0" y="0"/>
                  </a:lnTo>
                  <a:lnTo>
                    <a:pt x="0" y="757085"/>
                  </a:lnTo>
                  <a:lnTo>
                    <a:pt x="918362" y="757085"/>
                  </a:lnTo>
                  <a:lnTo>
                    <a:pt x="918362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865113" y="4187164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767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46396" y="3997794"/>
              <a:ext cx="918844" cy="805180"/>
            </a:xfrm>
            <a:custGeom>
              <a:avLst/>
              <a:gdLst/>
              <a:ahLst/>
              <a:cxnLst/>
              <a:rect l="l" t="t" r="r" b="b"/>
              <a:pathLst>
                <a:path w="918845" h="805179">
                  <a:moveTo>
                    <a:pt x="918717" y="0"/>
                  </a:moveTo>
                  <a:lnTo>
                    <a:pt x="0" y="0"/>
                  </a:lnTo>
                  <a:lnTo>
                    <a:pt x="0" y="804608"/>
                  </a:lnTo>
                  <a:lnTo>
                    <a:pt x="918717" y="804608"/>
                  </a:lnTo>
                  <a:lnTo>
                    <a:pt x="918717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59599" y="4187164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40881" y="4036682"/>
              <a:ext cx="918844" cy="765810"/>
            </a:xfrm>
            <a:custGeom>
              <a:avLst/>
              <a:gdLst/>
              <a:ahLst/>
              <a:cxnLst/>
              <a:rect l="l" t="t" r="r" b="b"/>
              <a:pathLst>
                <a:path w="918845" h="765810">
                  <a:moveTo>
                    <a:pt x="918718" y="0"/>
                  </a:moveTo>
                  <a:lnTo>
                    <a:pt x="0" y="0"/>
                  </a:lnTo>
                  <a:lnTo>
                    <a:pt x="0" y="765721"/>
                  </a:lnTo>
                  <a:lnTo>
                    <a:pt x="918718" y="765721"/>
                  </a:lnTo>
                  <a:lnTo>
                    <a:pt x="91871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254085" y="4187164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71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334999" y="4038485"/>
              <a:ext cx="919480" cy="764540"/>
            </a:xfrm>
            <a:custGeom>
              <a:avLst/>
              <a:gdLst/>
              <a:ahLst/>
              <a:cxnLst/>
              <a:rect l="l" t="t" r="r" b="b"/>
              <a:pathLst>
                <a:path w="919479" h="764539">
                  <a:moveTo>
                    <a:pt x="919086" y="0"/>
                  </a:moveTo>
                  <a:lnTo>
                    <a:pt x="0" y="0"/>
                  </a:lnTo>
                  <a:lnTo>
                    <a:pt x="0" y="763917"/>
                  </a:lnTo>
                  <a:lnTo>
                    <a:pt x="919086" y="763917"/>
                  </a:lnTo>
                  <a:lnTo>
                    <a:pt x="919086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282405" y="4187164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282405" y="3571925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63319" y="3513594"/>
              <a:ext cx="919480" cy="904875"/>
            </a:xfrm>
            <a:custGeom>
              <a:avLst/>
              <a:gdLst/>
              <a:ahLst/>
              <a:cxnLst/>
              <a:rect l="l" t="t" r="r" b="b"/>
              <a:pathLst>
                <a:path w="919480" h="904875">
                  <a:moveTo>
                    <a:pt x="919086" y="0"/>
                  </a:moveTo>
                  <a:lnTo>
                    <a:pt x="0" y="0"/>
                  </a:lnTo>
                  <a:lnTo>
                    <a:pt x="0" y="904684"/>
                  </a:lnTo>
                  <a:lnTo>
                    <a:pt x="919086" y="904684"/>
                  </a:lnTo>
                  <a:lnTo>
                    <a:pt x="919086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476523" y="3571925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755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557805" y="3469322"/>
              <a:ext cx="918844" cy="842644"/>
            </a:xfrm>
            <a:custGeom>
              <a:avLst/>
              <a:gdLst/>
              <a:ahLst/>
              <a:cxnLst/>
              <a:rect l="l" t="t" r="r" b="b"/>
              <a:pathLst>
                <a:path w="918845" h="842645">
                  <a:moveTo>
                    <a:pt x="918718" y="0"/>
                  </a:moveTo>
                  <a:lnTo>
                    <a:pt x="0" y="0"/>
                  </a:lnTo>
                  <a:lnTo>
                    <a:pt x="0" y="842035"/>
                  </a:lnTo>
                  <a:lnTo>
                    <a:pt x="918718" y="842035"/>
                  </a:lnTo>
                  <a:lnTo>
                    <a:pt x="918718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670640" y="3571925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755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752278" y="3394443"/>
              <a:ext cx="918844" cy="650875"/>
            </a:xfrm>
            <a:custGeom>
              <a:avLst/>
              <a:gdLst/>
              <a:ahLst/>
              <a:cxnLst/>
              <a:rect l="l" t="t" r="r" b="b"/>
              <a:pathLst>
                <a:path w="918845" h="650875">
                  <a:moveTo>
                    <a:pt x="918362" y="0"/>
                  </a:moveTo>
                  <a:lnTo>
                    <a:pt x="0" y="0"/>
                  </a:lnTo>
                  <a:lnTo>
                    <a:pt x="0" y="650875"/>
                  </a:lnTo>
                  <a:lnTo>
                    <a:pt x="918362" y="650875"/>
                  </a:lnTo>
                  <a:lnTo>
                    <a:pt x="918362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865113" y="3571925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767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946396" y="3286442"/>
              <a:ext cx="918844" cy="711835"/>
            </a:xfrm>
            <a:custGeom>
              <a:avLst/>
              <a:gdLst/>
              <a:ahLst/>
              <a:cxnLst/>
              <a:rect l="l" t="t" r="r" b="b"/>
              <a:pathLst>
                <a:path w="918845" h="711835">
                  <a:moveTo>
                    <a:pt x="918717" y="0"/>
                  </a:moveTo>
                  <a:lnTo>
                    <a:pt x="0" y="0"/>
                  </a:lnTo>
                  <a:lnTo>
                    <a:pt x="0" y="711352"/>
                  </a:lnTo>
                  <a:lnTo>
                    <a:pt x="918717" y="711352"/>
                  </a:lnTo>
                  <a:lnTo>
                    <a:pt x="918717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059599" y="3571925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140881" y="3314522"/>
              <a:ext cx="918844" cy="722630"/>
            </a:xfrm>
            <a:custGeom>
              <a:avLst/>
              <a:gdLst/>
              <a:ahLst/>
              <a:cxnLst/>
              <a:rect l="l" t="t" r="r" b="b"/>
              <a:pathLst>
                <a:path w="918845" h="722629">
                  <a:moveTo>
                    <a:pt x="918718" y="0"/>
                  </a:moveTo>
                  <a:lnTo>
                    <a:pt x="0" y="0"/>
                  </a:lnTo>
                  <a:lnTo>
                    <a:pt x="0" y="722160"/>
                  </a:lnTo>
                  <a:lnTo>
                    <a:pt x="918718" y="722160"/>
                  </a:lnTo>
                  <a:lnTo>
                    <a:pt x="918718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254085" y="3571925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71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334999" y="3285363"/>
              <a:ext cx="919480" cy="753745"/>
            </a:xfrm>
            <a:custGeom>
              <a:avLst/>
              <a:gdLst/>
              <a:ahLst/>
              <a:cxnLst/>
              <a:rect l="l" t="t" r="r" b="b"/>
              <a:pathLst>
                <a:path w="919479" h="753745">
                  <a:moveTo>
                    <a:pt x="919086" y="0"/>
                  </a:moveTo>
                  <a:lnTo>
                    <a:pt x="0" y="0"/>
                  </a:lnTo>
                  <a:lnTo>
                    <a:pt x="0" y="753122"/>
                  </a:lnTo>
                  <a:lnTo>
                    <a:pt x="919086" y="753122"/>
                  </a:lnTo>
                  <a:lnTo>
                    <a:pt x="919086" y="0"/>
                  </a:lnTo>
                  <a:close/>
                </a:path>
              </a:pathLst>
            </a:custGeom>
            <a:solidFill>
              <a:srgbClr val="BF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63319" y="3079076"/>
              <a:ext cx="3307715" cy="434975"/>
            </a:xfrm>
            <a:custGeom>
              <a:avLst/>
              <a:gdLst/>
              <a:ahLst/>
              <a:cxnLst/>
              <a:rect l="l" t="t" r="r" b="b"/>
              <a:pathLst>
                <a:path w="3307715" h="434975">
                  <a:moveTo>
                    <a:pt x="919086" y="164160"/>
                  </a:moveTo>
                  <a:lnTo>
                    <a:pt x="0" y="164160"/>
                  </a:lnTo>
                  <a:lnTo>
                    <a:pt x="0" y="434517"/>
                  </a:lnTo>
                  <a:lnTo>
                    <a:pt x="919086" y="434517"/>
                  </a:lnTo>
                  <a:lnTo>
                    <a:pt x="919086" y="164160"/>
                  </a:lnTo>
                  <a:close/>
                </a:path>
                <a:path w="3307715" h="434975">
                  <a:moveTo>
                    <a:pt x="2113203" y="0"/>
                  </a:moveTo>
                  <a:lnTo>
                    <a:pt x="1194485" y="0"/>
                  </a:lnTo>
                  <a:lnTo>
                    <a:pt x="1194485" y="390245"/>
                  </a:lnTo>
                  <a:lnTo>
                    <a:pt x="2113203" y="390245"/>
                  </a:lnTo>
                  <a:lnTo>
                    <a:pt x="2113203" y="0"/>
                  </a:lnTo>
                  <a:close/>
                </a:path>
                <a:path w="3307715" h="434975">
                  <a:moveTo>
                    <a:pt x="3307321" y="10439"/>
                  </a:moveTo>
                  <a:lnTo>
                    <a:pt x="2388959" y="10439"/>
                  </a:lnTo>
                  <a:lnTo>
                    <a:pt x="2388959" y="315366"/>
                  </a:lnTo>
                  <a:lnTo>
                    <a:pt x="3307321" y="315366"/>
                  </a:lnTo>
                  <a:lnTo>
                    <a:pt x="3307321" y="10439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670640" y="2956674"/>
              <a:ext cx="1470660" cy="0"/>
            </a:xfrm>
            <a:custGeom>
              <a:avLst/>
              <a:gdLst/>
              <a:ahLst/>
              <a:cxnLst/>
              <a:rect l="l" t="t" r="r" b="b"/>
              <a:pathLst>
                <a:path w="1470660" h="0">
                  <a:moveTo>
                    <a:pt x="0" y="0"/>
                  </a:moveTo>
                  <a:lnTo>
                    <a:pt x="275755" y="0"/>
                  </a:lnTo>
                </a:path>
                <a:path w="1470660" h="0">
                  <a:moveTo>
                    <a:pt x="1194473" y="0"/>
                  </a:moveTo>
                  <a:lnTo>
                    <a:pt x="1470240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946396" y="2913126"/>
              <a:ext cx="918844" cy="373380"/>
            </a:xfrm>
            <a:custGeom>
              <a:avLst/>
              <a:gdLst/>
              <a:ahLst/>
              <a:cxnLst/>
              <a:rect l="l" t="t" r="r" b="b"/>
              <a:pathLst>
                <a:path w="918845" h="373379">
                  <a:moveTo>
                    <a:pt x="918717" y="0"/>
                  </a:moveTo>
                  <a:lnTo>
                    <a:pt x="0" y="0"/>
                  </a:lnTo>
                  <a:lnTo>
                    <a:pt x="0" y="373316"/>
                  </a:lnTo>
                  <a:lnTo>
                    <a:pt x="918717" y="373316"/>
                  </a:lnTo>
                  <a:lnTo>
                    <a:pt x="918717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059599" y="2956674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140881" y="2875673"/>
              <a:ext cx="918844" cy="439420"/>
            </a:xfrm>
            <a:custGeom>
              <a:avLst/>
              <a:gdLst/>
              <a:ahLst/>
              <a:cxnLst/>
              <a:rect l="l" t="t" r="r" b="b"/>
              <a:pathLst>
                <a:path w="918845" h="439420">
                  <a:moveTo>
                    <a:pt x="918718" y="0"/>
                  </a:moveTo>
                  <a:lnTo>
                    <a:pt x="0" y="0"/>
                  </a:lnTo>
                  <a:lnTo>
                    <a:pt x="0" y="438848"/>
                  </a:lnTo>
                  <a:lnTo>
                    <a:pt x="918718" y="438848"/>
                  </a:lnTo>
                  <a:lnTo>
                    <a:pt x="918718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254085" y="2956674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71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334999" y="2802597"/>
              <a:ext cx="919480" cy="483234"/>
            </a:xfrm>
            <a:custGeom>
              <a:avLst/>
              <a:gdLst/>
              <a:ahLst/>
              <a:cxnLst/>
              <a:rect l="l" t="t" r="r" b="b"/>
              <a:pathLst>
                <a:path w="919479" h="483235">
                  <a:moveTo>
                    <a:pt x="919086" y="0"/>
                  </a:moveTo>
                  <a:lnTo>
                    <a:pt x="0" y="0"/>
                  </a:lnTo>
                  <a:lnTo>
                    <a:pt x="0" y="482765"/>
                  </a:lnTo>
                  <a:lnTo>
                    <a:pt x="919086" y="482765"/>
                  </a:lnTo>
                  <a:lnTo>
                    <a:pt x="919086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282405" y="2956674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63319" y="2904121"/>
              <a:ext cx="919480" cy="339725"/>
            </a:xfrm>
            <a:custGeom>
              <a:avLst/>
              <a:gdLst/>
              <a:ahLst/>
              <a:cxnLst/>
              <a:rect l="l" t="t" r="r" b="b"/>
              <a:pathLst>
                <a:path w="919480" h="339725">
                  <a:moveTo>
                    <a:pt x="919086" y="0"/>
                  </a:moveTo>
                  <a:lnTo>
                    <a:pt x="0" y="0"/>
                  </a:lnTo>
                  <a:lnTo>
                    <a:pt x="0" y="339115"/>
                  </a:lnTo>
                  <a:lnTo>
                    <a:pt x="919086" y="339115"/>
                  </a:lnTo>
                  <a:lnTo>
                    <a:pt x="919086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476523" y="2956674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755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557805" y="2350083"/>
              <a:ext cx="2113280" cy="739775"/>
            </a:xfrm>
            <a:custGeom>
              <a:avLst/>
              <a:gdLst/>
              <a:ahLst/>
              <a:cxnLst/>
              <a:rect l="l" t="t" r="r" b="b"/>
              <a:pathLst>
                <a:path w="2113279" h="739775">
                  <a:moveTo>
                    <a:pt x="918718" y="67310"/>
                  </a:moveTo>
                  <a:lnTo>
                    <a:pt x="0" y="67310"/>
                  </a:lnTo>
                  <a:lnTo>
                    <a:pt x="0" y="728992"/>
                  </a:lnTo>
                  <a:lnTo>
                    <a:pt x="918718" y="728992"/>
                  </a:lnTo>
                  <a:lnTo>
                    <a:pt x="918718" y="67310"/>
                  </a:lnTo>
                  <a:close/>
                </a:path>
                <a:path w="2113279" h="739775">
                  <a:moveTo>
                    <a:pt x="2112835" y="0"/>
                  </a:moveTo>
                  <a:lnTo>
                    <a:pt x="1194473" y="0"/>
                  </a:lnTo>
                  <a:lnTo>
                    <a:pt x="1194473" y="739432"/>
                  </a:lnTo>
                  <a:lnTo>
                    <a:pt x="2112835" y="739432"/>
                  </a:lnTo>
                  <a:lnTo>
                    <a:pt x="2112835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865113" y="2341435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767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946396" y="1730514"/>
              <a:ext cx="918844" cy="1183005"/>
            </a:xfrm>
            <a:custGeom>
              <a:avLst/>
              <a:gdLst/>
              <a:ahLst/>
              <a:cxnLst/>
              <a:rect l="l" t="t" r="r" b="b"/>
              <a:pathLst>
                <a:path w="918845" h="1183005">
                  <a:moveTo>
                    <a:pt x="918717" y="0"/>
                  </a:moveTo>
                  <a:lnTo>
                    <a:pt x="0" y="0"/>
                  </a:lnTo>
                  <a:lnTo>
                    <a:pt x="0" y="1182611"/>
                  </a:lnTo>
                  <a:lnTo>
                    <a:pt x="918717" y="1182611"/>
                  </a:lnTo>
                  <a:lnTo>
                    <a:pt x="918717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059599" y="2341435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 h="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059599" y="1726015"/>
              <a:ext cx="275590" cy="5080"/>
            </a:xfrm>
            <a:custGeom>
              <a:avLst/>
              <a:gdLst/>
              <a:ahLst/>
              <a:cxnLst/>
              <a:rect l="l" t="t" r="r" b="b"/>
              <a:pathLst>
                <a:path w="275590" h="5080">
                  <a:moveTo>
                    <a:pt x="0" y="4679"/>
                  </a:moveTo>
                  <a:lnTo>
                    <a:pt x="275399" y="4679"/>
                  </a:lnTo>
                </a:path>
                <a:path w="275590" h="5080">
                  <a:moveTo>
                    <a:pt x="0" y="0"/>
                  </a:moveTo>
                  <a:lnTo>
                    <a:pt x="275399" y="0"/>
                  </a:lnTo>
                </a:path>
              </a:pathLst>
            </a:custGeom>
            <a:ln w="317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140881" y="1548358"/>
              <a:ext cx="918844" cy="1327785"/>
            </a:xfrm>
            <a:custGeom>
              <a:avLst/>
              <a:gdLst/>
              <a:ahLst/>
              <a:cxnLst/>
              <a:rect l="l" t="t" r="r" b="b"/>
              <a:pathLst>
                <a:path w="918845" h="1327785">
                  <a:moveTo>
                    <a:pt x="918718" y="0"/>
                  </a:moveTo>
                  <a:lnTo>
                    <a:pt x="0" y="0"/>
                  </a:lnTo>
                  <a:lnTo>
                    <a:pt x="0" y="1327315"/>
                  </a:lnTo>
                  <a:lnTo>
                    <a:pt x="918718" y="1327315"/>
                  </a:lnTo>
                  <a:lnTo>
                    <a:pt x="918718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254085" y="2341435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71" y="0"/>
                  </a:lnTo>
                </a:path>
              </a:pathLst>
            </a:custGeom>
            <a:ln w="935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254085" y="1726015"/>
              <a:ext cx="138430" cy="5080"/>
            </a:xfrm>
            <a:custGeom>
              <a:avLst/>
              <a:gdLst/>
              <a:ahLst/>
              <a:cxnLst/>
              <a:rect l="l" t="t" r="r" b="b"/>
              <a:pathLst>
                <a:path w="138429" h="5080">
                  <a:moveTo>
                    <a:pt x="0" y="4679"/>
                  </a:moveTo>
                  <a:lnTo>
                    <a:pt x="137871" y="4679"/>
                  </a:lnTo>
                </a:path>
                <a:path w="138429" h="5080">
                  <a:moveTo>
                    <a:pt x="0" y="0"/>
                  </a:moveTo>
                  <a:lnTo>
                    <a:pt x="137871" y="0"/>
                  </a:lnTo>
                </a:path>
              </a:pathLst>
            </a:custGeom>
            <a:ln w="317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334999" y="1550517"/>
              <a:ext cx="919480" cy="1252220"/>
            </a:xfrm>
            <a:custGeom>
              <a:avLst/>
              <a:gdLst/>
              <a:ahLst/>
              <a:cxnLst/>
              <a:rect l="l" t="t" r="r" b="b"/>
              <a:pathLst>
                <a:path w="919479" h="1252220">
                  <a:moveTo>
                    <a:pt x="919086" y="0"/>
                  </a:moveTo>
                  <a:lnTo>
                    <a:pt x="0" y="0"/>
                  </a:lnTo>
                  <a:lnTo>
                    <a:pt x="0" y="1252080"/>
                  </a:lnTo>
                  <a:lnTo>
                    <a:pt x="919086" y="1252080"/>
                  </a:lnTo>
                  <a:lnTo>
                    <a:pt x="919086" y="0"/>
                  </a:lnTo>
                  <a:close/>
                </a:path>
              </a:pathLst>
            </a:custGeom>
            <a:solidFill>
              <a:srgbClr val="8064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665543" y="3388220"/>
            <a:ext cx="484505" cy="1530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200</a:t>
            </a: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5">
                <a:latin typeface="Carlito"/>
                <a:cs typeface="Carlito"/>
              </a:rPr>
              <a:t>100</a:t>
            </a: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</a:pP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5543" y="2772257"/>
            <a:ext cx="48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300</a:t>
            </a: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5543" y="2157742"/>
            <a:ext cx="48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400</a:t>
            </a: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5543" y="1543215"/>
            <a:ext cx="48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500</a:t>
            </a: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5543" y="927265"/>
            <a:ext cx="48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600</a:t>
            </a:r>
            <a:r>
              <a:rPr dirty="0" sz="180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25359" y="56080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678" y="0"/>
                </a:moveTo>
                <a:lnTo>
                  <a:pt x="0" y="0"/>
                </a:lnTo>
                <a:lnTo>
                  <a:pt x="0" y="121678"/>
                </a:lnTo>
                <a:lnTo>
                  <a:pt x="121678" y="12167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299925" y="56080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678" y="0"/>
                </a:moveTo>
                <a:lnTo>
                  <a:pt x="0" y="0"/>
                </a:lnTo>
                <a:lnTo>
                  <a:pt x="0" y="121678"/>
                </a:lnTo>
                <a:lnTo>
                  <a:pt x="121678" y="121678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25359" y="585684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678" y="0"/>
                </a:moveTo>
                <a:lnTo>
                  <a:pt x="0" y="0"/>
                </a:lnTo>
                <a:lnTo>
                  <a:pt x="0" y="121678"/>
                </a:lnTo>
                <a:lnTo>
                  <a:pt x="121678" y="121678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299925" y="585684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678" y="0"/>
                </a:moveTo>
                <a:lnTo>
                  <a:pt x="0" y="0"/>
                </a:lnTo>
                <a:lnTo>
                  <a:pt x="0" y="121678"/>
                </a:lnTo>
                <a:lnTo>
                  <a:pt x="121678" y="121678"/>
                </a:lnTo>
                <a:close/>
              </a:path>
            </a:pathLst>
          </a:custGeom>
          <a:solidFill>
            <a:srgbClr val="8064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278978" y="4822101"/>
            <a:ext cx="3472179" cy="1202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325"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2703195" algn="l"/>
              </a:tabLst>
            </a:pPr>
            <a:r>
              <a:rPr dirty="0" sz="1800" spc="-15">
                <a:latin typeface="Carlito"/>
                <a:cs typeface="Carlito"/>
              </a:rPr>
              <a:t>2019	2020	2021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latin typeface="Carlito"/>
                <a:cs typeface="Carlito"/>
              </a:rPr>
              <a:t>Федеральный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30">
                <a:latin typeface="Carlito"/>
                <a:cs typeface="Carlito"/>
              </a:rPr>
              <a:t>бюджет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600" spc="-20">
                <a:latin typeface="Carlito"/>
                <a:cs typeface="Carlito"/>
              </a:rPr>
              <a:t>Государственные </a:t>
            </a:r>
            <a:r>
              <a:rPr dirty="0" sz="1600" spc="-30">
                <a:latin typeface="Carlito"/>
                <a:cs typeface="Carlito"/>
              </a:rPr>
              <a:t>внебюджетные</a:t>
            </a:r>
            <a:r>
              <a:rPr dirty="0" sz="1600" spc="-75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фонды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65178" y="4822101"/>
            <a:ext cx="2873375" cy="1202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865" algn="l"/>
                <a:tab pos="2401570" algn="l"/>
              </a:tabLst>
            </a:pPr>
            <a:r>
              <a:rPr dirty="0" sz="1800" spc="-15">
                <a:latin typeface="Carlito"/>
                <a:cs typeface="Carlito"/>
              </a:rPr>
              <a:t>202</a:t>
            </a:r>
            <a:r>
              <a:rPr dirty="0" sz="1800">
                <a:latin typeface="Carlito"/>
                <a:cs typeface="Carlito"/>
              </a:rPr>
              <a:t>2	</a:t>
            </a:r>
            <a:r>
              <a:rPr dirty="0" sz="1800" spc="-15">
                <a:latin typeface="Carlito"/>
                <a:cs typeface="Carlito"/>
              </a:rPr>
              <a:t>202</a:t>
            </a:r>
            <a:r>
              <a:rPr dirty="0" sz="1800">
                <a:latin typeface="Carlito"/>
                <a:cs typeface="Carlito"/>
              </a:rPr>
              <a:t>3	</a:t>
            </a:r>
            <a:r>
              <a:rPr dirty="0" sz="1800" spc="-15">
                <a:latin typeface="Carlito"/>
                <a:cs typeface="Carlito"/>
              </a:rPr>
              <a:t>202</a:t>
            </a:r>
            <a:r>
              <a:rPr dirty="0" sz="1800"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rlito"/>
              <a:cs typeface="Carlito"/>
            </a:endParaRPr>
          </a:p>
          <a:p>
            <a:pPr marL="300990" marR="334010">
              <a:lnSpc>
                <a:spcPct val="102000"/>
              </a:lnSpc>
              <a:spcBef>
                <a:spcPts val="5"/>
              </a:spcBef>
            </a:pPr>
            <a:r>
              <a:rPr dirty="0" sz="1600" spc="-30">
                <a:latin typeface="Carlito"/>
                <a:cs typeface="Carlito"/>
              </a:rPr>
              <a:t>Бюджеты </a:t>
            </a:r>
            <a:r>
              <a:rPr dirty="0" sz="1600" spc="-20">
                <a:latin typeface="Carlito"/>
                <a:cs typeface="Carlito"/>
              </a:rPr>
              <a:t>субъектов </a:t>
            </a:r>
            <a:r>
              <a:rPr dirty="0" sz="1600" spc="-10">
                <a:latin typeface="Carlito"/>
                <a:cs typeface="Carlito"/>
              </a:rPr>
              <a:t>РФ  </a:t>
            </a:r>
            <a:r>
              <a:rPr dirty="0" sz="1600" spc="-35">
                <a:latin typeface="Carlito"/>
                <a:cs typeface="Carlito"/>
              </a:rPr>
              <a:t>Внебюджетные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источники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79860" y="1428737"/>
            <a:ext cx="589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Liberation Serif"/>
                <a:cs typeface="Liberation Serif"/>
              </a:rPr>
              <a:t>4</a:t>
            </a:r>
            <a:r>
              <a:rPr dirty="0" sz="1400" spc="-5" b="1">
                <a:latin typeface="Liberation Serif"/>
                <a:cs typeface="Liberation Serif"/>
              </a:rPr>
              <a:t> </a:t>
            </a:r>
            <a:r>
              <a:rPr dirty="0" sz="1400" spc="30" b="1">
                <a:latin typeface="Liberation Serif"/>
                <a:cs typeface="Liberation Serif"/>
              </a:rPr>
              <a:t>993,3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31696" y="2674696"/>
            <a:ext cx="581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rlito"/>
                <a:cs typeface="Carlito"/>
              </a:rPr>
              <a:t>3</a:t>
            </a:r>
            <a:r>
              <a:rPr dirty="0" sz="1400" spc="-50" b="1">
                <a:latin typeface="Carlito"/>
                <a:cs typeface="Carlito"/>
              </a:rPr>
              <a:t> </a:t>
            </a:r>
            <a:r>
              <a:rPr dirty="0" sz="1400" spc="20" b="1">
                <a:latin typeface="Carlito"/>
                <a:cs typeface="Carlito"/>
              </a:rPr>
              <a:t>085,9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95225" y="1255941"/>
            <a:ext cx="581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rlito"/>
                <a:cs typeface="Carlito"/>
              </a:rPr>
              <a:t>5</a:t>
            </a:r>
            <a:r>
              <a:rPr dirty="0" sz="1400" spc="-50" b="1">
                <a:latin typeface="Carlito"/>
                <a:cs typeface="Carlito"/>
              </a:rPr>
              <a:t> </a:t>
            </a:r>
            <a:r>
              <a:rPr dirty="0" sz="1400" spc="20" b="1">
                <a:latin typeface="Carlito"/>
                <a:cs typeface="Carlito"/>
              </a:rPr>
              <a:t>289,5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56939" y="2048306"/>
            <a:ext cx="581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rlito"/>
                <a:cs typeface="Carlito"/>
              </a:rPr>
              <a:t>3</a:t>
            </a:r>
            <a:r>
              <a:rPr dirty="0" sz="1400" spc="-50" b="1">
                <a:latin typeface="Carlito"/>
                <a:cs typeface="Carlito"/>
              </a:rPr>
              <a:t> </a:t>
            </a:r>
            <a:r>
              <a:rPr dirty="0" sz="1400" spc="20" b="1">
                <a:latin typeface="Carlito"/>
                <a:cs typeface="Carlito"/>
              </a:rPr>
              <a:t>986,3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692336" y="2119578"/>
            <a:ext cx="581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rlito"/>
                <a:cs typeface="Carlito"/>
              </a:rPr>
              <a:t>3</a:t>
            </a:r>
            <a:r>
              <a:rPr dirty="0" sz="1400" spc="-50" b="1">
                <a:latin typeface="Carlito"/>
                <a:cs typeface="Carlito"/>
              </a:rPr>
              <a:t> </a:t>
            </a:r>
            <a:r>
              <a:rPr dirty="0" sz="1400" spc="20" b="1">
                <a:latin typeface="Carlito"/>
                <a:cs typeface="Carlito"/>
              </a:rPr>
              <a:t>877,5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456220" y="1255941"/>
            <a:ext cx="581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rlito"/>
                <a:cs typeface="Carlito"/>
              </a:rPr>
              <a:t>5</a:t>
            </a:r>
            <a:r>
              <a:rPr dirty="0" sz="1400" spc="-50" b="1">
                <a:latin typeface="Carlito"/>
                <a:cs typeface="Carlito"/>
              </a:rPr>
              <a:t> </a:t>
            </a:r>
            <a:r>
              <a:rPr dirty="0" sz="1400" spc="20" b="1">
                <a:latin typeface="Carlito"/>
                <a:cs typeface="Carlito"/>
              </a:rPr>
              <a:t>285,7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1480934" y="273138"/>
            <a:ext cx="52685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БЮДЖЕТ </a:t>
            </a:r>
            <a:r>
              <a:rPr dirty="0" spc="-5"/>
              <a:t>НАЦИОНАЛЬНЫХ </a:t>
            </a:r>
            <a:r>
              <a:rPr dirty="0" spc="-15"/>
              <a:t>ПРОЕКТОВ </a:t>
            </a:r>
            <a:r>
              <a:rPr dirty="0" spc="-25"/>
              <a:t>ДО </a:t>
            </a:r>
            <a:r>
              <a:rPr dirty="0" spc="-5"/>
              <a:t>2024</a:t>
            </a:r>
            <a:r>
              <a:rPr dirty="0" spc="40"/>
              <a:t> </a:t>
            </a:r>
            <a:r>
              <a:rPr dirty="0" spc="-30"/>
              <a:t>ГОДА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7457300" y="660501"/>
            <a:ext cx="691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тыс.руб.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2260" y="321386"/>
            <a:ext cx="69399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69464" marR="5080" indent="-20574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ЭТАПЫ </a:t>
            </a:r>
            <a:r>
              <a:rPr dirty="0" spc="-5"/>
              <a:t>РЕАЛИЗАЦИИ МЕРОПРИЯТИЙ НАЦИОНАЛЬНЫХ </a:t>
            </a:r>
            <a:r>
              <a:rPr dirty="0" spc="-15"/>
              <a:t>ПРОЕКТОВ </a:t>
            </a:r>
            <a:r>
              <a:rPr dirty="0"/>
              <a:t>НА  </a:t>
            </a:r>
            <a:r>
              <a:rPr dirty="0" spc="-5"/>
              <a:t>МУНИЦИПАЛЬНОМ</a:t>
            </a:r>
            <a:r>
              <a:rPr dirty="0" spc="-10"/>
              <a:t> </a:t>
            </a:r>
            <a:r>
              <a:rPr dirty="0" spc="-5"/>
              <a:t>УРОВНЕ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3324" y="1035342"/>
            <a:ext cx="6678930" cy="1052195"/>
            <a:chOff x="283324" y="1035342"/>
            <a:chExt cx="6678930" cy="1052195"/>
          </a:xfrm>
        </p:grpSpPr>
        <p:sp>
          <p:nvSpPr>
            <p:cNvPr id="5" name="object 5"/>
            <p:cNvSpPr/>
            <p:nvPr/>
          </p:nvSpPr>
          <p:spPr>
            <a:xfrm>
              <a:off x="283324" y="1035342"/>
              <a:ext cx="6678358" cy="1051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3278" y="1052283"/>
              <a:ext cx="6598284" cy="972185"/>
            </a:xfrm>
            <a:custGeom>
              <a:avLst/>
              <a:gdLst/>
              <a:ahLst/>
              <a:cxnLst/>
              <a:rect l="l" t="t" r="r" b="b"/>
              <a:pathLst>
                <a:path w="6598284" h="972185">
                  <a:moveTo>
                    <a:pt x="6500876" y="0"/>
                  </a:moveTo>
                  <a:lnTo>
                    <a:pt x="97193" y="0"/>
                  </a:lnTo>
                  <a:lnTo>
                    <a:pt x="84482" y="835"/>
                  </a:lnTo>
                  <a:lnTo>
                    <a:pt x="38000" y="20104"/>
                  </a:lnTo>
                  <a:lnTo>
                    <a:pt x="7383" y="60027"/>
                  </a:lnTo>
                  <a:lnTo>
                    <a:pt x="0" y="97205"/>
                  </a:lnTo>
                  <a:lnTo>
                    <a:pt x="0" y="874801"/>
                  </a:lnTo>
                  <a:lnTo>
                    <a:pt x="13017" y="923404"/>
                  </a:lnTo>
                  <a:lnTo>
                    <a:pt x="48590" y="958976"/>
                  </a:lnTo>
                  <a:lnTo>
                    <a:pt x="96999" y="971994"/>
                  </a:lnTo>
                  <a:lnTo>
                    <a:pt x="6501069" y="971994"/>
                  </a:lnTo>
                  <a:lnTo>
                    <a:pt x="6549478" y="958976"/>
                  </a:lnTo>
                  <a:lnTo>
                    <a:pt x="6585051" y="923404"/>
                  </a:lnTo>
                  <a:lnTo>
                    <a:pt x="6598069" y="874801"/>
                  </a:lnTo>
                  <a:lnTo>
                    <a:pt x="6598069" y="97205"/>
                  </a:lnTo>
                  <a:lnTo>
                    <a:pt x="6585051" y="48602"/>
                  </a:lnTo>
                  <a:lnTo>
                    <a:pt x="6549478" y="13030"/>
                  </a:lnTo>
                  <a:lnTo>
                    <a:pt x="6500876" y="0"/>
                  </a:lnTo>
                  <a:close/>
                </a:path>
              </a:pathLst>
            </a:custGeom>
            <a:solidFill>
              <a:srgbClr val="2D5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3278" y="1052639"/>
              <a:ext cx="6598284" cy="929640"/>
            </a:xfrm>
            <a:custGeom>
              <a:avLst/>
              <a:gdLst/>
              <a:ahLst/>
              <a:cxnLst/>
              <a:rect l="l" t="t" r="r" b="b"/>
              <a:pathLst>
                <a:path w="6598284" h="929639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874445"/>
                  </a:lnTo>
                  <a:lnTo>
                    <a:pt x="13017" y="923048"/>
                  </a:lnTo>
                  <a:lnTo>
                    <a:pt x="17348" y="929525"/>
                  </a:lnTo>
                  <a:lnTo>
                    <a:pt x="6580720" y="929525"/>
                  </a:lnTo>
                  <a:lnTo>
                    <a:pt x="6597235" y="887162"/>
                  </a:lnTo>
                  <a:lnTo>
                    <a:pt x="6598069" y="874445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2F6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3278" y="1052639"/>
              <a:ext cx="6598284" cy="887094"/>
            </a:xfrm>
            <a:custGeom>
              <a:avLst/>
              <a:gdLst/>
              <a:ahLst/>
              <a:cxnLst/>
              <a:rect l="l" t="t" r="r" b="b"/>
              <a:pathLst>
                <a:path w="6598284" h="887094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874445"/>
                  </a:lnTo>
                  <a:lnTo>
                    <a:pt x="826" y="887044"/>
                  </a:lnTo>
                  <a:lnTo>
                    <a:pt x="6597242" y="887044"/>
                  </a:lnTo>
                  <a:lnTo>
                    <a:pt x="6598069" y="874445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2F6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3278" y="1052639"/>
              <a:ext cx="6598284" cy="845185"/>
            </a:xfrm>
            <a:custGeom>
              <a:avLst/>
              <a:gdLst/>
              <a:ahLst/>
              <a:cxnLst/>
              <a:rect l="l" t="t" r="r" b="b"/>
              <a:pathLst>
                <a:path w="6598284" h="84518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844918"/>
                  </a:lnTo>
                  <a:lnTo>
                    <a:pt x="6598069" y="844918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2F62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3278" y="1052639"/>
              <a:ext cx="6598284" cy="803275"/>
            </a:xfrm>
            <a:custGeom>
              <a:avLst/>
              <a:gdLst/>
              <a:ahLst/>
              <a:cxnLst/>
              <a:rect l="l" t="t" r="r" b="b"/>
              <a:pathLst>
                <a:path w="6598284" h="80327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802805"/>
                  </a:lnTo>
                  <a:lnTo>
                    <a:pt x="6598069" y="802805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1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3278" y="1052639"/>
              <a:ext cx="6598284" cy="760730"/>
            </a:xfrm>
            <a:custGeom>
              <a:avLst/>
              <a:gdLst/>
              <a:ahLst/>
              <a:cxnLst/>
              <a:rect l="l" t="t" r="r" b="b"/>
              <a:pathLst>
                <a:path w="6598284" h="760730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760323"/>
                  </a:lnTo>
                  <a:lnTo>
                    <a:pt x="6598069" y="760323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1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3278" y="1052639"/>
              <a:ext cx="6598284" cy="718820"/>
            </a:xfrm>
            <a:custGeom>
              <a:avLst/>
              <a:gdLst/>
              <a:ahLst/>
              <a:cxnLst/>
              <a:rect l="l" t="t" r="r" b="b"/>
              <a:pathLst>
                <a:path w="6598284" h="718819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718197"/>
                  </a:lnTo>
                  <a:lnTo>
                    <a:pt x="6598069" y="718197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16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3278" y="1052639"/>
              <a:ext cx="6598284" cy="676275"/>
            </a:xfrm>
            <a:custGeom>
              <a:avLst/>
              <a:gdLst/>
              <a:ahLst/>
              <a:cxnLst/>
              <a:rect l="l" t="t" r="r" b="b"/>
              <a:pathLst>
                <a:path w="6598284" h="67627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676084"/>
                  </a:lnTo>
                  <a:lnTo>
                    <a:pt x="6598069" y="676084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16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3278" y="1052639"/>
              <a:ext cx="6598284" cy="633730"/>
            </a:xfrm>
            <a:custGeom>
              <a:avLst/>
              <a:gdLst/>
              <a:ahLst/>
              <a:cxnLst/>
              <a:rect l="l" t="t" r="r" b="b"/>
              <a:pathLst>
                <a:path w="6598284" h="633730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633602"/>
                  </a:lnTo>
                  <a:lnTo>
                    <a:pt x="6598069" y="633602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36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3278" y="1052639"/>
              <a:ext cx="6598284" cy="591820"/>
            </a:xfrm>
            <a:custGeom>
              <a:avLst/>
              <a:gdLst/>
              <a:ahLst/>
              <a:cxnLst/>
              <a:rect l="l" t="t" r="r" b="b"/>
              <a:pathLst>
                <a:path w="6598284" h="591819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591477"/>
                  </a:lnTo>
                  <a:lnTo>
                    <a:pt x="6598069" y="591477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46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3278" y="1052639"/>
              <a:ext cx="6598284" cy="549910"/>
            </a:xfrm>
            <a:custGeom>
              <a:avLst/>
              <a:gdLst/>
              <a:ahLst/>
              <a:cxnLst/>
              <a:rect l="l" t="t" r="r" b="b"/>
              <a:pathLst>
                <a:path w="6598284" h="549910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549363"/>
                  </a:lnTo>
                  <a:lnTo>
                    <a:pt x="6598069" y="549363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46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23278" y="1052639"/>
              <a:ext cx="6598284" cy="507365"/>
            </a:xfrm>
            <a:custGeom>
              <a:avLst/>
              <a:gdLst/>
              <a:ahLst/>
              <a:cxnLst/>
              <a:rect l="l" t="t" r="r" b="b"/>
              <a:pathLst>
                <a:path w="6598284" h="50736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506882"/>
                  </a:lnTo>
                  <a:lnTo>
                    <a:pt x="6598069" y="506882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46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3278" y="1052639"/>
              <a:ext cx="6598284" cy="464820"/>
            </a:xfrm>
            <a:custGeom>
              <a:avLst/>
              <a:gdLst/>
              <a:ahLst/>
              <a:cxnLst/>
              <a:rect l="l" t="t" r="r" b="b"/>
              <a:pathLst>
                <a:path w="6598284" h="464819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464756"/>
                  </a:lnTo>
                  <a:lnTo>
                    <a:pt x="6598069" y="464756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66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3278" y="1052639"/>
              <a:ext cx="6598284" cy="422275"/>
            </a:xfrm>
            <a:custGeom>
              <a:avLst/>
              <a:gdLst/>
              <a:ahLst/>
              <a:cxnLst/>
              <a:rect l="l" t="t" r="r" b="b"/>
              <a:pathLst>
                <a:path w="6598284" h="42227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422275"/>
                  </a:lnTo>
                  <a:lnTo>
                    <a:pt x="6598069" y="422275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66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23278" y="1052639"/>
              <a:ext cx="6598284" cy="380365"/>
            </a:xfrm>
            <a:custGeom>
              <a:avLst/>
              <a:gdLst/>
              <a:ahLst/>
              <a:cxnLst/>
              <a:rect l="l" t="t" r="r" b="b"/>
              <a:pathLst>
                <a:path w="6598284" h="38036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380161"/>
                  </a:lnTo>
                  <a:lnTo>
                    <a:pt x="6598069" y="380161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67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3278" y="1052639"/>
              <a:ext cx="6598284" cy="338455"/>
            </a:xfrm>
            <a:custGeom>
              <a:avLst/>
              <a:gdLst/>
              <a:ahLst/>
              <a:cxnLst/>
              <a:rect l="l" t="t" r="r" b="b"/>
              <a:pathLst>
                <a:path w="6598284" h="33845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338035"/>
                  </a:lnTo>
                  <a:lnTo>
                    <a:pt x="6598069" y="338035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870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23278" y="1052639"/>
              <a:ext cx="6598284" cy="295910"/>
            </a:xfrm>
            <a:custGeom>
              <a:avLst/>
              <a:gdLst/>
              <a:ahLst/>
              <a:cxnLst/>
              <a:rect l="l" t="t" r="r" b="b"/>
              <a:pathLst>
                <a:path w="6598284" h="295909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295554"/>
                  </a:lnTo>
                  <a:lnTo>
                    <a:pt x="6598069" y="295554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87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3278" y="1052639"/>
              <a:ext cx="6598284" cy="254000"/>
            </a:xfrm>
            <a:custGeom>
              <a:avLst/>
              <a:gdLst/>
              <a:ahLst/>
              <a:cxnLst/>
              <a:rect l="l" t="t" r="r" b="b"/>
              <a:pathLst>
                <a:path w="6598284" h="254000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253441"/>
                  </a:lnTo>
                  <a:lnTo>
                    <a:pt x="6598069" y="253441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874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3278" y="1052639"/>
              <a:ext cx="6598284" cy="211454"/>
            </a:xfrm>
            <a:custGeom>
              <a:avLst/>
              <a:gdLst/>
              <a:ahLst/>
              <a:cxnLst/>
              <a:rect l="l" t="t" r="r" b="b"/>
              <a:pathLst>
                <a:path w="6598284" h="211455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211315"/>
                  </a:lnTo>
                  <a:lnTo>
                    <a:pt x="6598069" y="211315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87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3278" y="1052639"/>
              <a:ext cx="6598284" cy="168910"/>
            </a:xfrm>
            <a:custGeom>
              <a:avLst/>
              <a:gdLst/>
              <a:ahLst/>
              <a:cxnLst/>
              <a:rect l="l" t="t" r="r" b="b"/>
              <a:pathLst>
                <a:path w="6598284" h="168909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168846"/>
                  </a:lnTo>
                  <a:lnTo>
                    <a:pt x="6598069" y="168846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A7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23278" y="1052639"/>
              <a:ext cx="6598284" cy="127000"/>
            </a:xfrm>
            <a:custGeom>
              <a:avLst/>
              <a:gdLst/>
              <a:ahLst/>
              <a:cxnLst/>
              <a:rect l="l" t="t" r="r" b="b"/>
              <a:pathLst>
                <a:path w="6598284" h="127000">
                  <a:moveTo>
                    <a:pt x="6506283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0" y="19749"/>
                  </a:lnTo>
                  <a:lnTo>
                    <a:pt x="7383" y="59672"/>
                  </a:lnTo>
                  <a:lnTo>
                    <a:pt x="0" y="96850"/>
                  </a:lnTo>
                  <a:lnTo>
                    <a:pt x="0" y="126720"/>
                  </a:lnTo>
                  <a:lnTo>
                    <a:pt x="6598069" y="126720"/>
                  </a:lnTo>
                  <a:lnTo>
                    <a:pt x="6598069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3" y="0"/>
                  </a:lnTo>
                  <a:close/>
                </a:path>
              </a:pathLst>
            </a:custGeom>
            <a:solidFill>
              <a:srgbClr val="3B7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24082" y="1052639"/>
              <a:ext cx="6597015" cy="85090"/>
            </a:xfrm>
            <a:custGeom>
              <a:avLst/>
              <a:gdLst/>
              <a:ahLst/>
              <a:cxnLst/>
              <a:rect l="l" t="t" r="r" b="b"/>
              <a:pathLst>
                <a:path w="6597015" h="85090">
                  <a:moveTo>
                    <a:pt x="6505480" y="0"/>
                  </a:moveTo>
                  <a:lnTo>
                    <a:pt x="90981" y="0"/>
                  </a:lnTo>
                  <a:lnTo>
                    <a:pt x="83678" y="480"/>
                  </a:lnTo>
                  <a:lnTo>
                    <a:pt x="37197" y="19749"/>
                  </a:lnTo>
                  <a:lnTo>
                    <a:pt x="6579" y="59672"/>
                  </a:lnTo>
                  <a:lnTo>
                    <a:pt x="0" y="84594"/>
                  </a:lnTo>
                  <a:lnTo>
                    <a:pt x="6596462" y="84594"/>
                  </a:lnTo>
                  <a:lnTo>
                    <a:pt x="6584248" y="48247"/>
                  </a:lnTo>
                  <a:lnTo>
                    <a:pt x="6548675" y="12674"/>
                  </a:lnTo>
                  <a:lnTo>
                    <a:pt x="6505480" y="0"/>
                  </a:lnTo>
                  <a:close/>
                </a:path>
              </a:pathLst>
            </a:custGeom>
            <a:solidFill>
              <a:srgbClr val="3B7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40386" y="1052283"/>
              <a:ext cx="6563995" cy="42545"/>
            </a:xfrm>
            <a:custGeom>
              <a:avLst/>
              <a:gdLst/>
              <a:ahLst/>
              <a:cxnLst/>
              <a:rect l="l" t="t" r="r" b="b"/>
              <a:pathLst>
                <a:path w="6563995" h="42544">
                  <a:moveTo>
                    <a:pt x="6483767" y="0"/>
                  </a:moveTo>
                  <a:lnTo>
                    <a:pt x="80084" y="0"/>
                  </a:lnTo>
                  <a:lnTo>
                    <a:pt x="67373" y="835"/>
                  </a:lnTo>
                  <a:lnTo>
                    <a:pt x="20892" y="20104"/>
                  </a:lnTo>
                  <a:lnTo>
                    <a:pt x="0" y="42481"/>
                  </a:lnTo>
                  <a:lnTo>
                    <a:pt x="6563852" y="42481"/>
                  </a:lnTo>
                  <a:lnTo>
                    <a:pt x="6532370" y="13030"/>
                  </a:lnTo>
                  <a:lnTo>
                    <a:pt x="6483767" y="0"/>
                  </a:lnTo>
                  <a:close/>
                </a:path>
              </a:pathLst>
            </a:custGeom>
            <a:solidFill>
              <a:srgbClr val="3B79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27939" y="1281506"/>
            <a:ext cx="637667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1.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Подача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заявок,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документов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для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участия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в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мероприятиях нацпроектов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в 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субъект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РФ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75804" y="2142705"/>
            <a:ext cx="6678930" cy="1052195"/>
            <a:chOff x="775804" y="2142705"/>
            <a:chExt cx="6678930" cy="1052195"/>
          </a:xfrm>
        </p:grpSpPr>
        <p:sp>
          <p:nvSpPr>
            <p:cNvPr id="31" name="object 31"/>
            <p:cNvSpPr/>
            <p:nvPr/>
          </p:nvSpPr>
          <p:spPr>
            <a:xfrm>
              <a:off x="775804" y="2142705"/>
              <a:ext cx="6678358" cy="1051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15759" y="2159647"/>
              <a:ext cx="6598284" cy="972185"/>
            </a:xfrm>
            <a:custGeom>
              <a:avLst/>
              <a:gdLst/>
              <a:ahLst/>
              <a:cxnLst/>
              <a:rect l="l" t="t" r="r" b="b"/>
              <a:pathLst>
                <a:path w="6598284" h="972185">
                  <a:moveTo>
                    <a:pt x="6500876" y="0"/>
                  </a:moveTo>
                  <a:lnTo>
                    <a:pt x="97193" y="0"/>
                  </a:lnTo>
                  <a:lnTo>
                    <a:pt x="84482" y="835"/>
                  </a:lnTo>
                  <a:lnTo>
                    <a:pt x="38000" y="20099"/>
                  </a:lnTo>
                  <a:lnTo>
                    <a:pt x="7383" y="60027"/>
                  </a:lnTo>
                  <a:lnTo>
                    <a:pt x="0" y="97193"/>
                  </a:lnTo>
                  <a:lnTo>
                    <a:pt x="0" y="874801"/>
                  </a:lnTo>
                  <a:lnTo>
                    <a:pt x="13017" y="923404"/>
                  </a:lnTo>
                  <a:lnTo>
                    <a:pt x="48590" y="958976"/>
                  </a:lnTo>
                  <a:lnTo>
                    <a:pt x="97193" y="971994"/>
                  </a:lnTo>
                  <a:lnTo>
                    <a:pt x="6500876" y="971994"/>
                  </a:lnTo>
                  <a:lnTo>
                    <a:pt x="6549478" y="958976"/>
                  </a:lnTo>
                  <a:lnTo>
                    <a:pt x="6585051" y="923404"/>
                  </a:lnTo>
                  <a:lnTo>
                    <a:pt x="6598069" y="874801"/>
                  </a:lnTo>
                  <a:lnTo>
                    <a:pt x="6598069" y="97193"/>
                  </a:lnTo>
                  <a:lnTo>
                    <a:pt x="6585051" y="48602"/>
                  </a:lnTo>
                  <a:lnTo>
                    <a:pt x="6549478" y="13017"/>
                  </a:lnTo>
                  <a:lnTo>
                    <a:pt x="6500876" y="0"/>
                  </a:lnTo>
                  <a:close/>
                </a:path>
              </a:pathLst>
            </a:custGeom>
            <a:solidFill>
              <a:srgbClr val="2D5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15759" y="2160003"/>
              <a:ext cx="6598284" cy="929640"/>
            </a:xfrm>
            <a:custGeom>
              <a:avLst/>
              <a:gdLst/>
              <a:ahLst/>
              <a:cxnLst/>
              <a:rect l="l" t="t" r="r" b="b"/>
              <a:pathLst>
                <a:path w="6598284" h="929639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96837"/>
                  </a:lnTo>
                  <a:lnTo>
                    <a:pt x="0" y="874445"/>
                  </a:lnTo>
                  <a:lnTo>
                    <a:pt x="13017" y="923048"/>
                  </a:lnTo>
                  <a:lnTo>
                    <a:pt x="17340" y="929513"/>
                  </a:lnTo>
                  <a:lnTo>
                    <a:pt x="6580728" y="929513"/>
                  </a:lnTo>
                  <a:lnTo>
                    <a:pt x="6597235" y="887156"/>
                  </a:lnTo>
                  <a:lnTo>
                    <a:pt x="6598069" y="874445"/>
                  </a:lnTo>
                  <a:lnTo>
                    <a:pt x="6598069" y="96837"/>
                  </a:lnTo>
                  <a:lnTo>
                    <a:pt x="6585051" y="48247"/>
                  </a:lnTo>
                  <a:lnTo>
                    <a:pt x="6549478" y="12661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2F6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15759" y="2160003"/>
              <a:ext cx="6598284" cy="887094"/>
            </a:xfrm>
            <a:custGeom>
              <a:avLst/>
              <a:gdLst/>
              <a:ahLst/>
              <a:cxnLst/>
              <a:rect l="l" t="t" r="r" b="b"/>
              <a:pathLst>
                <a:path w="6598284" h="887094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96837"/>
                  </a:lnTo>
                  <a:lnTo>
                    <a:pt x="0" y="874445"/>
                  </a:lnTo>
                  <a:lnTo>
                    <a:pt x="825" y="887031"/>
                  </a:lnTo>
                  <a:lnTo>
                    <a:pt x="6597243" y="887031"/>
                  </a:lnTo>
                  <a:lnTo>
                    <a:pt x="6598069" y="874445"/>
                  </a:lnTo>
                  <a:lnTo>
                    <a:pt x="6598069" y="96837"/>
                  </a:lnTo>
                  <a:lnTo>
                    <a:pt x="6585051" y="48247"/>
                  </a:lnTo>
                  <a:lnTo>
                    <a:pt x="6549478" y="12661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2F6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15759" y="2160003"/>
              <a:ext cx="6598284" cy="845185"/>
            </a:xfrm>
            <a:custGeom>
              <a:avLst/>
              <a:gdLst/>
              <a:ahLst/>
              <a:cxnLst/>
              <a:rect l="l" t="t" r="r" b="b"/>
              <a:pathLst>
                <a:path w="6598284" h="845185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844918"/>
                  </a:lnTo>
                  <a:lnTo>
                    <a:pt x="6598069" y="844918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2F62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15759" y="2160003"/>
              <a:ext cx="6598284" cy="803275"/>
            </a:xfrm>
            <a:custGeom>
              <a:avLst/>
              <a:gdLst/>
              <a:ahLst/>
              <a:cxnLst/>
              <a:rect l="l" t="t" r="r" b="b"/>
              <a:pathLst>
                <a:path w="6598284" h="803275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802792"/>
                  </a:lnTo>
                  <a:lnTo>
                    <a:pt x="6598069" y="802792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1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15759" y="2160003"/>
              <a:ext cx="6598284" cy="760730"/>
            </a:xfrm>
            <a:custGeom>
              <a:avLst/>
              <a:gdLst/>
              <a:ahLst/>
              <a:cxnLst/>
              <a:rect l="l" t="t" r="r" b="b"/>
              <a:pathLst>
                <a:path w="6598284" h="76073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760310"/>
                  </a:lnTo>
                  <a:lnTo>
                    <a:pt x="6598069" y="760310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1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15759" y="2160003"/>
              <a:ext cx="6598284" cy="718820"/>
            </a:xfrm>
            <a:custGeom>
              <a:avLst/>
              <a:gdLst/>
              <a:ahLst/>
              <a:cxnLst/>
              <a:rect l="l" t="t" r="r" b="b"/>
              <a:pathLst>
                <a:path w="6598284" h="718819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718197"/>
                  </a:lnTo>
                  <a:lnTo>
                    <a:pt x="6598069" y="718197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16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15759" y="2160003"/>
              <a:ext cx="6598284" cy="676275"/>
            </a:xfrm>
            <a:custGeom>
              <a:avLst/>
              <a:gdLst/>
              <a:ahLst/>
              <a:cxnLst/>
              <a:rect l="l" t="t" r="r" b="b"/>
              <a:pathLst>
                <a:path w="6598284" h="676275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676071"/>
                  </a:lnTo>
                  <a:lnTo>
                    <a:pt x="6598069" y="676071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16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15759" y="2160003"/>
              <a:ext cx="6598284" cy="633730"/>
            </a:xfrm>
            <a:custGeom>
              <a:avLst/>
              <a:gdLst/>
              <a:ahLst/>
              <a:cxnLst/>
              <a:rect l="l" t="t" r="r" b="b"/>
              <a:pathLst>
                <a:path w="6598284" h="63373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633602"/>
                  </a:lnTo>
                  <a:lnTo>
                    <a:pt x="6598069" y="633602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36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15759" y="2160003"/>
              <a:ext cx="6598284" cy="591820"/>
            </a:xfrm>
            <a:custGeom>
              <a:avLst/>
              <a:gdLst/>
              <a:ahLst/>
              <a:cxnLst/>
              <a:rect l="l" t="t" r="r" b="b"/>
              <a:pathLst>
                <a:path w="6598284" h="591819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591477"/>
                  </a:lnTo>
                  <a:lnTo>
                    <a:pt x="6598069" y="591477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46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15759" y="2160003"/>
              <a:ext cx="6598284" cy="549910"/>
            </a:xfrm>
            <a:custGeom>
              <a:avLst/>
              <a:gdLst/>
              <a:ahLst/>
              <a:cxnLst/>
              <a:rect l="l" t="t" r="r" b="b"/>
              <a:pathLst>
                <a:path w="6598284" h="54991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549351"/>
                  </a:lnTo>
                  <a:lnTo>
                    <a:pt x="6598069" y="549351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46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5759" y="2160003"/>
              <a:ext cx="6598284" cy="507365"/>
            </a:xfrm>
            <a:custGeom>
              <a:avLst/>
              <a:gdLst/>
              <a:ahLst/>
              <a:cxnLst/>
              <a:rect l="l" t="t" r="r" b="b"/>
              <a:pathLst>
                <a:path w="6598284" h="507364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506882"/>
                  </a:lnTo>
                  <a:lnTo>
                    <a:pt x="6598069" y="506882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46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15759" y="2160003"/>
              <a:ext cx="6598284" cy="464820"/>
            </a:xfrm>
            <a:custGeom>
              <a:avLst/>
              <a:gdLst/>
              <a:ahLst/>
              <a:cxnLst/>
              <a:rect l="l" t="t" r="r" b="b"/>
              <a:pathLst>
                <a:path w="6598284" h="464819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464756"/>
                  </a:lnTo>
                  <a:lnTo>
                    <a:pt x="6598069" y="464756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66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15759" y="2160003"/>
              <a:ext cx="6598284" cy="422275"/>
            </a:xfrm>
            <a:custGeom>
              <a:avLst/>
              <a:gdLst/>
              <a:ahLst/>
              <a:cxnLst/>
              <a:rect l="l" t="t" r="r" b="b"/>
              <a:pathLst>
                <a:path w="6598284" h="422275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422275"/>
                  </a:lnTo>
                  <a:lnTo>
                    <a:pt x="6598069" y="422275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66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15759" y="2160003"/>
              <a:ext cx="6598284" cy="380365"/>
            </a:xfrm>
            <a:custGeom>
              <a:avLst/>
              <a:gdLst/>
              <a:ahLst/>
              <a:cxnLst/>
              <a:rect l="l" t="t" r="r" b="b"/>
              <a:pathLst>
                <a:path w="6598284" h="380364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380161"/>
                  </a:lnTo>
                  <a:lnTo>
                    <a:pt x="6598069" y="380161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67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15759" y="2160003"/>
              <a:ext cx="6598284" cy="338455"/>
            </a:xfrm>
            <a:custGeom>
              <a:avLst/>
              <a:gdLst/>
              <a:ahLst/>
              <a:cxnLst/>
              <a:rect l="l" t="t" r="r" b="b"/>
              <a:pathLst>
                <a:path w="6598284" h="338455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338035"/>
                  </a:lnTo>
                  <a:lnTo>
                    <a:pt x="6598069" y="338035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870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15759" y="2160003"/>
              <a:ext cx="6598284" cy="295910"/>
            </a:xfrm>
            <a:custGeom>
              <a:avLst/>
              <a:gdLst/>
              <a:ahLst/>
              <a:cxnLst/>
              <a:rect l="l" t="t" r="r" b="b"/>
              <a:pathLst>
                <a:path w="6598284" h="29591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295554"/>
                  </a:lnTo>
                  <a:lnTo>
                    <a:pt x="6598069" y="295554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87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15759" y="2160003"/>
              <a:ext cx="6598284" cy="254000"/>
            </a:xfrm>
            <a:custGeom>
              <a:avLst/>
              <a:gdLst/>
              <a:ahLst/>
              <a:cxnLst/>
              <a:rect l="l" t="t" r="r" b="b"/>
              <a:pathLst>
                <a:path w="6598284" h="25400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253441"/>
                  </a:lnTo>
                  <a:lnTo>
                    <a:pt x="6598069" y="253441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874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15759" y="2160003"/>
              <a:ext cx="6598284" cy="211454"/>
            </a:xfrm>
            <a:custGeom>
              <a:avLst/>
              <a:gdLst/>
              <a:ahLst/>
              <a:cxnLst/>
              <a:rect l="l" t="t" r="r" b="b"/>
              <a:pathLst>
                <a:path w="6598284" h="211455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211315"/>
                  </a:lnTo>
                  <a:lnTo>
                    <a:pt x="6598069" y="211315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87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15759" y="2160003"/>
              <a:ext cx="6598284" cy="168910"/>
            </a:xfrm>
            <a:custGeom>
              <a:avLst/>
              <a:gdLst/>
              <a:ahLst/>
              <a:cxnLst/>
              <a:rect l="l" t="t" r="r" b="b"/>
              <a:pathLst>
                <a:path w="6598284" h="16891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168833"/>
                  </a:lnTo>
                  <a:lnTo>
                    <a:pt x="6598069" y="168833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A7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15759" y="2160003"/>
              <a:ext cx="6598284" cy="127000"/>
            </a:xfrm>
            <a:custGeom>
              <a:avLst/>
              <a:gdLst/>
              <a:ahLst/>
              <a:cxnLst/>
              <a:rect l="l" t="t" r="r" b="b"/>
              <a:pathLst>
                <a:path w="6598284" h="127000">
                  <a:moveTo>
                    <a:pt x="6506285" y="0"/>
                  </a:moveTo>
                  <a:lnTo>
                    <a:pt x="91783" y="0"/>
                  </a:lnTo>
                  <a:lnTo>
                    <a:pt x="84482" y="480"/>
                  </a:lnTo>
                  <a:lnTo>
                    <a:pt x="38000" y="19743"/>
                  </a:lnTo>
                  <a:lnTo>
                    <a:pt x="7383" y="59672"/>
                  </a:lnTo>
                  <a:lnTo>
                    <a:pt x="0" y="126720"/>
                  </a:lnTo>
                  <a:lnTo>
                    <a:pt x="6598069" y="126720"/>
                  </a:lnTo>
                  <a:lnTo>
                    <a:pt x="6598069" y="96837"/>
                  </a:lnTo>
                  <a:lnTo>
                    <a:pt x="6597235" y="84126"/>
                  </a:lnTo>
                  <a:lnTo>
                    <a:pt x="6577969" y="37650"/>
                  </a:lnTo>
                  <a:lnTo>
                    <a:pt x="6538046" y="7032"/>
                  </a:lnTo>
                  <a:lnTo>
                    <a:pt x="6506285" y="0"/>
                  </a:lnTo>
                  <a:close/>
                </a:path>
              </a:pathLst>
            </a:custGeom>
            <a:solidFill>
              <a:srgbClr val="3B7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16562" y="2160003"/>
              <a:ext cx="6597015" cy="85090"/>
            </a:xfrm>
            <a:custGeom>
              <a:avLst/>
              <a:gdLst/>
              <a:ahLst/>
              <a:cxnLst/>
              <a:rect l="l" t="t" r="r" b="b"/>
              <a:pathLst>
                <a:path w="6597015" h="85089">
                  <a:moveTo>
                    <a:pt x="6505482" y="0"/>
                  </a:moveTo>
                  <a:lnTo>
                    <a:pt x="90980" y="0"/>
                  </a:lnTo>
                  <a:lnTo>
                    <a:pt x="83679" y="480"/>
                  </a:lnTo>
                  <a:lnTo>
                    <a:pt x="37197" y="19743"/>
                  </a:lnTo>
                  <a:lnTo>
                    <a:pt x="6579" y="59672"/>
                  </a:lnTo>
                  <a:lnTo>
                    <a:pt x="0" y="84594"/>
                  </a:lnTo>
                  <a:lnTo>
                    <a:pt x="6596462" y="84594"/>
                  </a:lnTo>
                  <a:lnTo>
                    <a:pt x="6584248" y="48247"/>
                  </a:lnTo>
                  <a:lnTo>
                    <a:pt x="6548675" y="12661"/>
                  </a:lnTo>
                  <a:lnTo>
                    <a:pt x="6505482" y="0"/>
                  </a:lnTo>
                  <a:close/>
                </a:path>
              </a:pathLst>
            </a:custGeom>
            <a:solidFill>
              <a:srgbClr val="3B7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32876" y="2159647"/>
              <a:ext cx="6563995" cy="42545"/>
            </a:xfrm>
            <a:custGeom>
              <a:avLst/>
              <a:gdLst/>
              <a:ahLst/>
              <a:cxnLst/>
              <a:rect l="l" t="t" r="r" b="b"/>
              <a:pathLst>
                <a:path w="6563995" h="42544">
                  <a:moveTo>
                    <a:pt x="6483759" y="0"/>
                  </a:moveTo>
                  <a:lnTo>
                    <a:pt x="80076" y="0"/>
                  </a:lnTo>
                  <a:lnTo>
                    <a:pt x="67365" y="835"/>
                  </a:lnTo>
                  <a:lnTo>
                    <a:pt x="20884" y="20099"/>
                  </a:lnTo>
                  <a:lnTo>
                    <a:pt x="0" y="42468"/>
                  </a:lnTo>
                  <a:lnTo>
                    <a:pt x="6563835" y="42468"/>
                  </a:lnTo>
                  <a:lnTo>
                    <a:pt x="6532362" y="13017"/>
                  </a:lnTo>
                  <a:lnTo>
                    <a:pt x="6483759" y="0"/>
                  </a:lnTo>
                  <a:close/>
                </a:path>
              </a:pathLst>
            </a:custGeom>
            <a:solidFill>
              <a:srgbClr val="3B79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920775" y="2510904"/>
            <a:ext cx="5000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2. Рассмотрение заявок субъектов </a:t>
            </a:r>
            <a:r>
              <a:rPr dirty="0" sz="1600" spc="-45">
                <a:solidFill>
                  <a:srgbClr val="FFFFFF"/>
                </a:solidFill>
                <a:latin typeface="Carlito"/>
                <a:cs typeface="Carlito"/>
              </a:rPr>
              <a:t>РФ.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Принятие</a:t>
            </a:r>
            <a:r>
              <a:rPr dirty="0" sz="1600" spc="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решения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268641" y="3249701"/>
            <a:ext cx="6678930" cy="1052195"/>
            <a:chOff x="1268641" y="3249701"/>
            <a:chExt cx="6678930" cy="1052195"/>
          </a:xfrm>
        </p:grpSpPr>
        <p:sp>
          <p:nvSpPr>
            <p:cNvPr id="57" name="object 57"/>
            <p:cNvSpPr/>
            <p:nvPr/>
          </p:nvSpPr>
          <p:spPr>
            <a:xfrm>
              <a:off x="1268641" y="3249701"/>
              <a:ext cx="6678358" cy="1051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308595" y="3266643"/>
              <a:ext cx="6598284" cy="972185"/>
            </a:xfrm>
            <a:custGeom>
              <a:avLst/>
              <a:gdLst/>
              <a:ahLst/>
              <a:cxnLst/>
              <a:rect l="l" t="t" r="r" b="b"/>
              <a:pathLst>
                <a:path w="6598284" h="972185">
                  <a:moveTo>
                    <a:pt x="6500876" y="0"/>
                  </a:moveTo>
                  <a:lnTo>
                    <a:pt x="97193" y="0"/>
                  </a:lnTo>
                  <a:lnTo>
                    <a:pt x="84482" y="835"/>
                  </a:lnTo>
                  <a:lnTo>
                    <a:pt x="38006" y="20106"/>
                  </a:lnTo>
                  <a:lnTo>
                    <a:pt x="7388" y="60033"/>
                  </a:lnTo>
                  <a:lnTo>
                    <a:pt x="0" y="97205"/>
                  </a:lnTo>
                  <a:lnTo>
                    <a:pt x="0" y="874801"/>
                  </a:lnTo>
                  <a:lnTo>
                    <a:pt x="13017" y="923404"/>
                  </a:lnTo>
                  <a:lnTo>
                    <a:pt x="48602" y="958976"/>
                  </a:lnTo>
                  <a:lnTo>
                    <a:pt x="96999" y="971994"/>
                  </a:lnTo>
                  <a:lnTo>
                    <a:pt x="6501069" y="971994"/>
                  </a:lnTo>
                  <a:lnTo>
                    <a:pt x="6549478" y="958976"/>
                  </a:lnTo>
                  <a:lnTo>
                    <a:pt x="6585051" y="923404"/>
                  </a:lnTo>
                  <a:lnTo>
                    <a:pt x="6598081" y="874801"/>
                  </a:lnTo>
                  <a:lnTo>
                    <a:pt x="6598081" y="97205"/>
                  </a:lnTo>
                  <a:lnTo>
                    <a:pt x="6585051" y="48602"/>
                  </a:lnTo>
                  <a:lnTo>
                    <a:pt x="6549478" y="13030"/>
                  </a:lnTo>
                  <a:lnTo>
                    <a:pt x="6500876" y="0"/>
                  </a:lnTo>
                  <a:close/>
                </a:path>
              </a:pathLst>
            </a:custGeom>
            <a:solidFill>
              <a:srgbClr val="2D5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308595" y="3266998"/>
              <a:ext cx="6598284" cy="929640"/>
            </a:xfrm>
            <a:custGeom>
              <a:avLst/>
              <a:gdLst/>
              <a:ahLst/>
              <a:cxnLst/>
              <a:rect l="l" t="t" r="r" b="b"/>
              <a:pathLst>
                <a:path w="6598284" h="929639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96850"/>
                  </a:lnTo>
                  <a:lnTo>
                    <a:pt x="0" y="874445"/>
                  </a:lnTo>
                  <a:lnTo>
                    <a:pt x="13017" y="923048"/>
                  </a:lnTo>
                  <a:lnTo>
                    <a:pt x="17348" y="929525"/>
                  </a:lnTo>
                  <a:lnTo>
                    <a:pt x="6580724" y="929525"/>
                  </a:lnTo>
                  <a:lnTo>
                    <a:pt x="6597245" y="887162"/>
                  </a:lnTo>
                  <a:lnTo>
                    <a:pt x="6598081" y="874445"/>
                  </a:lnTo>
                  <a:lnTo>
                    <a:pt x="6598081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2F6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308595" y="3266998"/>
              <a:ext cx="6598284" cy="887094"/>
            </a:xfrm>
            <a:custGeom>
              <a:avLst/>
              <a:gdLst/>
              <a:ahLst/>
              <a:cxnLst/>
              <a:rect l="l" t="t" r="r" b="b"/>
              <a:pathLst>
                <a:path w="6598284" h="887095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96850"/>
                  </a:lnTo>
                  <a:lnTo>
                    <a:pt x="0" y="874445"/>
                  </a:lnTo>
                  <a:lnTo>
                    <a:pt x="827" y="887044"/>
                  </a:lnTo>
                  <a:lnTo>
                    <a:pt x="6597253" y="887044"/>
                  </a:lnTo>
                  <a:lnTo>
                    <a:pt x="6598081" y="874445"/>
                  </a:lnTo>
                  <a:lnTo>
                    <a:pt x="6598081" y="96850"/>
                  </a:lnTo>
                  <a:lnTo>
                    <a:pt x="6585051" y="48247"/>
                  </a:lnTo>
                  <a:lnTo>
                    <a:pt x="6549478" y="12674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2F6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08595" y="3266998"/>
              <a:ext cx="6598284" cy="845185"/>
            </a:xfrm>
            <a:custGeom>
              <a:avLst/>
              <a:gdLst/>
              <a:ahLst/>
              <a:cxnLst/>
              <a:rect l="l" t="t" r="r" b="b"/>
              <a:pathLst>
                <a:path w="6598284" h="845185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844918"/>
                  </a:lnTo>
                  <a:lnTo>
                    <a:pt x="6598081" y="844918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2F62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08595" y="3266998"/>
              <a:ext cx="6598284" cy="803275"/>
            </a:xfrm>
            <a:custGeom>
              <a:avLst/>
              <a:gdLst/>
              <a:ahLst/>
              <a:cxnLst/>
              <a:rect l="l" t="t" r="r" b="b"/>
              <a:pathLst>
                <a:path w="6598284" h="803275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802805"/>
                  </a:lnTo>
                  <a:lnTo>
                    <a:pt x="6598081" y="802805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1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308595" y="3266998"/>
              <a:ext cx="6598284" cy="760730"/>
            </a:xfrm>
            <a:custGeom>
              <a:avLst/>
              <a:gdLst/>
              <a:ahLst/>
              <a:cxnLst/>
              <a:rect l="l" t="t" r="r" b="b"/>
              <a:pathLst>
                <a:path w="6598284" h="760729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760323"/>
                  </a:lnTo>
                  <a:lnTo>
                    <a:pt x="6598081" y="760323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1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308595" y="3266998"/>
              <a:ext cx="6598284" cy="718820"/>
            </a:xfrm>
            <a:custGeom>
              <a:avLst/>
              <a:gdLst/>
              <a:ahLst/>
              <a:cxnLst/>
              <a:rect l="l" t="t" r="r" b="b"/>
              <a:pathLst>
                <a:path w="6598284" h="71882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718197"/>
                  </a:lnTo>
                  <a:lnTo>
                    <a:pt x="6598081" y="718197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16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308595" y="3266998"/>
              <a:ext cx="6598284" cy="676275"/>
            </a:xfrm>
            <a:custGeom>
              <a:avLst/>
              <a:gdLst/>
              <a:ahLst/>
              <a:cxnLst/>
              <a:rect l="l" t="t" r="r" b="b"/>
              <a:pathLst>
                <a:path w="6598284" h="676275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676084"/>
                  </a:lnTo>
                  <a:lnTo>
                    <a:pt x="6598081" y="676084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16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08595" y="3266998"/>
              <a:ext cx="6598284" cy="633730"/>
            </a:xfrm>
            <a:custGeom>
              <a:avLst/>
              <a:gdLst/>
              <a:ahLst/>
              <a:cxnLst/>
              <a:rect l="l" t="t" r="r" b="b"/>
              <a:pathLst>
                <a:path w="6598284" h="633729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633602"/>
                  </a:lnTo>
                  <a:lnTo>
                    <a:pt x="6598081" y="633602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36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08595" y="3266998"/>
              <a:ext cx="6598284" cy="591820"/>
            </a:xfrm>
            <a:custGeom>
              <a:avLst/>
              <a:gdLst/>
              <a:ahLst/>
              <a:cxnLst/>
              <a:rect l="l" t="t" r="r" b="b"/>
              <a:pathLst>
                <a:path w="6598284" h="59182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591477"/>
                  </a:lnTo>
                  <a:lnTo>
                    <a:pt x="6598081" y="591477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46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308595" y="3266998"/>
              <a:ext cx="6598284" cy="549910"/>
            </a:xfrm>
            <a:custGeom>
              <a:avLst/>
              <a:gdLst/>
              <a:ahLst/>
              <a:cxnLst/>
              <a:rect l="l" t="t" r="r" b="b"/>
              <a:pathLst>
                <a:path w="6598284" h="54991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549363"/>
                  </a:lnTo>
                  <a:lnTo>
                    <a:pt x="6598081" y="549363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46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308595" y="3266998"/>
              <a:ext cx="6598284" cy="507365"/>
            </a:xfrm>
            <a:custGeom>
              <a:avLst/>
              <a:gdLst/>
              <a:ahLst/>
              <a:cxnLst/>
              <a:rect l="l" t="t" r="r" b="b"/>
              <a:pathLst>
                <a:path w="6598284" h="507364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506882"/>
                  </a:lnTo>
                  <a:lnTo>
                    <a:pt x="6598081" y="506882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46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08595" y="3266998"/>
              <a:ext cx="6598284" cy="464820"/>
            </a:xfrm>
            <a:custGeom>
              <a:avLst/>
              <a:gdLst/>
              <a:ahLst/>
              <a:cxnLst/>
              <a:rect l="l" t="t" r="r" b="b"/>
              <a:pathLst>
                <a:path w="6598284" h="46482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464756"/>
                  </a:lnTo>
                  <a:lnTo>
                    <a:pt x="6598081" y="464756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66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308595" y="3266998"/>
              <a:ext cx="6598284" cy="422275"/>
            </a:xfrm>
            <a:custGeom>
              <a:avLst/>
              <a:gdLst/>
              <a:ahLst/>
              <a:cxnLst/>
              <a:rect l="l" t="t" r="r" b="b"/>
              <a:pathLst>
                <a:path w="6598284" h="422275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422274"/>
                  </a:lnTo>
                  <a:lnTo>
                    <a:pt x="6598081" y="422274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66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08595" y="3266998"/>
              <a:ext cx="6598284" cy="380365"/>
            </a:xfrm>
            <a:custGeom>
              <a:avLst/>
              <a:gdLst/>
              <a:ahLst/>
              <a:cxnLst/>
              <a:rect l="l" t="t" r="r" b="b"/>
              <a:pathLst>
                <a:path w="6598284" h="380364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380161"/>
                  </a:lnTo>
                  <a:lnTo>
                    <a:pt x="6598081" y="380161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67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08595" y="3266998"/>
              <a:ext cx="6598284" cy="338455"/>
            </a:xfrm>
            <a:custGeom>
              <a:avLst/>
              <a:gdLst/>
              <a:ahLst/>
              <a:cxnLst/>
              <a:rect l="l" t="t" r="r" b="b"/>
              <a:pathLst>
                <a:path w="6598284" h="338454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338035"/>
                  </a:lnTo>
                  <a:lnTo>
                    <a:pt x="6598081" y="338035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870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08595" y="3266998"/>
              <a:ext cx="6598284" cy="295910"/>
            </a:xfrm>
            <a:custGeom>
              <a:avLst/>
              <a:gdLst/>
              <a:ahLst/>
              <a:cxnLst/>
              <a:rect l="l" t="t" r="r" b="b"/>
              <a:pathLst>
                <a:path w="6598284" h="29591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295567"/>
                  </a:lnTo>
                  <a:lnTo>
                    <a:pt x="6598081" y="295567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87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308595" y="3266998"/>
              <a:ext cx="6598284" cy="254000"/>
            </a:xfrm>
            <a:custGeom>
              <a:avLst/>
              <a:gdLst/>
              <a:ahLst/>
              <a:cxnLst/>
              <a:rect l="l" t="t" r="r" b="b"/>
              <a:pathLst>
                <a:path w="6598284" h="25400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253441"/>
                  </a:lnTo>
                  <a:lnTo>
                    <a:pt x="6598081" y="253441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874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308595" y="3266998"/>
              <a:ext cx="6598284" cy="211454"/>
            </a:xfrm>
            <a:custGeom>
              <a:avLst/>
              <a:gdLst/>
              <a:ahLst/>
              <a:cxnLst/>
              <a:rect l="l" t="t" r="r" b="b"/>
              <a:pathLst>
                <a:path w="6598284" h="211454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211315"/>
                  </a:lnTo>
                  <a:lnTo>
                    <a:pt x="6598081" y="211315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87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308595" y="3266998"/>
              <a:ext cx="6598284" cy="168910"/>
            </a:xfrm>
            <a:custGeom>
              <a:avLst/>
              <a:gdLst/>
              <a:ahLst/>
              <a:cxnLst/>
              <a:rect l="l" t="t" r="r" b="b"/>
              <a:pathLst>
                <a:path w="6598284" h="16891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168846"/>
                  </a:lnTo>
                  <a:lnTo>
                    <a:pt x="6598081" y="168846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A7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308595" y="3266998"/>
              <a:ext cx="6598284" cy="127000"/>
            </a:xfrm>
            <a:custGeom>
              <a:avLst/>
              <a:gdLst/>
              <a:ahLst/>
              <a:cxnLst/>
              <a:rect l="l" t="t" r="r" b="b"/>
              <a:pathLst>
                <a:path w="6598284" h="127000">
                  <a:moveTo>
                    <a:pt x="6506286" y="0"/>
                  </a:moveTo>
                  <a:lnTo>
                    <a:pt x="91785" y="0"/>
                  </a:lnTo>
                  <a:lnTo>
                    <a:pt x="84482" y="480"/>
                  </a:lnTo>
                  <a:lnTo>
                    <a:pt x="38006" y="19750"/>
                  </a:lnTo>
                  <a:lnTo>
                    <a:pt x="7388" y="59677"/>
                  </a:lnTo>
                  <a:lnTo>
                    <a:pt x="0" y="126720"/>
                  </a:lnTo>
                  <a:lnTo>
                    <a:pt x="6598081" y="126720"/>
                  </a:lnTo>
                  <a:lnTo>
                    <a:pt x="6598081" y="96850"/>
                  </a:lnTo>
                  <a:lnTo>
                    <a:pt x="6597245" y="84133"/>
                  </a:lnTo>
                  <a:lnTo>
                    <a:pt x="6577975" y="37656"/>
                  </a:lnTo>
                  <a:lnTo>
                    <a:pt x="6538048" y="7038"/>
                  </a:lnTo>
                  <a:lnTo>
                    <a:pt x="6506286" y="0"/>
                  </a:lnTo>
                  <a:close/>
                </a:path>
              </a:pathLst>
            </a:custGeom>
            <a:solidFill>
              <a:srgbClr val="3B7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09399" y="3266998"/>
              <a:ext cx="6597015" cy="85090"/>
            </a:xfrm>
            <a:custGeom>
              <a:avLst/>
              <a:gdLst/>
              <a:ahLst/>
              <a:cxnLst/>
              <a:rect l="l" t="t" r="r" b="b"/>
              <a:pathLst>
                <a:path w="6597015" h="85089">
                  <a:moveTo>
                    <a:pt x="6505481" y="0"/>
                  </a:moveTo>
                  <a:lnTo>
                    <a:pt x="90980" y="0"/>
                  </a:lnTo>
                  <a:lnTo>
                    <a:pt x="83677" y="480"/>
                  </a:lnTo>
                  <a:lnTo>
                    <a:pt x="37201" y="19750"/>
                  </a:lnTo>
                  <a:lnTo>
                    <a:pt x="6583" y="59677"/>
                  </a:lnTo>
                  <a:lnTo>
                    <a:pt x="0" y="84607"/>
                  </a:lnTo>
                  <a:lnTo>
                    <a:pt x="6596472" y="84607"/>
                  </a:lnTo>
                  <a:lnTo>
                    <a:pt x="6584247" y="48247"/>
                  </a:lnTo>
                  <a:lnTo>
                    <a:pt x="6548674" y="12674"/>
                  </a:lnTo>
                  <a:lnTo>
                    <a:pt x="6505481" y="0"/>
                  </a:lnTo>
                  <a:close/>
                </a:path>
              </a:pathLst>
            </a:custGeom>
            <a:solidFill>
              <a:srgbClr val="3B7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325705" y="3266643"/>
              <a:ext cx="6563995" cy="42545"/>
            </a:xfrm>
            <a:custGeom>
              <a:avLst/>
              <a:gdLst/>
              <a:ahLst/>
              <a:cxnLst/>
              <a:rect l="l" t="t" r="r" b="b"/>
              <a:pathLst>
                <a:path w="6563995" h="42545">
                  <a:moveTo>
                    <a:pt x="6483765" y="0"/>
                  </a:moveTo>
                  <a:lnTo>
                    <a:pt x="80082" y="0"/>
                  </a:lnTo>
                  <a:lnTo>
                    <a:pt x="67371" y="835"/>
                  </a:lnTo>
                  <a:lnTo>
                    <a:pt x="20895" y="20106"/>
                  </a:lnTo>
                  <a:lnTo>
                    <a:pt x="0" y="42481"/>
                  </a:lnTo>
                  <a:lnTo>
                    <a:pt x="6563850" y="42481"/>
                  </a:lnTo>
                  <a:lnTo>
                    <a:pt x="6532368" y="13030"/>
                  </a:lnTo>
                  <a:lnTo>
                    <a:pt x="6483765" y="0"/>
                  </a:lnTo>
                  <a:close/>
                </a:path>
              </a:pathLst>
            </a:custGeom>
            <a:solidFill>
              <a:srgbClr val="3B79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 txBox="1"/>
          <p:nvPr/>
        </p:nvSpPr>
        <p:spPr>
          <a:xfrm>
            <a:off x="1413624" y="3496589"/>
            <a:ext cx="59296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3.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Выделение бюджетных средств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муниципальному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образованию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(в  случае принятия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положительного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решения)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761477" y="4356709"/>
            <a:ext cx="6678930" cy="1052195"/>
            <a:chOff x="1761477" y="4356709"/>
            <a:chExt cx="6678930" cy="1052195"/>
          </a:xfrm>
        </p:grpSpPr>
        <p:sp>
          <p:nvSpPr>
            <p:cNvPr id="83" name="object 83"/>
            <p:cNvSpPr/>
            <p:nvPr/>
          </p:nvSpPr>
          <p:spPr>
            <a:xfrm>
              <a:off x="1761477" y="4356709"/>
              <a:ext cx="6678358" cy="10519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801444" y="4373651"/>
              <a:ext cx="6598284" cy="972185"/>
            </a:xfrm>
            <a:custGeom>
              <a:avLst/>
              <a:gdLst/>
              <a:ahLst/>
              <a:cxnLst/>
              <a:rect l="l" t="t" r="r" b="b"/>
              <a:pathLst>
                <a:path w="6598284" h="972185">
                  <a:moveTo>
                    <a:pt x="6500863" y="0"/>
                  </a:moveTo>
                  <a:lnTo>
                    <a:pt x="97193" y="0"/>
                  </a:lnTo>
                  <a:lnTo>
                    <a:pt x="84475" y="833"/>
                  </a:lnTo>
                  <a:lnTo>
                    <a:pt x="37993" y="20099"/>
                  </a:lnTo>
                  <a:lnTo>
                    <a:pt x="7381" y="60022"/>
                  </a:lnTo>
                  <a:lnTo>
                    <a:pt x="0" y="96999"/>
                  </a:lnTo>
                  <a:lnTo>
                    <a:pt x="0" y="874981"/>
                  </a:lnTo>
                  <a:lnTo>
                    <a:pt x="13017" y="923391"/>
                  </a:lnTo>
                  <a:lnTo>
                    <a:pt x="48590" y="958976"/>
                  </a:lnTo>
                  <a:lnTo>
                    <a:pt x="97193" y="971994"/>
                  </a:lnTo>
                  <a:lnTo>
                    <a:pt x="6500863" y="971994"/>
                  </a:lnTo>
                  <a:lnTo>
                    <a:pt x="6549466" y="958976"/>
                  </a:lnTo>
                  <a:lnTo>
                    <a:pt x="6585051" y="923391"/>
                  </a:lnTo>
                  <a:lnTo>
                    <a:pt x="6598056" y="874981"/>
                  </a:lnTo>
                  <a:lnTo>
                    <a:pt x="6598056" y="96999"/>
                  </a:lnTo>
                  <a:lnTo>
                    <a:pt x="6585051" y="48590"/>
                  </a:lnTo>
                  <a:lnTo>
                    <a:pt x="6549466" y="13017"/>
                  </a:lnTo>
                  <a:lnTo>
                    <a:pt x="6500863" y="0"/>
                  </a:lnTo>
                  <a:close/>
                </a:path>
              </a:pathLst>
            </a:custGeom>
            <a:solidFill>
              <a:srgbClr val="2D5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801444" y="4373994"/>
              <a:ext cx="6598284" cy="929640"/>
            </a:xfrm>
            <a:custGeom>
              <a:avLst/>
              <a:gdLst/>
              <a:ahLst/>
              <a:cxnLst/>
              <a:rect l="l" t="t" r="r" b="b"/>
              <a:pathLst>
                <a:path w="6598284" h="929639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874639"/>
                  </a:lnTo>
                  <a:lnTo>
                    <a:pt x="13017" y="923048"/>
                  </a:lnTo>
                  <a:lnTo>
                    <a:pt x="17341" y="929525"/>
                  </a:lnTo>
                  <a:lnTo>
                    <a:pt x="6580722" y="929525"/>
                  </a:lnTo>
                  <a:lnTo>
                    <a:pt x="6597233" y="887163"/>
                  </a:lnTo>
                  <a:lnTo>
                    <a:pt x="6598056" y="874639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2F6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801444" y="4373994"/>
              <a:ext cx="6598284" cy="887094"/>
            </a:xfrm>
            <a:custGeom>
              <a:avLst/>
              <a:gdLst/>
              <a:ahLst/>
              <a:cxnLst/>
              <a:rect l="l" t="t" r="r" b="b"/>
              <a:pathLst>
                <a:path w="6598284" h="887095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874639"/>
                  </a:lnTo>
                  <a:lnTo>
                    <a:pt x="815" y="887044"/>
                  </a:lnTo>
                  <a:lnTo>
                    <a:pt x="6597241" y="887044"/>
                  </a:lnTo>
                  <a:lnTo>
                    <a:pt x="6598056" y="874639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2F6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801444" y="4373994"/>
              <a:ext cx="6598284" cy="845185"/>
            </a:xfrm>
            <a:custGeom>
              <a:avLst/>
              <a:gdLst/>
              <a:ahLst/>
              <a:cxnLst/>
              <a:rect l="l" t="t" r="r" b="b"/>
              <a:pathLst>
                <a:path w="6598284" h="845185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844931"/>
                  </a:lnTo>
                  <a:lnTo>
                    <a:pt x="6598069" y="844931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2F62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801444" y="4373994"/>
              <a:ext cx="6598284" cy="803275"/>
            </a:xfrm>
            <a:custGeom>
              <a:avLst/>
              <a:gdLst/>
              <a:ahLst/>
              <a:cxnLst/>
              <a:rect l="l" t="t" r="r" b="b"/>
              <a:pathLst>
                <a:path w="6598284" h="803275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802805"/>
                  </a:lnTo>
                  <a:lnTo>
                    <a:pt x="6598069" y="802805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1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801444" y="4373994"/>
              <a:ext cx="6598284" cy="760730"/>
            </a:xfrm>
            <a:custGeom>
              <a:avLst/>
              <a:gdLst/>
              <a:ahLst/>
              <a:cxnLst/>
              <a:rect l="l" t="t" r="r" b="b"/>
              <a:pathLst>
                <a:path w="6598284" h="760729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760323"/>
                  </a:lnTo>
                  <a:lnTo>
                    <a:pt x="6598069" y="760323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1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801444" y="4373994"/>
              <a:ext cx="6598284" cy="718820"/>
            </a:xfrm>
            <a:custGeom>
              <a:avLst/>
              <a:gdLst/>
              <a:ahLst/>
              <a:cxnLst/>
              <a:rect l="l" t="t" r="r" b="b"/>
              <a:pathLst>
                <a:path w="6598284" h="71882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718210"/>
                  </a:lnTo>
                  <a:lnTo>
                    <a:pt x="6598069" y="718210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16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801444" y="4373994"/>
              <a:ext cx="6598284" cy="676275"/>
            </a:xfrm>
            <a:custGeom>
              <a:avLst/>
              <a:gdLst/>
              <a:ahLst/>
              <a:cxnLst/>
              <a:rect l="l" t="t" r="r" b="b"/>
              <a:pathLst>
                <a:path w="6598284" h="676275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676084"/>
                  </a:lnTo>
                  <a:lnTo>
                    <a:pt x="6598069" y="676084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16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801444" y="4373994"/>
              <a:ext cx="6598284" cy="633730"/>
            </a:xfrm>
            <a:custGeom>
              <a:avLst/>
              <a:gdLst/>
              <a:ahLst/>
              <a:cxnLst/>
              <a:rect l="l" t="t" r="r" b="b"/>
              <a:pathLst>
                <a:path w="6598284" h="633729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633603"/>
                  </a:lnTo>
                  <a:lnTo>
                    <a:pt x="6598069" y="633603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36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801444" y="4373994"/>
              <a:ext cx="6598284" cy="591820"/>
            </a:xfrm>
            <a:custGeom>
              <a:avLst/>
              <a:gdLst/>
              <a:ahLst/>
              <a:cxnLst/>
              <a:rect l="l" t="t" r="r" b="b"/>
              <a:pathLst>
                <a:path w="6598284" h="59182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591489"/>
                  </a:lnTo>
                  <a:lnTo>
                    <a:pt x="6598069" y="591489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46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801444" y="4373994"/>
              <a:ext cx="6598284" cy="549910"/>
            </a:xfrm>
            <a:custGeom>
              <a:avLst/>
              <a:gdLst/>
              <a:ahLst/>
              <a:cxnLst/>
              <a:rect l="l" t="t" r="r" b="b"/>
              <a:pathLst>
                <a:path w="6598284" h="54991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549363"/>
                  </a:lnTo>
                  <a:lnTo>
                    <a:pt x="6598069" y="549363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46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801444" y="4373994"/>
              <a:ext cx="6598284" cy="507365"/>
            </a:xfrm>
            <a:custGeom>
              <a:avLst/>
              <a:gdLst/>
              <a:ahLst/>
              <a:cxnLst/>
              <a:rect l="l" t="t" r="r" b="b"/>
              <a:pathLst>
                <a:path w="6598284" h="507364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506882"/>
                  </a:lnTo>
                  <a:lnTo>
                    <a:pt x="6598069" y="506882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46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801444" y="4373994"/>
              <a:ext cx="6598284" cy="464820"/>
            </a:xfrm>
            <a:custGeom>
              <a:avLst/>
              <a:gdLst/>
              <a:ahLst/>
              <a:cxnLst/>
              <a:rect l="l" t="t" r="r" b="b"/>
              <a:pathLst>
                <a:path w="6598284" h="46482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464769"/>
                  </a:lnTo>
                  <a:lnTo>
                    <a:pt x="6598069" y="464769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66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801444" y="4373994"/>
              <a:ext cx="6598284" cy="422909"/>
            </a:xfrm>
            <a:custGeom>
              <a:avLst/>
              <a:gdLst/>
              <a:ahLst/>
              <a:cxnLst/>
              <a:rect l="l" t="t" r="r" b="b"/>
              <a:pathLst>
                <a:path w="6598284" h="42291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422287"/>
                  </a:lnTo>
                  <a:lnTo>
                    <a:pt x="6598069" y="422287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66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801444" y="4373994"/>
              <a:ext cx="6598284" cy="380365"/>
            </a:xfrm>
            <a:custGeom>
              <a:avLst/>
              <a:gdLst/>
              <a:ahLst/>
              <a:cxnLst/>
              <a:rect l="l" t="t" r="r" b="b"/>
              <a:pathLst>
                <a:path w="6598284" h="380364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380161"/>
                  </a:lnTo>
                  <a:lnTo>
                    <a:pt x="6598069" y="380161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67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801444" y="4373994"/>
              <a:ext cx="6598284" cy="338455"/>
            </a:xfrm>
            <a:custGeom>
              <a:avLst/>
              <a:gdLst/>
              <a:ahLst/>
              <a:cxnLst/>
              <a:rect l="l" t="t" r="r" b="b"/>
              <a:pathLst>
                <a:path w="6598284" h="338454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338048"/>
                  </a:lnTo>
                  <a:lnTo>
                    <a:pt x="6598069" y="338048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870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801444" y="4373994"/>
              <a:ext cx="6598284" cy="295910"/>
            </a:xfrm>
            <a:custGeom>
              <a:avLst/>
              <a:gdLst/>
              <a:ahLst/>
              <a:cxnLst/>
              <a:rect l="l" t="t" r="r" b="b"/>
              <a:pathLst>
                <a:path w="6598284" h="29591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295567"/>
                  </a:lnTo>
                  <a:lnTo>
                    <a:pt x="6598069" y="295567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87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801444" y="4373994"/>
              <a:ext cx="6598284" cy="254000"/>
            </a:xfrm>
            <a:custGeom>
              <a:avLst/>
              <a:gdLst/>
              <a:ahLst/>
              <a:cxnLst/>
              <a:rect l="l" t="t" r="r" b="b"/>
              <a:pathLst>
                <a:path w="6598284" h="25400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253441"/>
                  </a:lnTo>
                  <a:lnTo>
                    <a:pt x="6598069" y="253441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874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801444" y="4373994"/>
              <a:ext cx="6598284" cy="211454"/>
            </a:xfrm>
            <a:custGeom>
              <a:avLst/>
              <a:gdLst/>
              <a:ahLst/>
              <a:cxnLst/>
              <a:rect l="l" t="t" r="r" b="b"/>
              <a:pathLst>
                <a:path w="6598284" h="211454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211328"/>
                  </a:lnTo>
                  <a:lnTo>
                    <a:pt x="6598069" y="211328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87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801444" y="4373994"/>
              <a:ext cx="6598284" cy="168910"/>
            </a:xfrm>
            <a:custGeom>
              <a:avLst/>
              <a:gdLst/>
              <a:ahLst/>
              <a:cxnLst/>
              <a:rect l="l" t="t" r="r" b="b"/>
              <a:pathLst>
                <a:path w="6598284" h="16891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168846"/>
                  </a:lnTo>
                  <a:lnTo>
                    <a:pt x="6598069" y="168846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A7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801444" y="4373994"/>
              <a:ext cx="6598284" cy="127000"/>
            </a:xfrm>
            <a:custGeom>
              <a:avLst/>
              <a:gdLst/>
              <a:ahLst/>
              <a:cxnLst/>
              <a:rect l="l" t="t" r="r" b="b"/>
              <a:pathLst>
                <a:path w="6598284" h="127000">
                  <a:moveTo>
                    <a:pt x="6506093" y="0"/>
                  </a:moveTo>
                  <a:lnTo>
                    <a:pt x="91963" y="0"/>
                  </a:lnTo>
                  <a:lnTo>
                    <a:pt x="84475" y="490"/>
                  </a:lnTo>
                  <a:lnTo>
                    <a:pt x="37993" y="19756"/>
                  </a:lnTo>
                  <a:lnTo>
                    <a:pt x="7381" y="59679"/>
                  </a:lnTo>
                  <a:lnTo>
                    <a:pt x="0" y="96657"/>
                  </a:lnTo>
                  <a:lnTo>
                    <a:pt x="0" y="126720"/>
                  </a:lnTo>
                  <a:lnTo>
                    <a:pt x="6598069" y="126720"/>
                  </a:lnTo>
                  <a:lnTo>
                    <a:pt x="6598056" y="96657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093" y="0"/>
                  </a:lnTo>
                  <a:close/>
                </a:path>
              </a:pathLst>
            </a:custGeom>
            <a:solidFill>
              <a:srgbClr val="3B7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802236" y="4373994"/>
              <a:ext cx="6597015" cy="85090"/>
            </a:xfrm>
            <a:custGeom>
              <a:avLst/>
              <a:gdLst/>
              <a:ahLst/>
              <a:cxnLst/>
              <a:rect l="l" t="t" r="r" b="b"/>
              <a:pathLst>
                <a:path w="6597015" h="85089">
                  <a:moveTo>
                    <a:pt x="6505301" y="0"/>
                  </a:moveTo>
                  <a:lnTo>
                    <a:pt x="91170" y="0"/>
                  </a:lnTo>
                  <a:lnTo>
                    <a:pt x="83682" y="490"/>
                  </a:lnTo>
                  <a:lnTo>
                    <a:pt x="37201" y="19756"/>
                  </a:lnTo>
                  <a:lnTo>
                    <a:pt x="6588" y="59679"/>
                  </a:lnTo>
                  <a:lnTo>
                    <a:pt x="0" y="84607"/>
                  </a:lnTo>
                  <a:lnTo>
                    <a:pt x="6596471" y="84607"/>
                  </a:lnTo>
                  <a:lnTo>
                    <a:pt x="6584259" y="48247"/>
                  </a:lnTo>
                  <a:lnTo>
                    <a:pt x="6548673" y="12674"/>
                  </a:lnTo>
                  <a:lnTo>
                    <a:pt x="6505301" y="0"/>
                  </a:lnTo>
                  <a:close/>
                </a:path>
              </a:pathLst>
            </a:custGeom>
            <a:solidFill>
              <a:srgbClr val="3B7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818551" y="4373651"/>
              <a:ext cx="6563995" cy="42545"/>
            </a:xfrm>
            <a:custGeom>
              <a:avLst/>
              <a:gdLst/>
              <a:ahLst/>
              <a:cxnLst/>
              <a:rect l="l" t="t" r="r" b="b"/>
              <a:pathLst>
                <a:path w="6563995" h="42545">
                  <a:moveTo>
                    <a:pt x="6483756" y="0"/>
                  </a:moveTo>
                  <a:lnTo>
                    <a:pt x="80085" y="0"/>
                  </a:lnTo>
                  <a:lnTo>
                    <a:pt x="67367" y="833"/>
                  </a:lnTo>
                  <a:lnTo>
                    <a:pt x="20886" y="20099"/>
                  </a:lnTo>
                  <a:lnTo>
                    <a:pt x="0" y="42468"/>
                  </a:lnTo>
                  <a:lnTo>
                    <a:pt x="6563850" y="42468"/>
                  </a:lnTo>
                  <a:lnTo>
                    <a:pt x="6532359" y="13017"/>
                  </a:lnTo>
                  <a:lnTo>
                    <a:pt x="6483756" y="0"/>
                  </a:lnTo>
                  <a:close/>
                </a:path>
              </a:pathLst>
            </a:custGeom>
            <a:solidFill>
              <a:srgbClr val="3B79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/>
          <p:cNvSpPr txBox="1"/>
          <p:nvPr/>
        </p:nvSpPr>
        <p:spPr>
          <a:xfrm>
            <a:off x="1906104" y="4603940"/>
            <a:ext cx="5916930" cy="5118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4. Реализация мероприятия (Заключение контрактов, выполнение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и 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приемка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 работ)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2253957" y="5464060"/>
            <a:ext cx="6678930" cy="1052195"/>
            <a:chOff x="2253957" y="5464060"/>
            <a:chExt cx="6678930" cy="1052195"/>
          </a:xfrm>
        </p:grpSpPr>
        <p:sp>
          <p:nvSpPr>
            <p:cNvPr id="109" name="object 109"/>
            <p:cNvSpPr/>
            <p:nvPr/>
          </p:nvSpPr>
          <p:spPr>
            <a:xfrm>
              <a:off x="2253957" y="5464060"/>
              <a:ext cx="6678358" cy="10519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293924" y="5481002"/>
              <a:ext cx="6598284" cy="972185"/>
            </a:xfrm>
            <a:custGeom>
              <a:avLst/>
              <a:gdLst/>
              <a:ahLst/>
              <a:cxnLst/>
              <a:rect l="l" t="t" r="r" b="b"/>
              <a:pathLst>
                <a:path w="6598284" h="972185">
                  <a:moveTo>
                    <a:pt x="6500863" y="0"/>
                  </a:moveTo>
                  <a:lnTo>
                    <a:pt x="97193" y="0"/>
                  </a:lnTo>
                  <a:lnTo>
                    <a:pt x="84475" y="835"/>
                  </a:lnTo>
                  <a:lnTo>
                    <a:pt x="37993" y="20106"/>
                  </a:lnTo>
                  <a:lnTo>
                    <a:pt x="7381" y="60033"/>
                  </a:lnTo>
                  <a:lnTo>
                    <a:pt x="0" y="97012"/>
                  </a:lnTo>
                  <a:lnTo>
                    <a:pt x="0" y="874994"/>
                  </a:lnTo>
                  <a:lnTo>
                    <a:pt x="13017" y="923404"/>
                  </a:lnTo>
                  <a:lnTo>
                    <a:pt x="48590" y="958977"/>
                  </a:lnTo>
                  <a:lnTo>
                    <a:pt x="96999" y="971994"/>
                  </a:lnTo>
                  <a:lnTo>
                    <a:pt x="6501056" y="971994"/>
                  </a:lnTo>
                  <a:lnTo>
                    <a:pt x="6549466" y="958977"/>
                  </a:lnTo>
                  <a:lnTo>
                    <a:pt x="6585051" y="923404"/>
                  </a:lnTo>
                  <a:lnTo>
                    <a:pt x="6598056" y="874994"/>
                  </a:lnTo>
                  <a:lnTo>
                    <a:pt x="6598056" y="97012"/>
                  </a:lnTo>
                  <a:lnTo>
                    <a:pt x="6585051" y="48602"/>
                  </a:lnTo>
                  <a:lnTo>
                    <a:pt x="6549466" y="13030"/>
                  </a:lnTo>
                  <a:lnTo>
                    <a:pt x="6500863" y="0"/>
                  </a:lnTo>
                  <a:close/>
                </a:path>
              </a:pathLst>
            </a:custGeom>
            <a:solidFill>
              <a:srgbClr val="2D5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2293924" y="5481358"/>
              <a:ext cx="6598284" cy="929640"/>
            </a:xfrm>
            <a:custGeom>
              <a:avLst/>
              <a:gdLst/>
              <a:ahLst/>
              <a:cxnLst/>
              <a:rect l="l" t="t" r="r" b="b"/>
              <a:pathLst>
                <a:path w="6598284" h="929639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874639"/>
                  </a:lnTo>
                  <a:lnTo>
                    <a:pt x="13017" y="923048"/>
                  </a:lnTo>
                  <a:lnTo>
                    <a:pt x="17343" y="929525"/>
                  </a:lnTo>
                  <a:lnTo>
                    <a:pt x="6580720" y="929525"/>
                  </a:lnTo>
                  <a:lnTo>
                    <a:pt x="6597233" y="887162"/>
                  </a:lnTo>
                  <a:lnTo>
                    <a:pt x="6598056" y="874639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2F6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293924" y="5481358"/>
              <a:ext cx="6598284" cy="887094"/>
            </a:xfrm>
            <a:custGeom>
              <a:avLst/>
              <a:gdLst/>
              <a:ahLst/>
              <a:cxnLst/>
              <a:rect l="l" t="t" r="r" b="b"/>
              <a:pathLst>
                <a:path w="6598284" h="887095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874639"/>
                  </a:lnTo>
                  <a:lnTo>
                    <a:pt x="815" y="887044"/>
                  </a:lnTo>
                  <a:lnTo>
                    <a:pt x="6597241" y="887044"/>
                  </a:lnTo>
                  <a:lnTo>
                    <a:pt x="6598056" y="874639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2F6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293924" y="5481358"/>
              <a:ext cx="6598284" cy="845185"/>
            </a:xfrm>
            <a:custGeom>
              <a:avLst/>
              <a:gdLst/>
              <a:ahLst/>
              <a:cxnLst/>
              <a:rect l="l" t="t" r="r" b="b"/>
              <a:pathLst>
                <a:path w="6598284" h="845185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844918"/>
                  </a:lnTo>
                  <a:lnTo>
                    <a:pt x="6598069" y="844918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2F62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293924" y="5481358"/>
              <a:ext cx="6598284" cy="803275"/>
            </a:xfrm>
            <a:custGeom>
              <a:avLst/>
              <a:gdLst/>
              <a:ahLst/>
              <a:cxnLst/>
              <a:rect l="l" t="t" r="r" b="b"/>
              <a:pathLst>
                <a:path w="6598284" h="803275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802805"/>
                  </a:lnTo>
                  <a:lnTo>
                    <a:pt x="6598069" y="802805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1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293924" y="5481358"/>
              <a:ext cx="6598284" cy="760730"/>
            </a:xfrm>
            <a:custGeom>
              <a:avLst/>
              <a:gdLst/>
              <a:ahLst/>
              <a:cxnLst/>
              <a:rect l="l" t="t" r="r" b="b"/>
              <a:pathLst>
                <a:path w="6598284" h="760729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760323"/>
                  </a:lnTo>
                  <a:lnTo>
                    <a:pt x="6598069" y="760323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1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293924" y="5481358"/>
              <a:ext cx="6598284" cy="718820"/>
            </a:xfrm>
            <a:custGeom>
              <a:avLst/>
              <a:gdLst/>
              <a:ahLst/>
              <a:cxnLst/>
              <a:rect l="l" t="t" r="r" b="b"/>
              <a:pathLst>
                <a:path w="6598284" h="71882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718197"/>
                  </a:lnTo>
                  <a:lnTo>
                    <a:pt x="6598069" y="718197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16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293924" y="5481358"/>
              <a:ext cx="6598284" cy="676275"/>
            </a:xfrm>
            <a:custGeom>
              <a:avLst/>
              <a:gdLst/>
              <a:ahLst/>
              <a:cxnLst/>
              <a:rect l="l" t="t" r="r" b="b"/>
              <a:pathLst>
                <a:path w="6598284" h="676275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676084"/>
                  </a:lnTo>
                  <a:lnTo>
                    <a:pt x="6598069" y="676084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16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293924" y="5481358"/>
              <a:ext cx="6598284" cy="633730"/>
            </a:xfrm>
            <a:custGeom>
              <a:avLst/>
              <a:gdLst/>
              <a:ahLst/>
              <a:cxnLst/>
              <a:rect l="l" t="t" r="r" b="b"/>
              <a:pathLst>
                <a:path w="6598284" h="633729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633602"/>
                  </a:lnTo>
                  <a:lnTo>
                    <a:pt x="6598069" y="633602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36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293924" y="5481358"/>
              <a:ext cx="6598284" cy="591820"/>
            </a:xfrm>
            <a:custGeom>
              <a:avLst/>
              <a:gdLst/>
              <a:ahLst/>
              <a:cxnLst/>
              <a:rect l="l" t="t" r="r" b="b"/>
              <a:pathLst>
                <a:path w="6598284" h="59182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591477"/>
                  </a:lnTo>
                  <a:lnTo>
                    <a:pt x="6598069" y="591477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46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293924" y="5481358"/>
              <a:ext cx="6598284" cy="549910"/>
            </a:xfrm>
            <a:custGeom>
              <a:avLst/>
              <a:gdLst/>
              <a:ahLst/>
              <a:cxnLst/>
              <a:rect l="l" t="t" r="r" b="b"/>
              <a:pathLst>
                <a:path w="6598284" h="54991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549363"/>
                  </a:lnTo>
                  <a:lnTo>
                    <a:pt x="6598069" y="549363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46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293924" y="5481358"/>
              <a:ext cx="6598284" cy="507365"/>
            </a:xfrm>
            <a:custGeom>
              <a:avLst/>
              <a:gdLst/>
              <a:ahLst/>
              <a:cxnLst/>
              <a:rect l="l" t="t" r="r" b="b"/>
              <a:pathLst>
                <a:path w="6598284" h="507364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506882"/>
                  </a:lnTo>
                  <a:lnTo>
                    <a:pt x="6598069" y="506882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46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293924" y="5481358"/>
              <a:ext cx="6598284" cy="464820"/>
            </a:xfrm>
            <a:custGeom>
              <a:avLst/>
              <a:gdLst/>
              <a:ahLst/>
              <a:cxnLst/>
              <a:rect l="l" t="t" r="r" b="b"/>
              <a:pathLst>
                <a:path w="6598284" h="46482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464756"/>
                  </a:lnTo>
                  <a:lnTo>
                    <a:pt x="6598069" y="464756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66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293924" y="5481358"/>
              <a:ext cx="6598284" cy="422909"/>
            </a:xfrm>
            <a:custGeom>
              <a:avLst/>
              <a:gdLst/>
              <a:ahLst/>
              <a:cxnLst/>
              <a:rect l="l" t="t" r="r" b="b"/>
              <a:pathLst>
                <a:path w="6598284" h="42291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422287"/>
                  </a:lnTo>
                  <a:lnTo>
                    <a:pt x="6598069" y="422287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66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293924" y="5481358"/>
              <a:ext cx="6598284" cy="380365"/>
            </a:xfrm>
            <a:custGeom>
              <a:avLst/>
              <a:gdLst/>
              <a:ahLst/>
              <a:cxnLst/>
              <a:rect l="l" t="t" r="r" b="b"/>
              <a:pathLst>
                <a:path w="6598284" h="380364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380161"/>
                  </a:lnTo>
                  <a:lnTo>
                    <a:pt x="6598069" y="380161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67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293924" y="5481358"/>
              <a:ext cx="6598284" cy="338455"/>
            </a:xfrm>
            <a:custGeom>
              <a:avLst/>
              <a:gdLst/>
              <a:ahLst/>
              <a:cxnLst/>
              <a:rect l="l" t="t" r="r" b="b"/>
              <a:pathLst>
                <a:path w="6598284" h="338454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338035"/>
                  </a:lnTo>
                  <a:lnTo>
                    <a:pt x="6598069" y="338035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870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293924" y="5481358"/>
              <a:ext cx="6598284" cy="295910"/>
            </a:xfrm>
            <a:custGeom>
              <a:avLst/>
              <a:gdLst/>
              <a:ahLst/>
              <a:cxnLst/>
              <a:rect l="l" t="t" r="r" b="b"/>
              <a:pathLst>
                <a:path w="6598284" h="29591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295567"/>
                  </a:lnTo>
                  <a:lnTo>
                    <a:pt x="6598069" y="295567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87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2293924" y="5481358"/>
              <a:ext cx="6598284" cy="254000"/>
            </a:xfrm>
            <a:custGeom>
              <a:avLst/>
              <a:gdLst/>
              <a:ahLst/>
              <a:cxnLst/>
              <a:rect l="l" t="t" r="r" b="b"/>
              <a:pathLst>
                <a:path w="6598284" h="25400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253441"/>
                  </a:lnTo>
                  <a:lnTo>
                    <a:pt x="6598069" y="253441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874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2293924" y="5481358"/>
              <a:ext cx="6598284" cy="211454"/>
            </a:xfrm>
            <a:custGeom>
              <a:avLst/>
              <a:gdLst/>
              <a:ahLst/>
              <a:cxnLst/>
              <a:rect l="l" t="t" r="r" b="b"/>
              <a:pathLst>
                <a:path w="6598284" h="211454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211327"/>
                  </a:lnTo>
                  <a:lnTo>
                    <a:pt x="6598069" y="211327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87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2293924" y="5481358"/>
              <a:ext cx="6598284" cy="168910"/>
            </a:xfrm>
            <a:custGeom>
              <a:avLst/>
              <a:gdLst/>
              <a:ahLst/>
              <a:cxnLst/>
              <a:rect l="l" t="t" r="r" b="b"/>
              <a:pathLst>
                <a:path w="6598284" h="16891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168846"/>
                  </a:lnTo>
                  <a:lnTo>
                    <a:pt x="6598069" y="168846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A7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2293924" y="5481358"/>
              <a:ext cx="6598284" cy="127000"/>
            </a:xfrm>
            <a:custGeom>
              <a:avLst/>
              <a:gdLst/>
              <a:ahLst/>
              <a:cxnLst/>
              <a:rect l="l" t="t" r="r" b="b"/>
              <a:pathLst>
                <a:path w="6598284" h="127000">
                  <a:moveTo>
                    <a:pt x="6506274" y="0"/>
                  </a:moveTo>
                  <a:lnTo>
                    <a:pt x="91782" y="0"/>
                  </a:lnTo>
                  <a:lnTo>
                    <a:pt x="84475" y="480"/>
                  </a:lnTo>
                  <a:lnTo>
                    <a:pt x="37993" y="19750"/>
                  </a:lnTo>
                  <a:lnTo>
                    <a:pt x="7381" y="59677"/>
                  </a:lnTo>
                  <a:lnTo>
                    <a:pt x="0" y="96656"/>
                  </a:lnTo>
                  <a:lnTo>
                    <a:pt x="0" y="126720"/>
                  </a:lnTo>
                  <a:lnTo>
                    <a:pt x="6598069" y="126720"/>
                  </a:lnTo>
                  <a:lnTo>
                    <a:pt x="6598056" y="96656"/>
                  </a:lnTo>
                  <a:lnTo>
                    <a:pt x="6585051" y="48247"/>
                  </a:lnTo>
                  <a:lnTo>
                    <a:pt x="6549466" y="12674"/>
                  </a:lnTo>
                  <a:lnTo>
                    <a:pt x="6506274" y="0"/>
                  </a:lnTo>
                  <a:close/>
                </a:path>
              </a:pathLst>
            </a:custGeom>
            <a:solidFill>
              <a:srgbClr val="3B7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2294716" y="5481358"/>
              <a:ext cx="6597015" cy="85090"/>
            </a:xfrm>
            <a:custGeom>
              <a:avLst/>
              <a:gdLst/>
              <a:ahLst/>
              <a:cxnLst/>
              <a:rect l="l" t="t" r="r" b="b"/>
              <a:pathLst>
                <a:path w="6597015" h="85089">
                  <a:moveTo>
                    <a:pt x="6505482" y="0"/>
                  </a:moveTo>
                  <a:lnTo>
                    <a:pt x="90990" y="0"/>
                  </a:lnTo>
                  <a:lnTo>
                    <a:pt x="83683" y="480"/>
                  </a:lnTo>
                  <a:lnTo>
                    <a:pt x="37201" y="19750"/>
                  </a:lnTo>
                  <a:lnTo>
                    <a:pt x="6589" y="59677"/>
                  </a:lnTo>
                  <a:lnTo>
                    <a:pt x="0" y="84607"/>
                  </a:lnTo>
                  <a:lnTo>
                    <a:pt x="6596472" y="84607"/>
                  </a:lnTo>
                  <a:lnTo>
                    <a:pt x="6584259" y="48247"/>
                  </a:lnTo>
                  <a:lnTo>
                    <a:pt x="6548674" y="12674"/>
                  </a:lnTo>
                  <a:lnTo>
                    <a:pt x="6505482" y="0"/>
                  </a:lnTo>
                  <a:close/>
                </a:path>
              </a:pathLst>
            </a:custGeom>
            <a:solidFill>
              <a:srgbClr val="3B7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2311031" y="5481002"/>
              <a:ext cx="6563995" cy="42545"/>
            </a:xfrm>
            <a:custGeom>
              <a:avLst/>
              <a:gdLst/>
              <a:ahLst/>
              <a:cxnLst/>
              <a:rect l="l" t="t" r="r" b="b"/>
              <a:pathLst>
                <a:path w="6563995" h="42545">
                  <a:moveTo>
                    <a:pt x="6483756" y="0"/>
                  </a:moveTo>
                  <a:lnTo>
                    <a:pt x="80086" y="0"/>
                  </a:lnTo>
                  <a:lnTo>
                    <a:pt x="67368" y="835"/>
                  </a:lnTo>
                  <a:lnTo>
                    <a:pt x="20887" y="20106"/>
                  </a:lnTo>
                  <a:lnTo>
                    <a:pt x="0" y="42481"/>
                  </a:lnTo>
                  <a:lnTo>
                    <a:pt x="6563852" y="42481"/>
                  </a:lnTo>
                  <a:lnTo>
                    <a:pt x="6532359" y="13030"/>
                  </a:lnTo>
                  <a:lnTo>
                    <a:pt x="6483756" y="0"/>
                  </a:lnTo>
                  <a:close/>
                </a:path>
              </a:pathLst>
            </a:custGeom>
            <a:solidFill>
              <a:srgbClr val="3B79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" name="object 133"/>
          <p:cNvSpPr txBox="1"/>
          <p:nvPr/>
        </p:nvSpPr>
        <p:spPr>
          <a:xfrm>
            <a:off x="2398941" y="5711304"/>
            <a:ext cx="6314440" cy="5118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5. Отчет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о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реализации мероприятия, достижении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целевых показателей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в 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субъект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РФ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6245275" y="1741309"/>
            <a:ext cx="2199640" cy="4037329"/>
            <a:chOff x="6245275" y="1741309"/>
            <a:chExt cx="2199640" cy="4037329"/>
          </a:xfrm>
        </p:grpSpPr>
        <p:sp>
          <p:nvSpPr>
            <p:cNvPr id="135" name="object 135"/>
            <p:cNvSpPr/>
            <p:nvPr/>
          </p:nvSpPr>
          <p:spPr>
            <a:xfrm>
              <a:off x="6245275" y="1741309"/>
              <a:ext cx="721436" cy="7210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289916" y="1762925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489597" y="0"/>
                  </a:moveTo>
                  <a:lnTo>
                    <a:pt x="141846" y="0"/>
                  </a:lnTo>
                  <a:lnTo>
                    <a:pt x="141846" y="347395"/>
                  </a:lnTo>
                  <a:lnTo>
                    <a:pt x="0" y="347395"/>
                  </a:lnTo>
                  <a:lnTo>
                    <a:pt x="315722" y="631799"/>
                  </a:lnTo>
                  <a:lnTo>
                    <a:pt x="631799" y="347395"/>
                  </a:lnTo>
                  <a:lnTo>
                    <a:pt x="489597" y="347395"/>
                  </a:lnTo>
                  <a:lnTo>
                    <a:pt x="489597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6289916" y="1762925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0" y="347395"/>
                  </a:moveTo>
                  <a:lnTo>
                    <a:pt x="141846" y="347395"/>
                  </a:lnTo>
                  <a:lnTo>
                    <a:pt x="141846" y="0"/>
                  </a:lnTo>
                  <a:lnTo>
                    <a:pt x="489597" y="0"/>
                  </a:lnTo>
                  <a:lnTo>
                    <a:pt x="489597" y="347395"/>
                  </a:lnTo>
                  <a:lnTo>
                    <a:pt x="631799" y="347395"/>
                  </a:lnTo>
                  <a:lnTo>
                    <a:pt x="315722" y="631799"/>
                  </a:lnTo>
                  <a:lnTo>
                    <a:pt x="0" y="347395"/>
                  </a:lnTo>
                  <a:close/>
                </a:path>
              </a:pathLst>
            </a:custGeom>
            <a:ln w="93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6737756" y="2848305"/>
              <a:ext cx="721436" cy="7210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782396" y="2869920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489597" y="0"/>
                  </a:moveTo>
                  <a:lnTo>
                    <a:pt x="141846" y="0"/>
                  </a:lnTo>
                  <a:lnTo>
                    <a:pt x="141846" y="347395"/>
                  </a:lnTo>
                  <a:lnTo>
                    <a:pt x="0" y="347395"/>
                  </a:lnTo>
                  <a:lnTo>
                    <a:pt x="315722" y="631799"/>
                  </a:lnTo>
                  <a:lnTo>
                    <a:pt x="631799" y="347395"/>
                  </a:lnTo>
                  <a:lnTo>
                    <a:pt x="489597" y="347395"/>
                  </a:lnTo>
                  <a:lnTo>
                    <a:pt x="489597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782396" y="2869920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0" y="347395"/>
                  </a:moveTo>
                  <a:lnTo>
                    <a:pt x="141846" y="347395"/>
                  </a:lnTo>
                  <a:lnTo>
                    <a:pt x="141846" y="0"/>
                  </a:lnTo>
                  <a:lnTo>
                    <a:pt x="489597" y="0"/>
                  </a:lnTo>
                  <a:lnTo>
                    <a:pt x="489597" y="347395"/>
                  </a:lnTo>
                  <a:lnTo>
                    <a:pt x="631799" y="347395"/>
                  </a:lnTo>
                  <a:lnTo>
                    <a:pt x="315722" y="631799"/>
                  </a:lnTo>
                  <a:lnTo>
                    <a:pt x="0" y="347395"/>
                  </a:lnTo>
                  <a:close/>
                </a:path>
              </a:pathLst>
            </a:custGeom>
            <a:ln w="93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7230605" y="3939476"/>
              <a:ext cx="721436" cy="721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7275245" y="3961079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489597" y="0"/>
                  </a:moveTo>
                  <a:lnTo>
                    <a:pt x="141833" y="0"/>
                  </a:lnTo>
                  <a:lnTo>
                    <a:pt x="141833" y="347395"/>
                  </a:lnTo>
                  <a:lnTo>
                    <a:pt x="0" y="347395"/>
                  </a:lnTo>
                  <a:lnTo>
                    <a:pt x="315709" y="631799"/>
                  </a:lnTo>
                  <a:lnTo>
                    <a:pt x="631799" y="347395"/>
                  </a:lnTo>
                  <a:lnTo>
                    <a:pt x="489597" y="347395"/>
                  </a:lnTo>
                  <a:lnTo>
                    <a:pt x="489597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7275245" y="3961079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0" y="347395"/>
                  </a:moveTo>
                  <a:lnTo>
                    <a:pt x="141833" y="347395"/>
                  </a:lnTo>
                  <a:lnTo>
                    <a:pt x="141833" y="0"/>
                  </a:lnTo>
                  <a:lnTo>
                    <a:pt x="489597" y="0"/>
                  </a:lnTo>
                  <a:lnTo>
                    <a:pt x="489597" y="347395"/>
                  </a:lnTo>
                  <a:lnTo>
                    <a:pt x="631799" y="347395"/>
                  </a:lnTo>
                  <a:lnTo>
                    <a:pt x="315709" y="631799"/>
                  </a:lnTo>
                  <a:lnTo>
                    <a:pt x="0" y="347395"/>
                  </a:lnTo>
                  <a:close/>
                </a:path>
              </a:pathLst>
            </a:custGeom>
            <a:ln w="93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7723085" y="5057266"/>
              <a:ext cx="721436" cy="721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7767713" y="5078882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489610" y="0"/>
                  </a:moveTo>
                  <a:lnTo>
                    <a:pt x="141846" y="0"/>
                  </a:lnTo>
                  <a:lnTo>
                    <a:pt x="141846" y="347395"/>
                  </a:lnTo>
                  <a:lnTo>
                    <a:pt x="0" y="347395"/>
                  </a:lnTo>
                  <a:lnTo>
                    <a:pt x="315722" y="631799"/>
                  </a:lnTo>
                  <a:lnTo>
                    <a:pt x="631812" y="347395"/>
                  </a:lnTo>
                  <a:lnTo>
                    <a:pt x="489610" y="347395"/>
                  </a:lnTo>
                  <a:lnTo>
                    <a:pt x="489610" y="0"/>
                  </a:lnTo>
                  <a:close/>
                </a:path>
              </a:pathLst>
            </a:custGeom>
            <a:solidFill>
              <a:srgbClr val="CFD8E6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767713" y="5078882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0" y="347395"/>
                  </a:moveTo>
                  <a:lnTo>
                    <a:pt x="141846" y="347395"/>
                  </a:lnTo>
                  <a:lnTo>
                    <a:pt x="141846" y="0"/>
                  </a:lnTo>
                  <a:lnTo>
                    <a:pt x="489610" y="0"/>
                  </a:lnTo>
                  <a:lnTo>
                    <a:pt x="489610" y="347395"/>
                  </a:lnTo>
                  <a:lnTo>
                    <a:pt x="631812" y="347395"/>
                  </a:lnTo>
                  <a:lnTo>
                    <a:pt x="315722" y="631799"/>
                  </a:lnTo>
                  <a:lnTo>
                    <a:pt x="0" y="347395"/>
                  </a:lnTo>
                  <a:close/>
                </a:path>
              </a:pathLst>
            </a:custGeom>
            <a:ln w="9359">
              <a:solidFill>
                <a:srgbClr val="CFD8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2917" y="3891153"/>
            <a:ext cx="10687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50">
                <a:latin typeface="Carlito"/>
                <a:cs typeface="Carlito"/>
              </a:rPr>
              <a:t>Так </a:t>
            </a:r>
            <a:r>
              <a:rPr dirty="0" sz="1800">
                <a:latin typeface="Carlito"/>
                <a:cs typeface="Carlito"/>
              </a:rPr>
              <a:t>7 </a:t>
            </a:r>
            <a:r>
              <a:rPr dirty="0" sz="1800" spc="-5">
                <a:latin typeface="Carlito"/>
                <a:cs typeface="Carlito"/>
              </a:rPr>
              <a:t>мая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202" y="3891153"/>
            <a:ext cx="26250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018 </a:t>
            </a:r>
            <a:r>
              <a:rPr dirty="0" sz="1800" spc="-20">
                <a:latin typeface="Carlito"/>
                <a:cs typeface="Carlito"/>
              </a:rPr>
              <a:t>года </a:t>
            </a:r>
            <a:r>
              <a:rPr dirty="0" sz="1800" spc="-5">
                <a:latin typeface="Carlito"/>
                <a:cs typeface="Carlito"/>
              </a:rPr>
              <a:t>президент</a:t>
            </a:r>
            <a:r>
              <a:rPr dirty="0" sz="1800" spc="-7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России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4921" y="4165472"/>
            <a:ext cx="14147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утин</a:t>
            </a:r>
            <a:r>
              <a:rPr dirty="0" sz="1800" spc="-9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подписал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2917" y="4165472"/>
            <a:ext cx="1085215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Владимир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dirty="0" sz="1800" spc="-20">
                <a:latin typeface="Carlito"/>
                <a:cs typeface="Carlito"/>
              </a:rPr>
              <a:t>у</a:t>
            </a:r>
            <a:r>
              <a:rPr dirty="0" sz="1800" spc="-15">
                <a:latin typeface="Carlito"/>
                <a:cs typeface="Carlito"/>
              </a:rPr>
              <a:t>с</a:t>
            </a:r>
            <a:r>
              <a:rPr dirty="0" sz="1800">
                <a:latin typeface="Carlito"/>
                <a:cs typeface="Carlito"/>
              </a:rPr>
              <a:t>т</a:t>
            </a:r>
            <a:r>
              <a:rPr dirty="0" sz="1800" spc="5">
                <a:latin typeface="Carlito"/>
                <a:cs typeface="Carlito"/>
              </a:rPr>
              <a:t>а</a:t>
            </a:r>
            <a:r>
              <a:rPr dirty="0" sz="1800" spc="-15">
                <a:latin typeface="Carlito"/>
                <a:cs typeface="Carlito"/>
              </a:rPr>
              <a:t>н</a:t>
            </a:r>
            <a:r>
              <a:rPr dirty="0" sz="1800" spc="5">
                <a:latin typeface="Carlito"/>
                <a:cs typeface="Carlito"/>
              </a:rPr>
              <a:t>а</a:t>
            </a:r>
            <a:r>
              <a:rPr dirty="0" sz="1800" spc="-15">
                <a:latin typeface="Carlito"/>
                <a:cs typeface="Carlito"/>
              </a:rPr>
              <a:t>в</a:t>
            </a:r>
            <a:r>
              <a:rPr dirty="0" sz="1800" spc="10">
                <a:latin typeface="Carlito"/>
                <a:cs typeface="Carlito"/>
              </a:rPr>
              <a:t>л</a:t>
            </a:r>
            <a:r>
              <a:rPr dirty="0" sz="1800" spc="-5">
                <a:latin typeface="Carlito"/>
                <a:cs typeface="Carlito"/>
              </a:rPr>
              <a:t>и</a:t>
            </a:r>
            <a:r>
              <a:rPr dirty="0" sz="1800">
                <a:latin typeface="Carlito"/>
                <a:cs typeface="Carlito"/>
              </a:rPr>
              <a:t>в  </a:t>
            </a:r>
            <a:r>
              <a:rPr dirty="0" sz="1800" spc="-5">
                <a:latin typeface="Carlito"/>
                <a:cs typeface="Carlito"/>
              </a:rPr>
              <a:t>националь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6837" y="4439792"/>
            <a:ext cx="246062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ающий </a:t>
            </a:r>
            <a:r>
              <a:rPr dirty="0" sz="1800">
                <a:latin typeface="Carlito"/>
                <a:cs typeface="Carlito"/>
              </a:rPr>
              <a:t>и</a:t>
            </a:r>
            <a:r>
              <a:rPr dirty="0" sz="1800" spc="-8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утверждающий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ные проекты </a:t>
            </a:r>
            <a:r>
              <a:rPr dirty="0" sz="1800" spc="-10">
                <a:latin typeface="Carlito"/>
                <a:cs typeface="Carlito"/>
              </a:rPr>
              <a:t>России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указ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1715" y="4988433"/>
            <a:ext cx="53022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их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ии</a:t>
            </a:r>
            <a:r>
              <a:rPr dirty="0" sz="1800" spc="-9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на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2917" y="4988433"/>
            <a:ext cx="1134745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"О</a:t>
            </a:r>
            <a:r>
              <a:rPr dirty="0" sz="1800" spc="-10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национ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задачах</a:t>
            </a:r>
            <a:r>
              <a:rPr dirty="0" sz="1800" spc="-9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раз  </a:t>
            </a:r>
            <a:r>
              <a:rPr dirty="0" sz="1800" spc="-15">
                <a:latin typeface="Carlito"/>
                <a:cs typeface="Carlito"/>
              </a:rPr>
              <a:t>период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до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6885" y="4988433"/>
            <a:ext cx="2779395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5">
                <a:latin typeface="Carlito"/>
                <a:cs typeface="Carlito"/>
              </a:rPr>
              <a:t>альных </a:t>
            </a:r>
            <a:r>
              <a:rPr dirty="0" sz="1800" spc="-15">
                <a:latin typeface="Carlito"/>
                <a:cs typeface="Carlito"/>
              </a:rPr>
              <a:t>целях </a:t>
            </a:r>
            <a:r>
              <a:rPr dirty="0" sz="1800">
                <a:latin typeface="Carlito"/>
                <a:cs typeface="Carlito"/>
              </a:rPr>
              <a:t>и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стратегическ</a:t>
            </a:r>
            <a:endParaRPr sz="1800">
              <a:latin typeface="Carlito"/>
              <a:cs typeface="Carlito"/>
            </a:endParaRPr>
          </a:p>
          <a:p>
            <a:pPr marL="52705" marR="16510" indent="67310">
              <a:lnSpc>
                <a:spcPct val="100000"/>
              </a:lnSpc>
            </a:pPr>
            <a:r>
              <a:rPr dirty="0" sz="1800" spc="-5">
                <a:latin typeface="Carlito"/>
                <a:cs typeface="Carlito"/>
              </a:rPr>
              <a:t>вития </a:t>
            </a:r>
            <a:r>
              <a:rPr dirty="0" sz="1800" spc="-15">
                <a:latin typeface="Carlito"/>
                <a:cs typeface="Carlito"/>
              </a:rPr>
              <a:t>Российской </a:t>
            </a:r>
            <a:r>
              <a:rPr dirty="0" sz="1800" spc="-10">
                <a:latin typeface="Carlito"/>
                <a:cs typeface="Carlito"/>
              </a:rPr>
              <a:t>Федерац  </a:t>
            </a:r>
            <a:r>
              <a:rPr dirty="0" sz="1800" spc="-5">
                <a:latin typeface="Carlito"/>
                <a:cs typeface="Carlito"/>
              </a:rPr>
              <a:t>2024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года"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0105" y="220941"/>
            <a:ext cx="61887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3545" marR="5080" indent="-16814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РЕАЛИЗАЦИЯ МЕРОПРИЯТИЙ НАЦИОНАЛЬНЫХ </a:t>
            </a:r>
            <a:r>
              <a:rPr dirty="0" spc="-15"/>
              <a:t>ПРОЕКТОВ </a:t>
            </a:r>
            <a:r>
              <a:rPr dirty="0"/>
              <a:t>НА  </a:t>
            </a:r>
            <a:r>
              <a:rPr dirty="0" spc="-5"/>
              <a:t>МУНИЦИПАЛЬНОМ</a:t>
            </a:r>
            <a:r>
              <a:rPr dirty="0" spc="-10"/>
              <a:t> </a:t>
            </a:r>
            <a:r>
              <a:rPr dirty="0" spc="-5"/>
              <a:t>УРОВНЕ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4243" y="1263243"/>
          <a:ext cx="8872220" cy="551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360"/>
                <a:gridCol w="2768600"/>
                <a:gridCol w="1111249"/>
                <a:gridCol w="1111250"/>
                <a:gridCol w="1111250"/>
              </a:tblGrid>
              <a:tr h="629996">
                <a:tc>
                  <a:txBody>
                    <a:bodyPr/>
                    <a:lstStyle/>
                    <a:p>
                      <a:pPr marL="315595" marR="311150" indent="391795">
                        <a:lnSpc>
                          <a:spcPts val="1600"/>
                        </a:lnSpc>
                        <a:spcBef>
                          <a:spcPts val="80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Наименование  национального</a:t>
                      </a:r>
                      <a:r>
                        <a:rPr dirty="0" sz="1600" spc="-7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проекта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Федеральный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проект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2019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год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2020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год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2021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год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82908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54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Национальный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170">
                        <a:lnSpc>
                          <a:spcPts val="1540"/>
                        </a:lnSpc>
                      </a:pPr>
                      <a:r>
                        <a:rPr dirty="0" sz="1400" spc="-20">
                          <a:latin typeface="Carlito"/>
                          <a:cs typeface="Carlito"/>
                        </a:rPr>
                        <a:t>«Культура»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0805" marR="235585">
                        <a:lnSpc>
                          <a:spcPct val="83500"/>
                        </a:lnSpc>
                      </a:pPr>
                      <a:r>
                        <a:rPr dirty="0" sz="1100" spc="-5">
                          <a:latin typeface="Carlito"/>
                          <a:cs typeface="Carlito"/>
                        </a:rPr>
                        <a:t>Федеральный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проект «Обеспечение 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качественно нового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уровня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развития  инфраструктуры </a:t>
                      </a:r>
                      <a:r>
                        <a:rPr dirty="0" sz="1100" spc="-10">
                          <a:latin typeface="Carlito"/>
                          <a:cs typeface="Carlito"/>
                        </a:rPr>
                        <a:t>культуры» («Культурная 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среда»)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4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856,1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66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570,0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161</a:t>
                      </a:r>
                      <a:r>
                        <a:rPr dirty="0" sz="14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693,1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64655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1295">
                        <a:lnSpc>
                          <a:spcPct val="83400"/>
                        </a:lnSpc>
                        <a:spcBef>
                          <a:spcPts val="840"/>
                        </a:spcBef>
                      </a:pPr>
                      <a:r>
                        <a:rPr dirty="0" sz="1100" spc="-5">
                          <a:latin typeface="Carlito"/>
                          <a:cs typeface="Carlito"/>
                        </a:rPr>
                        <a:t>Федеральный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проект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«Создание условий  для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развития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творческого потенциала  нации» </a:t>
                      </a:r>
                      <a:r>
                        <a:rPr dirty="0" sz="1100" spc="-10">
                          <a:latin typeface="Carlito"/>
                          <a:cs typeface="Carlito"/>
                        </a:rPr>
                        <a:t>(«Творческие</a:t>
                      </a:r>
                      <a:r>
                        <a:rPr dirty="0" sz="11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люди»)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-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-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258,9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6465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1295">
                        <a:lnSpc>
                          <a:spcPct val="83700"/>
                        </a:lnSpc>
                        <a:spcBef>
                          <a:spcPts val="835"/>
                        </a:spcBef>
                      </a:pPr>
                      <a:r>
                        <a:rPr dirty="0" sz="1100" spc="-5">
                          <a:latin typeface="Carlito"/>
                          <a:cs typeface="Carlito"/>
                        </a:rPr>
                        <a:t>Федеральный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проект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«Создание условий  для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развития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творческого потенциала  нации» («Цифровая</a:t>
                      </a:r>
                      <a:r>
                        <a:rPr dirty="0" sz="11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100" spc="-10">
                          <a:latin typeface="Carlito"/>
                          <a:cs typeface="Carlito"/>
                        </a:rPr>
                        <a:t>культура»)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1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041,2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-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4640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54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Национальный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0170">
                        <a:lnSpc>
                          <a:spcPts val="154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«Образование»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87045" indent="-120650">
                        <a:lnSpc>
                          <a:spcPct val="75900"/>
                        </a:lnSpc>
                        <a:spcBef>
                          <a:spcPts val="270"/>
                        </a:spcBef>
                      </a:pPr>
                      <a:r>
                        <a:rPr dirty="0" baseline="-29320" sz="2700" spc="-30">
                          <a:latin typeface="Carlito"/>
                          <a:cs typeface="Carlito"/>
                        </a:rPr>
                        <a:t>П</a:t>
                      </a:r>
                      <a:r>
                        <a:rPr dirty="0" sz="1100" spc="-20">
                          <a:latin typeface="Carlito"/>
                          <a:cs typeface="Carlito"/>
                        </a:rPr>
                        <a:t>Федеральный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проект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«Современная  </a:t>
                      </a:r>
                      <a:r>
                        <a:rPr dirty="0" sz="1100" spc="-10">
                          <a:latin typeface="Carlito"/>
                          <a:cs typeface="Carlito"/>
                        </a:rPr>
                        <a:t>школа»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7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316,1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10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969,4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8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932,9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64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34975">
                        <a:lnSpc>
                          <a:spcPts val="1100"/>
                        </a:lnSpc>
                        <a:spcBef>
                          <a:spcPts val="675"/>
                        </a:spcBef>
                      </a:pPr>
                      <a:r>
                        <a:rPr dirty="0" sz="1100" spc="-5">
                          <a:latin typeface="Carlito"/>
                          <a:cs typeface="Carlito"/>
                        </a:rPr>
                        <a:t>Федеральный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проект </a:t>
                      </a:r>
                      <a:r>
                        <a:rPr dirty="0" sz="1100" spc="-15">
                          <a:latin typeface="Carlito"/>
                          <a:cs typeface="Carlito"/>
                        </a:rPr>
                        <a:t>«Успех </a:t>
                      </a:r>
                      <a:r>
                        <a:rPr dirty="0" sz="1100" spc="-10">
                          <a:latin typeface="Carlito"/>
                          <a:cs typeface="Carlito"/>
                        </a:rPr>
                        <a:t>каждого 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ребенка»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-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-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1</a:t>
                      </a:r>
                      <a:r>
                        <a:rPr dirty="0" sz="1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745,9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  <a:tr h="1492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0170" marR="151765">
                        <a:lnSpc>
                          <a:spcPct val="836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Национальный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проект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"Малое и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среднее предпринимательство </a:t>
                      </a:r>
                      <a:r>
                        <a:rPr dirty="0" sz="1400">
                          <a:latin typeface="Carlito"/>
                          <a:cs typeface="Carlito"/>
                        </a:rPr>
                        <a:t>и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поддержка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индивидуальной 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предпринимательской 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инициативы"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 marR="357505">
                        <a:lnSpc>
                          <a:spcPts val="1100"/>
                        </a:lnSpc>
                      </a:pPr>
                      <a:r>
                        <a:rPr dirty="0" sz="1100" spc="-5">
                          <a:latin typeface="Carlito"/>
                          <a:cs typeface="Carlito"/>
                        </a:rPr>
                        <a:t>Федеральный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проект "Расширение 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доступа субъектов МСП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к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финансовым  ресурсам, </a:t>
                      </a:r>
                      <a:r>
                        <a:rPr dirty="0" sz="1100">
                          <a:latin typeface="Carlito"/>
                          <a:cs typeface="Carlito"/>
                        </a:rPr>
                        <a:t>в </a:t>
                      </a:r>
                      <a:r>
                        <a:rPr dirty="0" sz="1100" spc="-5">
                          <a:latin typeface="Carlito"/>
                          <a:cs typeface="Carlito"/>
                        </a:rPr>
                        <a:t>том числе льготному  финансированию"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513,4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rlito"/>
                          <a:cs typeface="Carlito"/>
                        </a:rPr>
                        <a:t>486,3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-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3155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15">
                          <a:latin typeface="Carlito"/>
                          <a:cs typeface="Carlito"/>
                        </a:rPr>
                        <a:t>ВСЕГО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12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685,6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79</a:t>
                      </a:r>
                      <a:r>
                        <a:rPr dirty="0" sz="1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10">
                          <a:latin typeface="Carlito"/>
                          <a:cs typeface="Carlito"/>
                        </a:rPr>
                        <a:t>067,0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172</a:t>
                      </a:r>
                      <a:r>
                        <a:rPr dirty="0" sz="14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>
                          <a:latin typeface="Carlito"/>
                          <a:cs typeface="Carlito"/>
                        </a:rPr>
                        <a:t>630,8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6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911718" y="43192"/>
            <a:ext cx="1231912" cy="100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16939" y="956424"/>
            <a:ext cx="691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тыс.руб.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2581" y="220941"/>
            <a:ext cx="394652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ОБЩИЕ СВЕДЕНИЯ </a:t>
            </a:r>
            <a:r>
              <a:rPr dirty="0"/>
              <a:t>О </a:t>
            </a:r>
            <a:r>
              <a:rPr dirty="0" spc="-30"/>
              <a:t>ТАРСКОМ</a:t>
            </a:r>
            <a:r>
              <a:rPr dirty="0" spc="-80"/>
              <a:t> </a:t>
            </a:r>
            <a:r>
              <a:rPr dirty="0" spc="-20"/>
              <a:t>РАЙОНЕ</a:t>
            </a:r>
          </a:p>
        </p:txBody>
      </p:sp>
      <p:sp>
        <p:nvSpPr>
          <p:cNvPr id="4" name="object 4"/>
          <p:cNvSpPr/>
          <p:nvPr/>
        </p:nvSpPr>
        <p:spPr>
          <a:xfrm>
            <a:off x="7911718" y="43192"/>
            <a:ext cx="1231912" cy="100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5518" y="1138682"/>
            <a:ext cx="3300120" cy="4181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60362" y="5204523"/>
            <a:ext cx="2329560" cy="1411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4218" y="1367904"/>
            <a:ext cx="2104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007200"/>
                </a:solidFill>
                <a:latin typeface="Arial"/>
                <a:cs typeface="Arial"/>
              </a:rPr>
              <a:t>Герб </a:t>
            </a:r>
            <a:r>
              <a:rPr dirty="0" sz="1600" spc="-20" b="1">
                <a:solidFill>
                  <a:srgbClr val="007200"/>
                </a:solidFill>
                <a:latin typeface="Arial"/>
                <a:cs typeface="Arial"/>
              </a:rPr>
              <a:t>Тарского</a:t>
            </a:r>
            <a:r>
              <a:rPr dirty="0" sz="1600" spc="-4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район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839" y="1399837"/>
            <a:ext cx="113030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5319" y="1138682"/>
            <a:ext cx="461518" cy="649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91657" y="1780463"/>
            <a:ext cx="280543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Население района </a:t>
            </a:r>
            <a:r>
              <a:rPr dirty="0" sz="2400" spc="-5" b="1">
                <a:solidFill>
                  <a:srgbClr val="007200"/>
                </a:solidFill>
                <a:latin typeface="Arial"/>
                <a:cs typeface="Arial"/>
              </a:rPr>
              <a:t>44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тыс. 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чел.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1657" y="2584703"/>
            <a:ext cx="2623185" cy="633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600" spc="-20" b="1">
                <a:solidFill>
                  <a:srgbClr val="007200"/>
                </a:solidFill>
                <a:latin typeface="Arial"/>
                <a:cs typeface="Arial"/>
              </a:rPr>
              <a:t>Удельный вес городского 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населения </a:t>
            </a:r>
            <a:r>
              <a:rPr dirty="0" sz="2400" spc="-5" b="1">
                <a:solidFill>
                  <a:srgbClr val="007200"/>
                </a:solidFill>
                <a:latin typeface="Arial"/>
                <a:cs typeface="Arial"/>
              </a:rPr>
              <a:t>63</a:t>
            </a:r>
            <a:r>
              <a:rPr dirty="0" sz="2400" spc="1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7200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0240" y="5320080"/>
            <a:ext cx="1211033" cy="1442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8018" y="2051189"/>
            <a:ext cx="2296795" cy="1537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007200"/>
                </a:solidFill>
                <a:latin typeface="Arial"/>
                <a:cs typeface="Arial"/>
              </a:rPr>
              <a:t>Плотность</a:t>
            </a:r>
            <a:r>
              <a:rPr dirty="0" sz="1600" spc="-3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населения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007200"/>
                </a:solidFill>
                <a:latin typeface="Arial"/>
                <a:cs typeface="Arial"/>
              </a:rPr>
              <a:t>2,8</a:t>
            </a:r>
            <a:r>
              <a:rPr dirty="0" sz="2400" spc="31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чел./кв.м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700"/>
              </a:lnSpc>
              <a:spcBef>
                <a:spcPts val="1365"/>
              </a:spcBef>
            </a:pP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Дата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образования  района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– 17 июня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1929  </a:t>
            </a:r>
            <a:r>
              <a:rPr dirty="0" sz="1600" spc="-20" b="1">
                <a:solidFill>
                  <a:srgbClr val="007200"/>
                </a:solidFill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91657" y="3631222"/>
            <a:ext cx="2345055" cy="16535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Районный центр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-  </a:t>
            </a:r>
            <a:r>
              <a:rPr dirty="0" sz="1600" spc="-30" b="1">
                <a:solidFill>
                  <a:srgbClr val="007200"/>
                </a:solidFill>
                <a:latin typeface="Arial"/>
                <a:cs typeface="Arial"/>
              </a:rPr>
              <a:t>Город </a:t>
            </a:r>
            <a:r>
              <a:rPr dirty="0" sz="1600" spc="-15" b="1">
                <a:solidFill>
                  <a:srgbClr val="007200"/>
                </a:solidFill>
                <a:latin typeface="Arial"/>
                <a:cs typeface="Arial"/>
              </a:rPr>
              <a:t>Тара, основан  князем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Елецким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в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1594  </a:t>
            </a:r>
            <a:r>
              <a:rPr dirty="0" sz="1600" spc="-45" b="1">
                <a:solidFill>
                  <a:srgbClr val="007200"/>
                </a:solidFill>
                <a:latin typeface="Arial"/>
                <a:cs typeface="Arial"/>
              </a:rPr>
              <a:t>году.</a:t>
            </a:r>
            <a:endParaRPr sz="1600">
              <a:latin typeface="Arial"/>
              <a:cs typeface="Arial"/>
            </a:endParaRPr>
          </a:p>
          <a:p>
            <a:pPr marL="36195">
              <a:lnSpc>
                <a:spcPts val="1920"/>
              </a:lnSpc>
              <a:spcBef>
                <a:spcPts val="350"/>
              </a:spcBef>
            </a:pPr>
            <a:r>
              <a:rPr dirty="0" sz="1600" spc="-15" b="1">
                <a:solidFill>
                  <a:srgbClr val="007200"/>
                </a:solidFill>
                <a:latin typeface="Arial"/>
                <a:cs typeface="Arial"/>
              </a:rPr>
              <a:t>Расстояние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до</a:t>
            </a:r>
            <a:r>
              <a:rPr dirty="0" sz="1600" spc="-45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007200"/>
                </a:solidFill>
                <a:latin typeface="Arial"/>
                <a:cs typeface="Arial"/>
              </a:rPr>
              <a:t>г.Омска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2400" spc="-10" b="1">
                <a:solidFill>
                  <a:srgbClr val="007200"/>
                </a:solidFill>
                <a:latin typeface="Arial"/>
                <a:cs typeface="Arial"/>
              </a:rPr>
              <a:t>302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км.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918" y="3825265"/>
            <a:ext cx="2578100" cy="1136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Площадь района</a:t>
            </a:r>
            <a:r>
              <a:rPr dirty="0" sz="1600" spc="-15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007200"/>
                </a:solidFill>
                <a:latin typeface="Arial"/>
                <a:cs typeface="Arial"/>
              </a:rPr>
              <a:t>15 700</a:t>
            </a:r>
            <a:r>
              <a:rPr dirty="0" sz="2400" spc="-24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кв.км.</a:t>
            </a:r>
            <a:endParaRPr sz="16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2030"/>
              </a:spcBef>
            </a:pP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Площадь </a:t>
            </a:r>
            <a:r>
              <a:rPr dirty="0" sz="1600" spc="-20" b="1">
                <a:solidFill>
                  <a:srgbClr val="007200"/>
                </a:solidFill>
                <a:latin typeface="Arial"/>
                <a:cs typeface="Arial"/>
              </a:rPr>
              <a:t>лесного</a:t>
            </a:r>
            <a:r>
              <a:rPr dirty="0" sz="1600" spc="-5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7200"/>
                </a:solidFill>
                <a:latin typeface="Arial"/>
                <a:cs typeface="Arial"/>
              </a:rPr>
              <a:t>фонда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718" y="4936578"/>
            <a:ext cx="1130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720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718" y="5180304"/>
            <a:ext cx="13531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7200"/>
                </a:solidFill>
                <a:latin typeface="Arial"/>
                <a:cs typeface="Arial"/>
              </a:rPr>
              <a:t>1 </a:t>
            </a:r>
            <a:r>
              <a:rPr dirty="0" sz="2400" spc="-5" b="1">
                <a:solidFill>
                  <a:srgbClr val="007200"/>
                </a:solidFill>
                <a:latin typeface="Arial"/>
                <a:cs typeface="Arial"/>
              </a:rPr>
              <a:t>330,3</a:t>
            </a:r>
            <a:r>
              <a:rPr dirty="0" sz="2400" spc="-90" b="1">
                <a:solidFill>
                  <a:srgbClr val="0072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7200"/>
                </a:solidFill>
                <a:latin typeface="Arial"/>
                <a:cs typeface="Arial"/>
              </a:rPr>
              <a:t>га.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1279" y="5295963"/>
            <a:ext cx="4914353" cy="1467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budget_no</dc:creator>
  <dc:title>Презентация PowerPoint</dc:title>
  <dcterms:created xsi:type="dcterms:W3CDTF">2023-10-18T09:06:57Z</dcterms:created>
  <dcterms:modified xsi:type="dcterms:W3CDTF">2023-10-18T09:06:57Z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Impress</vt:lpwstr>
  </property>
  <property fmtid="{D5CDD505-2E9C-101B-9397-08002B2CF9AE}" pid="4" name="LastSaved">
    <vt:filetime>2023-10-18T00:00:00Z</vt:filetime>
  </property>
</Properties>
</file>