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95358" y="149221"/>
            <a:ext cx="80714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1"/>
                </a:solidFill>
              </a:rPr>
              <a:t>ПОШАГОВАЯ ИНСТРУКЦИЯ ДЛЯ СООТЕЧЕСТВЕННИКОВ ПРИБЫВШИХ В </a:t>
            </a:r>
            <a:r>
              <a:rPr lang="ru-RU" sz="1600" b="1" dirty="0" smtClean="0">
                <a:solidFill>
                  <a:schemeClr val="accent1"/>
                </a:solidFill>
              </a:rPr>
              <a:t>ТАРСКИЙ РАЙОН</a:t>
            </a:r>
            <a:endParaRPr lang="ru-RU" sz="1600" b="1" dirty="0">
              <a:solidFill>
                <a:schemeClr val="accent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107504" y="548680"/>
            <a:ext cx="648072" cy="57606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80697" y="6520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1</a:t>
            </a:r>
            <a:endParaRPr lang="ru-RU" b="1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435" r="9967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61620"/>
            <a:ext cx="544276" cy="57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691680" y="1196752"/>
            <a:ext cx="19679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Паспорт</a:t>
            </a:r>
          </a:p>
          <a:p>
            <a:r>
              <a:rPr lang="ru-RU" sz="1400" dirty="0" smtClean="0"/>
              <a:t>Миграционная карта</a:t>
            </a:r>
          </a:p>
          <a:p>
            <a:r>
              <a:rPr lang="ru-RU" sz="1400" dirty="0" smtClean="0"/>
              <a:t>Свидетельство участника программы</a:t>
            </a:r>
            <a:endParaRPr lang="ru-RU" sz="1400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19671" y="1196752"/>
            <a:ext cx="1950215" cy="95410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3635896" y="1551506"/>
            <a:ext cx="774521" cy="185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427984" y="1321604"/>
            <a:ext cx="2010873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УВМ УМВД России по Омской области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27584" y="548680"/>
            <a:ext cx="6191182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 smtClean="0"/>
              <a:t>РЕГИСТРАЦИЯ УЧАСТНИКА ГОСУДАРСТВЕННОЙ ПРОГРАММЫ </a:t>
            </a:r>
          </a:p>
          <a:p>
            <a:r>
              <a:rPr lang="ru-RU" sz="1200" b="1" dirty="0" smtClean="0"/>
              <a:t>(проставление отметки о прибытии в свидетельстве)</a:t>
            </a:r>
            <a:endParaRPr lang="ru-RU" sz="1200" b="1" dirty="0"/>
          </a:p>
        </p:txBody>
      </p:sp>
      <p:sp>
        <p:nvSpPr>
          <p:cNvPr id="19" name="Овал 18"/>
          <p:cNvSpPr/>
          <p:nvPr/>
        </p:nvSpPr>
        <p:spPr>
          <a:xfrm>
            <a:off x="107504" y="2132856"/>
            <a:ext cx="648072" cy="57606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280697" y="223622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2</a:t>
            </a:r>
            <a:endParaRPr lang="ru-RU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827584" y="2236222"/>
            <a:ext cx="735220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 smtClean="0"/>
              <a:t>ПОСТАНОВКА НА УЧЕТ ПО МЕСТУ ПРЕБЫВАНИЯ  (МИГРАЦИОННЫЙ УЧЕТ)</a:t>
            </a:r>
            <a:endParaRPr lang="ru-RU" dirty="0"/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435" r="9967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98196"/>
            <a:ext cx="544276" cy="57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2083283" y="2771636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30 дней</a:t>
            </a:r>
            <a:endParaRPr lang="ru-RU" b="1" dirty="0"/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579" t="23728" r="23480" b="23544"/>
          <a:stretch/>
        </p:blipFill>
        <p:spPr bwMode="auto">
          <a:xfrm>
            <a:off x="3923928" y="2759895"/>
            <a:ext cx="599507" cy="597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1619672" y="3096189"/>
            <a:ext cx="21504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д</a:t>
            </a:r>
            <a:r>
              <a:rPr lang="ru-RU" sz="1400" dirty="0" smtClean="0"/>
              <a:t>опускается проживание </a:t>
            </a:r>
          </a:p>
          <a:p>
            <a:pPr algn="ctr"/>
            <a:r>
              <a:rPr lang="ru-RU" sz="1400" dirty="0" smtClean="0"/>
              <a:t>без </a:t>
            </a:r>
            <a:r>
              <a:rPr lang="ru-RU" sz="1400" dirty="0"/>
              <a:t>постановки на учет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644008" y="277163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7 дней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4448912" y="3099897"/>
            <a:ext cx="16352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постановка </a:t>
            </a:r>
            <a:r>
              <a:rPr lang="ru-RU" sz="1400" dirty="0"/>
              <a:t>на учет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 flipV="1">
            <a:off x="1619672" y="3096189"/>
            <a:ext cx="2279193" cy="370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4572000" y="3096189"/>
            <a:ext cx="1563248" cy="185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6156176" y="2664706"/>
            <a:ext cx="2844980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1200" b="1" dirty="0"/>
              <a:t>М</a:t>
            </a:r>
            <a:r>
              <a:rPr lang="ru-RU" sz="1200" b="1" dirty="0" smtClean="0"/>
              <a:t>играционный </a:t>
            </a:r>
            <a:r>
              <a:rPr lang="ru-RU" sz="1200" b="1" dirty="0"/>
              <a:t>пункт отдела </a:t>
            </a:r>
            <a:r>
              <a:rPr lang="ru-RU" sz="1200" b="1" dirty="0" smtClean="0"/>
              <a:t>МВД РФ по Тарскому району</a:t>
            </a:r>
          </a:p>
          <a:p>
            <a:pPr algn="ctr"/>
            <a:r>
              <a:rPr lang="ru-RU" sz="1200" dirty="0" smtClean="0"/>
              <a:t>г.Тара ул. Александровская, д. 93</a:t>
            </a:r>
          </a:p>
          <a:p>
            <a:pPr algn="ctr"/>
            <a:r>
              <a:rPr lang="ru-RU" sz="1200" dirty="0" smtClean="0"/>
              <a:t>Тел.: 8 (38171) 2-15-32</a:t>
            </a:r>
            <a:endParaRPr lang="ru-RU" sz="1200" dirty="0"/>
          </a:p>
        </p:txBody>
      </p:sp>
      <p:sp>
        <p:nvSpPr>
          <p:cNvPr id="33" name="Овал 32"/>
          <p:cNvSpPr/>
          <p:nvPr/>
        </p:nvSpPr>
        <p:spPr>
          <a:xfrm>
            <a:off x="107504" y="3501008"/>
            <a:ext cx="648072" cy="57606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280697" y="360437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</a:t>
            </a:r>
            <a:endParaRPr lang="ru-RU" b="1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827584" y="3615587"/>
            <a:ext cx="4460452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 smtClean="0"/>
              <a:t>ПОЛУЧЕНИЕ ОБЛАСТНЫХ МЕР ПОДДЕРЖКИ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5500694" y="4000504"/>
            <a:ext cx="6896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МФЦ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021127" y="4105754"/>
            <a:ext cx="31165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/>
              <a:t>Заявление, необходимые документы</a:t>
            </a:r>
            <a:endParaRPr lang="ru-RU" sz="1400" b="1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1619672" y="4417367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/>
              <a:t>право обратиться </a:t>
            </a:r>
            <a:r>
              <a:rPr lang="ru-RU" sz="1400" b="1" dirty="0" smtClean="0"/>
              <a:t>до </a:t>
            </a:r>
            <a:r>
              <a:rPr lang="ru-RU" sz="1400" b="1" dirty="0"/>
              <a:t>получения </a:t>
            </a:r>
            <a:r>
              <a:rPr lang="ru-RU" sz="1400" b="1" dirty="0" smtClean="0"/>
              <a:t>гражданства РФ</a:t>
            </a:r>
            <a:endParaRPr lang="ru-RU" sz="1400" b="1" dirty="0"/>
          </a:p>
        </p:txBody>
      </p:sp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435" r="9967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79277"/>
            <a:ext cx="544276" cy="57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5" name="Прямая со стрелкой 44"/>
          <p:cNvCxnSpPr/>
          <p:nvPr/>
        </p:nvCxnSpPr>
        <p:spPr>
          <a:xfrm flipV="1">
            <a:off x="1701003" y="4453131"/>
            <a:ext cx="3737768" cy="185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286512" y="3929066"/>
            <a:ext cx="2714644" cy="110799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МФЦ</a:t>
            </a:r>
            <a:r>
              <a:rPr lang="ru-RU" sz="1100" dirty="0" smtClean="0"/>
              <a:t>: г. Тара, ул. Ленина, д. 68Б, </a:t>
            </a:r>
          </a:p>
          <a:p>
            <a:pPr algn="ctr"/>
            <a:r>
              <a:rPr lang="ru-RU" sz="1100" dirty="0" err="1" smtClean="0"/>
              <a:t>пн-пт:с</a:t>
            </a:r>
            <a:r>
              <a:rPr lang="ru-RU" sz="1100" dirty="0" smtClean="0"/>
              <a:t> 09-00 до 18-00 </a:t>
            </a:r>
            <a:r>
              <a:rPr lang="ru-RU" sz="1100" dirty="0" err="1" smtClean="0"/>
              <a:t>сб:с</a:t>
            </a:r>
            <a:r>
              <a:rPr lang="ru-RU" sz="1100" dirty="0" smtClean="0"/>
              <a:t> 09-00 до 14-00 </a:t>
            </a:r>
          </a:p>
          <a:p>
            <a:pPr algn="ctr"/>
            <a:r>
              <a:rPr lang="ru-RU" sz="1100" dirty="0" smtClean="0"/>
              <a:t>тел.: 8 (38171)2-13-08</a:t>
            </a:r>
          </a:p>
          <a:p>
            <a:pPr algn="ctr"/>
            <a:r>
              <a:rPr lang="ru-RU" sz="1100" b="1" dirty="0" smtClean="0"/>
              <a:t>ЦЗН</a:t>
            </a:r>
            <a:r>
              <a:rPr lang="ru-RU" sz="1100" dirty="0" smtClean="0"/>
              <a:t>: г. Тара, ул. Советская, д. 42,</a:t>
            </a:r>
          </a:p>
          <a:p>
            <a:pPr algn="ctr"/>
            <a:r>
              <a:rPr lang="ru-RU" sz="1100" dirty="0" err="1" smtClean="0"/>
              <a:t>пн-чт:с</a:t>
            </a:r>
            <a:r>
              <a:rPr lang="ru-RU" sz="1100" dirty="0" smtClean="0"/>
              <a:t> 09-00 до 17-00 </a:t>
            </a:r>
            <a:r>
              <a:rPr lang="ru-RU" sz="1100" dirty="0" err="1" smtClean="0"/>
              <a:t>пт:с</a:t>
            </a:r>
            <a:r>
              <a:rPr lang="ru-RU" sz="1100" dirty="0" smtClean="0"/>
              <a:t> 09-00 до 16-00</a:t>
            </a:r>
          </a:p>
          <a:p>
            <a:pPr algn="ctr"/>
            <a:r>
              <a:rPr lang="ru-RU" sz="1100" dirty="0" smtClean="0"/>
              <a:t>тел.: 8 (38171)2-18-92</a:t>
            </a:r>
            <a:endParaRPr lang="ru-RU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5500694" y="4500570"/>
            <a:ext cx="689612" cy="36933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ЦЗН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827584" y="5005901"/>
            <a:ext cx="4666919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 smtClean="0"/>
              <a:t>ОФОРМЛЕНИЕ ОБЯЗАТЕЛЬНЫХ ДОКУМЕНТОВ</a:t>
            </a:r>
            <a:endParaRPr lang="ru-RU" dirty="0"/>
          </a:p>
        </p:txBody>
      </p:sp>
      <p:sp>
        <p:nvSpPr>
          <p:cNvPr id="50" name="Овал 49"/>
          <p:cNvSpPr/>
          <p:nvPr/>
        </p:nvSpPr>
        <p:spPr>
          <a:xfrm>
            <a:off x="107504" y="4941168"/>
            <a:ext cx="648072" cy="57606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280697" y="5044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4</a:t>
            </a:r>
          </a:p>
        </p:txBody>
      </p:sp>
      <p:pic>
        <p:nvPicPr>
          <p:cNvPr id="52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435" r="9967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71600" y="5661248"/>
            <a:ext cx="544276" cy="57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Прямоугольник 52"/>
          <p:cNvSpPr/>
          <p:nvPr/>
        </p:nvSpPr>
        <p:spPr>
          <a:xfrm>
            <a:off x="2979575" y="5507359"/>
            <a:ext cx="3752665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Фонд пенсионного и социального страхования </a:t>
            </a:r>
            <a:endParaRPr lang="ru-RU" sz="14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1909214" y="5517232"/>
            <a:ext cx="71365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/>
              <a:t>СНИЛС</a:t>
            </a:r>
          </a:p>
        </p:txBody>
      </p:sp>
      <p:sp>
        <p:nvSpPr>
          <p:cNvPr id="55" name="Прямоугольник 54"/>
          <p:cNvSpPr/>
          <p:nvPr/>
        </p:nvSpPr>
        <p:spPr>
          <a:xfrm>
            <a:off x="2032783" y="5877272"/>
            <a:ext cx="5245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/>
              <a:t>ИНН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979575" y="5863440"/>
            <a:ext cx="1838580" cy="30777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1400" dirty="0" smtClean="0"/>
              <a:t>Налоговая инспекция</a:t>
            </a:r>
            <a:endParaRPr lang="ru-RU" sz="14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1619672" y="6237312"/>
            <a:ext cx="114584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/>
              <a:t>полис </a:t>
            </a:r>
            <a:r>
              <a:rPr lang="ru-RU" sz="1400" b="1" dirty="0" smtClean="0"/>
              <a:t>ОМС </a:t>
            </a:r>
            <a:endParaRPr lang="ru-RU" sz="1400" b="1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2996231" y="6241020"/>
            <a:ext cx="1859676" cy="307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ru-RU" sz="1400" dirty="0"/>
              <a:t>П</a:t>
            </a:r>
            <a:r>
              <a:rPr lang="ru-RU" sz="1400" dirty="0" smtClean="0"/>
              <a:t>ункт </a:t>
            </a:r>
            <a:r>
              <a:rPr lang="ru-RU" sz="1400" dirty="0"/>
              <a:t>выдачи полиса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786578" y="5072074"/>
            <a:ext cx="2214578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 smtClean="0"/>
              <a:t>УПФР</a:t>
            </a:r>
            <a:r>
              <a:rPr lang="ru-RU" sz="1100" dirty="0" smtClean="0"/>
              <a:t>: г.Тара, ул. Дзержинского, 7  </a:t>
            </a:r>
          </a:p>
          <a:p>
            <a:pPr algn="ctr"/>
            <a:r>
              <a:rPr lang="ru-RU" sz="1100" dirty="0" err="1" smtClean="0"/>
              <a:t>пн-чт</a:t>
            </a:r>
            <a:r>
              <a:rPr lang="ru-RU" sz="1100" dirty="0" smtClean="0"/>
              <a:t>: с 09-00 до 18-00 </a:t>
            </a:r>
          </a:p>
          <a:p>
            <a:pPr algn="ctr"/>
            <a:r>
              <a:rPr lang="ru-RU" sz="1100" dirty="0" err="1" smtClean="0"/>
              <a:t>пт</a:t>
            </a:r>
            <a:r>
              <a:rPr lang="ru-RU" sz="1100" dirty="0" smtClean="0"/>
              <a:t>: с 09-00 до 16-00 </a:t>
            </a:r>
          </a:p>
          <a:p>
            <a:pPr algn="ctr"/>
            <a:r>
              <a:rPr lang="ru-RU" sz="1100" dirty="0" smtClean="0"/>
              <a:t>тел.: 8 (38171)2-35-21</a:t>
            </a:r>
            <a:endParaRPr lang="ru-RU" sz="1100" dirty="0"/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2600565" y="5671120"/>
            <a:ext cx="387259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2600565" y="6021288"/>
            <a:ext cx="387259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>
            <a:off x="2627784" y="6381328"/>
            <a:ext cx="387259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1547664" y="6007455"/>
            <a:ext cx="387259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 flipV="1">
            <a:off x="1547664" y="5661248"/>
            <a:ext cx="289542" cy="34620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1547664" y="6021287"/>
            <a:ext cx="289542" cy="27816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Прямоугольник 70"/>
          <p:cNvSpPr/>
          <p:nvPr/>
        </p:nvSpPr>
        <p:spPr>
          <a:xfrm>
            <a:off x="6858016" y="1214422"/>
            <a:ext cx="2098343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 cmpd="sng">
            <a:solidFill>
              <a:schemeClr val="accent1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/>
              <a:t>ул. Лермонтова, </a:t>
            </a:r>
            <a:endParaRPr lang="ru-RU" sz="1200" dirty="0" smtClean="0"/>
          </a:p>
          <a:p>
            <a:pPr algn="ctr"/>
            <a:r>
              <a:rPr lang="ru-RU" sz="1200" dirty="0" smtClean="0"/>
              <a:t>д</a:t>
            </a:r>
            <a:r>
              <a:rPr lang="ru-RU" sz="1200" dirty="0"/>
              <a:t>. 179А, </a:t>
            </a:r>
            <a:r>
              <a:rPr lang="ru-RU" sz="1200" dirty="0" err="1"/>
              <a:t>каб</a:t>
            </a:r>
            <a:r>
              <a:rPr lang="ru-RU" sz="1200" dirty="0"/>
              <a:t>. 102, </a:t>
            </a:r>
            <a:endParaRPr lang="ru-RU" sz="1200" dirty="0" smtClean="0"/>
          </a:p>
          <a:p>
            <a:pPr algn="ctr"/>
            <a:r>
              <a:rPr lang="ru-RU" sz="1200" dirty="0" smtClean="0"/>
              <a:t>пн. </a:t>
            </a:r>
            <a:r>
              <a:rPr lang="ru-RU" sz="1200" dirty="0"/>
              <a:t>– </a:t>
            </a:r>
            <a:r>
              <a:rPr lang="ru-RU" sz="1200" dirty="0" smtClean="0"/>
              <a:t>чт. с 09-00 </a:t>
            </a:r>
            <a:r>
              <a:rPr lang="ru-RU" sz="1200" dirty="0"/>
              <a:t>до 13-00 </a:t>
            </a:r>
            <a:r>
              <a:rPr lang="ru-RU" sz="1200" dirty="0" smtClean="0"/>
              <a:t>, </a:t>
            </a:r>
          </a:p>
          <a:p>
            <a:pPr algn="ctr"/>
            <a:r>
              <a:rPr lang="ru-RU" sz="1200" dirty="0" smtClean="0"/>
              <a:t>тел</a:t>
            </a:r>
            <a:r>
              <a:rPr lang="ru-RU" sz="1200" dirty="0"/>
              <a:t>. +7 (3812) 79-15-34</a:t>
            </a: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 flipH="1" flipV="1">
            <a:off x="7680348" y="3821114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 rot="10800000">
            <a:off x="6072198" y="4429132"/>
            <a:ext cx="21431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 rot="10800000" flipV="1">
            <a:off x="6500826" y="5286388"/>
            <a:ext cx="285752" cy="141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/>
          <p:cNvSpPr/>
          <p:nvPr/>
        </p:nvSpPr>
        <p:spPr>
          <a:xfrm>
            <a:off x="6858016" y="5929330"/>
            <a:ext cx="2143140" cy="7143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cap="rnd">
            <a:solidFill>
              <a:schemeClr val="tx2">
                <a:lumMod val="40000"/>
                <a:lumOff val="60000"/>
              </a:schemeClr>
            </a:solidFill>
            <a:prstDash val="sysDot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00" dirty="0" smtClean="0">
              <a:solidFill>
                <a:schemeClr val="tx1"/>
              </a:solidFill>
            </a:endParaRPr>
          </a:p>
          <a:p>
            <a:pPr algn="ctr"/>
            <a:r>
              <a:rPr lang="ru-RU" sz="1000" b="1" dirty="0" smtClean="0">
                <a:solidFill>
                  <a:schemeClr val="tx1"/>
                </a:solidFill>
              </a:rPr>
              <a:t>ИФНС</a:t>
            </a:r>
            <a:r>
              <a:rPr lang="ru-RU" sz="1000" dirty="0" smtClean="0">
                <a:solidFill>
                  <a:schemeClr val="tx1"/>
                </a:solidFill>
              </a:rPr>
              <a:t>: г.Тара пл.Ленина, д.10</a:t>
            </a:r>
          </a:p>
          <a:p>
            <a:pPr algn="ctr"/>
            <a:r>
              <a:rPr lang="ru-RU" sz="1000" dirty="0" err="1" smtClean="0">
                <a:solidFill>
                  <a:schemeClr val="tx1"/>
                </a:solidFill>
              </a:rPr>
              <a:t>пн</a:t>
            </a:r>
            <a:r>
              <a:rPr lang="ru-RU" sz="1000" dirty="0" smtClean="0">
                <a:solidFill>
                  <a:schemeClr val="tx1"/>
                </a:solidFill>
              </a:rPr>
              <a:t>, ср: с 08-30 до 17-30, </a:t>
            </a:r>
            <a:r>
              <a:rPr lang="ru-RU" sz="1000" dirty="0" err="1" smtClean="0">
                <a:solidFill>
                  <a:schemeClr val="tx1"/>
                </a:solidFill>
              </a:rPr>
              <a:t>вт</a:t>
            </a:r>
            <a:r>
              <a:rPr lang="ru-RU" sz="1000" dirty="0" smtClean="0">
                <a:solidFill>
                  <a:schemeClr val="tx1"/>
                </a:solidFill>
              </a:rPr>
              <a:t>, </a:t>
            </a:r>
            <a:r>
              <a:rPr lang="ru-RU" sz="1000" dirty="0" err="1" smtClean="0">
                <a:solidFill>
                  <a:schemeClr val="tx1"/>
                </a:solidFill>
              </a:rPr>
              <a:t>чт</a:t>
            </a:r>
            <a:r>
              <a:rPr lang="ru-RU" sz="1000" dirty="0" smtClean="0">
                <a:solidFill>
                  <a:schemeClr val="tx1"/>
                </a:solidFill>
              </a:rPr>
              <a:t>: с 08-30 до 19-30, </a:t>
            </a:r>
            <a:r>
              <a:rPr lang="ru-RU" sz="1000" dirty="0" err="1" smtClean="0">
                <a:solidFill>
                  <a:schemeClr val="tx1"/>
                </a:solidFill>
              </a:rPr>
              <a:t>пт</a:t>
            </a:r>
            <a:r>
              <a:rPr lang="ru-RU" sz="1000" dirty="0" smtClean="0">
                <a:solidFill>
                  <a:schemeClr val="tx1"/>
                </a:solidFill>
              </a:rPr>
              <a:t>: с 08-30 до 16-15</a:t>
            </a:r>
          </a:p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Тел.: 8 (38171)2-14-34</a:t>
            </a:r>
          </a:p>
          <a:p>
            <a:pPr algn="ctr"/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77" name="Прямая со стрелкой 76"/>
          <p:cNvCxnSpPr/>
          <p:nvPr/>
        </p:nvCxnSpPr>
        <p:spPr>
          <a:xfrm rot="10800000" flipV="1">
            <a:off x="4929190" y="6000768"/>
            <a:ext cx="1896988" cy="149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ямоугольник 84"/>
          <p:cNvSpPr/>
          <p:nvPr/>
        </p:nvSpPr>
        <p:spPr>
          <a:xfrm>
            <a:off x="5000628" y="6143644"/>
            <a:ext cx="1785950" cy="4286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cap="rnd">
            <a:solidFill>
              <a:schemeClr val="tx2">
                <a:lumMod val="40000"/>
                <a:lumOff val="60000"/>
              </a:schemeClr>
            </a:solidFill>
            <a:prstDash val="sysDot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г. Тара, </a:t>
            </a:r>
            <a:r>
              <a:rPr lang="ru-RU" sz="1100" dirty="0" err="1" smtClean="0">
                <a:solidFill>
                  <a:schemeClr val="tx1"/>
                </a:solidFill>
              </a:rPr>
              <a:t>ул.Советская,д</a:t>
            </a:r>
            <a:r>
              <a:rPr lang="ru-RU" sz="1100" dirty="0" smtClean="0">
                <a:solidFill>
                  <a:schemeClr val="tx1"/>
                </a:solidFill>
              </a:rPr>
              <a:t>. 75, 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тел.: 8 (38171) 2-22-58</a:t>
            </a:r>
            <a:endParaRPr lang="ru-RU" sz="1100" dirty="0">
              <a:solidFill>
                <a:schemeClr val="tx1"/>
              </a:solidFill>
            </a:endParaRPr>
          </a:p>
        </p:txBody>
      </p:sp>
      <p:cxnSp>
        <p:nvCxnSpPr>
          <p:cNvPr id="86" name="Прямая со стрелкой 85"/>
          <p:cNvCxnSpPr>
            <a:stCxn id="85" idx="1"/>
            <a:endCxn id="58" idx="3"/>
          </p:cNvCxnSpPr>
          <p:nvPr/>
        </p:nvCxnSpPr>
        <p:spPr>
          <a:xfrm rot="10800000" flipV="1">
            <a:off x="4855908" y="6357957"/>
            <a:ext cx="144721" cy="369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6500826" y="1571612"/>
            <a:ext cx="417331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110146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95358" y="149221"/>
            <a:ext cx="79720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accent1"/>
                </a:solidFill>
              </a:rPr>
              <a:t>ПОШАГОВАЯ ИНСТРУКЦИЯ ДЛЯ СООТЕЧЕСТВЕННИКОВ ПРИБЫВШИХ В </a:t>
            </a:r>
            <a:r>
              <a:rPr lang="ru-RU" sz="1600" b="1" dirty="0" smtClean="0">
                <a:solidFill>
                  <a:schemeClr val="accent1"/>
                </a:solidFill>
              </a:rPr>
              <a:t>ТАРСКИЙ РАЙОН</a:t>
            </a:r>
            <a:endParaRPr lang="ru-RU" sz="1600" b="1" dirty="0">
              <a:solidFill>
                <a:schemeClr val="accent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620688"/>
            <a:ext cx="5785623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 smtClean="0"/>
              <a:t>ОФОРМЛЕНИЕ ГРАЖДАНСТВА РОССИЙСКОЙ ФЕДЕРАЦИИ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95536" y="548680"/>
            <a:ext cx="648072" cy="57606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68729" y="65204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53777" y="1114059"/>
            <a:ext cx="1034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заявление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932040" y="1187212"/>
            <a:ext cx="18998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о</a:t>
            </a:r>
            <a:r>
              <a:rPr lang="ru-RU" sz="1400" dirty="0" smtClean="0"/>
              <a:t>формление паспорта</a:t>
            </a:r>
            <a:endParaRPr lang="ru-RU" sz="1400" dirty="0"/>
          </a:p>
        </p:txBody>
      </p:sp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435" r="9967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51215"/>
            <a:ext cx="544276" cy="57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824130" y="1052736"/>
            <a:ext cx="2010873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М</a:t>
            </a:r>
            <a:r>
              <a:rPr lang="ru-RU" sz="1400" dirty="0" smtClean="0"/>
              <a:t>играционный </a:t>
            </a:r>
            <a:r>
              <a:rPr lang="ru-RU" sz="1400" dirty="0"/>
              <a:t>пункт </a:t>
            </a:r>
            <a:r>
              <a:rPr lang="ru-RU" sz="1400" dirty="0" smtClean="0"/>
              <a:t>отдела МВД РФ по Тарскому району</a:t>
            </a:r>
            <a:endParaRPr lang="ru-RU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7236296" y="1206044"/>
            <a:ext cx="689612" cy="36933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dirty="0" smtClean="0"/>
              <a:t>МФЦ</a:t>
            </a:r>
            <a:endParaRPr lang="ru-RU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1753777" y="1483391"/>
            <a:ext cx="1034834" cy="134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4940908" y="1483391"/>
            <a:ext cx="2079364" cy="134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Овал 17"/>
          <p:cNvSpPr/>
          <p:nvPr/>
        </p:nvSpPr>
        <p:spPr>
          <a:xfrm>
            <a:off x="395536" y="1772816"/>
            <a:ext cx="648072" cy="57606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68729" y="18761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6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1187624" y="1876182"/>
            <a:ext cx="5815631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ru-RU" dirty="0" smtClean="0"/>
              <a:t>КОМПЕНСАЦИЯ РАСХОДОВ ИЗ ФЕДЕРАЛЬНОГО БЮДЖЕТА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753777" y="2481169"/>
            <a:ext cx="5104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л</a:t>
            </a:r>
            <a:r>
              <a:rPr lang="ru-RU" sz="1400" b="1" dirty="0" smtClean="0"/>
              <a:t>ичная </a:t>
            </a:r>
            <a:r>
              <a:rPr lang="ru-RU" sz="1400" b="1" dirty="0"/>
              <a:t>подача </a:t>
            </a:r>
            <a:r>
              <a:rPr lang="ru-RU" sz="1400" b="1" dirty="0" smtClean="0"/>
              <a:t>заявления после </a:t>
            </a:r>
            <a:r>
              <a:rPr lang="ru-RU" sz="1400" b="1" dirty="0"/>
              <a:t>получения гражданства </a:t>
            </a:r>
            <a:r>
              <a:rPr lang="ru-RU" sz="1400" b="1" dirty="0" smtClean="0"/>
              <a:t>РФ</a:t>
            </a:r>
            <a:endParaRPr lang="ru-RU" sz="1400" b="1" dirty="0"/>
          </a:p>
        </p:txBody>
      </p:sp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0" b="100000" l="435" r="9967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45172"/>
            <a:ext cx="544276" cy="579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3" name="Прямая со стрелкой 22"/>
          <p:cNvCxnSpPr/>
          <p:nvPr/>
        </p:nvCxnSpPr>
        <p:spPr>
          <a:xfrm flipV="1">
            <a:off x="1835696" y="2788946"/>
            <a:ext cx="4752528" cy="1345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Прямоугольник 25"/>
          <p:cNvSpPr/>
          <p:nvPr/>
        </p:nvSpPr>
        <p:spPr>
          <a:xfrm>
            <a:off x="6626275" y="2323427"/>
            <a:ext cx="2010873" cy="73866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9050">
            <a:noFill/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М</a:t>
            </a:r>
            <a:r>
              <a:rPr lang="ru-RU" sz="1400" dirty="0" smtClean="0"/>
              <a:t>играционный </a:t>
            </a:r>
            <a:r>
              <a:rPr lang="ru-RU" sz="1400" dirty="0"/>
              <a:t>пункт отдела </a:t>
            </a:r>
            <a:r>
              <a:rPr lang="ru-RU" sz="1400" dirty="0" smtClean="0"/>
              <a:t>МВД РФ по Тарскому району </a:t>
            </a:r>
            <a:endParaRPr lang="ru-RU" sz="1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1928794" y="2928934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/>
              <a:t>ДОПОЛНИТЕЛЬНАЯ ИНФОРМАЦИЯ </a:t>
            </a:r>
          </a:p>
          <a:p>
            <a:pPr algn="ctr"/>
            <a:r>
              <a:rPr lang="ru-RU" dirty="0"/>
              <a:t>для</a:t>
            </a:r>
            <a:r>
              <a:rPr lang="ru-RU" b="1" dirty="0">
                <a:solidFill>
                  <a:srgbClr val="4F81BD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>
                <a:solidFill>
                  <a:srgbClr val="4F81BD">
                    <a:lumMod val="75000"/>
                  </a:srgbClr>
                </a:solidFill>
              </a:rPr>
              <a:t>соотечественников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357158" y="3500438"/>
            <a:ext cx="242393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wrap="none">
            <a:spAutoFit/>
          </a:bodyPr>
          <a:lstStyle/>
          <a:p>
            <a:r>
              <a:rPr lang="ru-RU" sz="1400" dirty="0"/>
              <a:t>Постановка на воинский учет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357158" y="4714884"/>
            <a:ext cx="3226707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ru-RU" sz="1400" dirty="0"/>
              <a:t>Выдача и замена </a:t>
            </a:r>
            <a:endParaRPr lang="ru-RU" sz="1400" dirty="0" smtClean="0"/>
          </a:p>
          <a:p>
            <a:r>
              <a:rPr lang="ru-RU" sz="1400" dirty="0" smtClean="0"/>
              <a:t>водительских </a:t>
            </a:r>
            <a:r>
              <a:rPr lang="ru-RU" sz="1400" dirty="0"/>
              <a:t>удостоверений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357158" y="3929066"/>
            <a:ext cx="2703720" cy="7386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ru-RU" sz="1400" dirty="0"/>
              <a:t>Признание и установление эквивалентности документов </a:t>
            </a:r>
            <a:r>
              <a:rPr lang="ru-RU" sz="1400" dirty="0" smtClean="0"/>
              <a:t>об </a:t>
            </a:r>
            <a:r>
              <a:rPr lang="ru-RU" sz="1400" dirty="0"/>
              <a:t>образовании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500430" y="4143380"/>
            <a:ext cx="1906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/>
              <a:t>ФГБУ «</a:t>
            </a:r>
            <a:r>
              <a:rPr lang="ru-RU" sz="1200" b="1" dirty="0" err="1" smtClean="0"/>
              <a:t>Главэкспертцентр</a:t>
            </a:r>
            <a:r>
              <a:rPr lang="ru-RU" sz="1200" b="1" dirty="0" smtClean="0"/>
              <a:t>»</a:t>
            </a:r>
          </a:p>
          <a:p>
            <a:pPr algn="ctr"/>
            <a:r>
              <a:rPr lang="ru-RU" sz="1200" dirty="0" smtClean="0"/>
              <a:t>(г. Москва)</a:t>
            </a:r>
            <a:endParaRPr lang="ru-RU" sz="1200" dirty="0"/>
          </a:p>
        </p:txBody>
      </p:sp>
      <p:cxnSp>
        <p:nvCxnSpPr>
          <p:cNvPr id="38" name="Прямая со стрелкой 37"/>
          <p:cNvCxnSpPr/>
          <p:nvPr/>
        </p:nvCxnSpPr>
        <p:spPr>
          <a:xfrm>
            <a:off x="3143240" y="4357694"/>
            <a:ext cx="37190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5857884" y="3929066"/>
            <a:ext cx="2714644" cy="76944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1100" dirty="0"/>
              <a:t>Справочная </a:t>
            </a:r>
            <a:r>
              <a:rPr lang="ru-RU" sz="1100" dirty="0" smtClean="0"/>
              <a:t>служба: +</a:t>
            </a:r>
            <a:r>
              <a:rPr lang="ru-RU" sz="1100" dirty="0"/>
              <a:t>7(495) </a:t>
            </a:r>
            <a:r>
              <a:rPr lang="ru-RU" sz="1100" dirty="0" smtClean="0"/>
              <a:t>317-17-10</a:t>
            </a:r>
          </a:p>
          <a:p>
            <a:r>
              <a:rPr lang="ru-RU" sz="1100" dirty="0" smtClean="0"/>
              <a:t>Почтовые отправления: 119049, Москва,</a:t>
            </a:r>
          </a:p>
          <a:p>
            <a:r>
              <a:rPr lang="ru-RU" sz="1100" dirty="0" smtClean="0"/>
              <a:t>Ленинский </a:t>
            </a:r>
            <a:r>
              <a:rPr lang="ru-RU" sz="1100" dirty="0" err="1" smtClean="0"/>
              <a:t>пр-кт</a:t>
            </a:r>
            <a:r>
              <a:rPr lang="ru-RU" sz="1100" dirty="0"/>
              <a:t>, </a:t>
            </a:r>
            <a:r>
              <a:rPr lang="ru-RU" sz="1100" dirty="0" smtClean="0"/>
              <a:t>д. 2А (этаж 6А),</a:t>
            </a:r>
          </a:p>
          <a:p>
            <a:r>
              <a:rPr lang="ru-RU" sz="1100" dirty="0" smtClean="0"/>
              <a:t>secretary.fgbu@g1avex.ru</a:t>
            </a:r>
            <a:r>
              <a:rPr lang="ru-RU" sz="1100" dirty="0"/>
              <a:t>.</a:t>
            </a:r>
          </a:p>
        </p:txBody>
      </p:sp>
      <p:cxnSp>
        <p:nvCxnSpPr>
          <p:cNvPr id="40" name="Прямая со стрелкой 39"/>
          <p:cNvCxnSpPr/>
          <p:nvPr/>
        </p:nvCxnSpPr>
        <p:spPr>
          <a:xfrm>
            <a:off x="5357818" y="4357694"/>
            <a:ext cx="37190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57158" y="5357826"/>
            <a:ext cx="3152851" cy="3077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ru-RU" sz="1400" dirty="0" smtClean="0"/>
              <a:t>Вопросы медицинского обслуживания</a:t>
            </a:r>
            <a:endParaRPr lang="ru-RU" sz="1400" dirty="0"/>
          </a:p>
        </p:txBody>
      </p:sp>
      <p:sp>
        <p:nvSpPr>
          <p:cNvPr id="42" name="TextBox 41"/>
          <p:cNvSpPr txBox="1"/>
          <p:nvPr/>
        </p:nvSpPr>
        <p:spPr>
          <a:xfrm>
            <a:off x="357158" y="5786454"/>
            <a:ext cx="1888659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ru-RU" sz="1400" dirty="0" smtClean="0"/>
              <a:t>Вопросы образования</a:t>
            </a:r>
            <a:endParaRPr lang="ru-RU" sz="1400" dirty="0"/>
          </a:p>
        </p:txBody>
      </p:sp>
      <p:sp>
        <p:nvSpPr>
          <p:cNvPr id="43" name="TextBox 42"/>
          <p:cNvSpPr txBox="1"/>
          <p:nvPr/>
        </p:nvSpPr>
        <p:spPr>
          <a:xfrm>
            <a:off x="6286512" y="4786322"/>
            <a:ext cx="2281341" cy="43088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mpd="sng"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г. Тара, ул. Транспортная, д. 18</a:t>
            </a:r>
          </a:p>
          <a:p>
            <a:pPr algn="ctr"/>
            <a:r>
              <a:rPr lang="ru-RU" sz="1100" dirty="0" smtClean="0"/>
              <a:t>Тел.: 8 (38171) 2-21-68</a:t>
            </a:r>
            <a:endParaRPr lang="ru-RU" sz="1100" dirty="0"/>
          </a:p>
        </p:txBody>
      </p:sp>
      <p:cxnSp>
        <p:nvCxnSpPr>
          <p:cNvPr id="31" name="Прямая со стрелкой 30"/>
          <p:cNvCxnSpPr/>
          <p:nvPr/>
        </p:nvCxnSpPr>
        <p:spPr>
          <a:xfrm>
            <a:off x="2857488" y="3643314"/>
            <a:ext cx="37190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6429388" y="3357562"/>
            <a:ext cx="2143140" cy="42862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mpd="sng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г. Тара, ул. Советская, д. 35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 тел.: 8 (38171) 2-22-05, </a:t>
            </a:r>
            <a:endParaRPr lang="ru-RU" sz="1100" dirty="0"/>
          </a:p>
        </p:txBody>
      </p:sp>
      <p:sp>
        <p:nvSpPr>
          <p:cNvPr id="33" name="TextBox 32"/>
          <p:cNvSpPr txBox="1"/>
          <p:nvPr/>
        </p:nvSpPr>
        <p:spPr>
          <a:xfrm>
            <a:off x="3214678" y="3571876"/>
            <a:ext cx="22322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/>
              <a:t>Военный комиссариат (г. Тара)</a:t>
            </a:r>
            <a:endParaRPr lang="ru-RU" sz="1200" dirty="0"/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5429256" y="3643314"/>
            <a:ext cx="857256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000496" y="4786322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ОГИБДД ОМВД России по </a:t>
            </a:r>
          </a:p>
          <a:p>
            <a:pPr algn="ctr"/>
            <a:r>
              <a:rPr lang="ru-RU" sz="1200" b="1" dirty="0" smtClean="0"/>
              <a:t>Тарскому району</a:t>
            </a: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3643306" y="5000636"/>
            <a:ext cx="37190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5857884" y="5000636"/>
            <a:ext cx="37190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286512" y="5286388"/>
            <a:ext cx="2281341" cy="4308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 cmpd="sng"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г. Тара, ул. Советская, д. 75</a:t>
            </a:r>
          </a:p>
          <a:p>
            <a:pPr algn="ctr"/>
            <a:r>
              <a:rPr lang="ru-RU" sz="1100" dirty="0" smtClean="0"/>
              <a:t>Тел.: 8 (38171) 2-22-58</a:t>
            </a:r>
            <a:endParaRPr lang="ru-RU" sz="1100" dirty="0"/>
          </a:p>
        </p:txBody>
      </p:sp>
      <p:sp>
        <p:nvSpPr>
          <p:cNvPr id="48" name="TextBox 47"/>
          <p:cNvSpPr txBox="1"/>
          <p:nvPr/>
        </p:nvSpPr>
        <p:spPr>
          <a:xfrm>
            <a:off x="4000496" y="5357826"/>
            <a:ext cx="17145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/>
              <a:t>БУЗОО «Тарская ЦРБ»</a:t>
            </a: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3643306" y="5500702"/>
            <a:ext cx="37190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5715008" y="5500702"/>
            <a:ext cx="371906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286512" y="5786454"/>
            <a:ext cx="2281341" cy="430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 cmpd="sng"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г. Тара, пл. Ленина, д. 21, </a:t>
            </a:r>
            <a:r>
              <a:rPr lang="ru-RU" sz="1100" dirty="0" err="1" smtClean="0"/>
              <a:t>каб</a:t>
            </a:r>
            <a:r>
              <a:rPr lang="ru-RU" sz="1100" dirty="0" smtClean="0"/>
              <a:t>. 206</a:t>
            </a:r>
          </a:p>
          <a:p>
            <a:pPr algn="ctr"/>
            <a:r>
              <a:rPr lang="ru-RU" sz="1100" dirty="0" smtClean="0"/>
              <a:t>Тел.: 8 (38171) 2-18-59</a:t>
            </a:r>
            <a:endParaRPr lang="ru-RU" sz="1100" dirty="0"/>
          </a:p>
        </p:txBody>
      </p:sp>
      <p:sp>
        <p:nvSpPr>
          <p:cNvPr id="52" name="TextBox 51"/>
          <p:cNvSpPr txBox="1"/>
          <p:nvPr/>
        </p:nvSpPr>
        <p:spPr>
          <a:xfrm>
            <a:off x="3214678" y="5643578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Комитет по образованию  Тарского района</a:t>
            </a: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2428860" y="5857892"/>
            <a:ext cx="5715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286380" y="5929330"/>
            <a:ext cx="785818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357158" y="6286520"/>
            <a:ext cx="2435282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prstDash val="solid"/>
          </a:ln>
        </p:spPr>
        <p:txBody>
          <a:bodyPr wrap="none" rtlCol="0">
            <a:spAutoFit/>
          </a:bodyPr>
          <a:lstStyle/>
          <a:p>
            <a:r>
              <a:rPr lang="ru-RU" sz="1400" dirty="0" smtClean="0"/>
              <a:t>Вопросы социальной защиты</a:t>
            </a:r>
            <a:endParaRPr lang="ru-RU" sz="1400" dirty="0"/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3071802" y="6429396"/>
            <a:ext cx="571504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643306" y="6286520"/>
            <a:ext cx="1571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/>
              <a:t>МУ МТСР №6</a:t>
            </a:r>
          </a:p>
        </p:txBody>
      </p:sp>
      <p:cxnSp>
        <p:nvCxnSpPr>
          <p:cNvPr id="60" name="Прямая со стрелкой 59"/>
          <p:cNvCxnSpPr/>
          <p:nvPr/>
        </p:nvCxnSpPr>
        <p:spPr>
          <a:xfrm>
            <a:off x="5143504" y="6429396"/>
            <a:ext cx="1000132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286512" y="6286520"/>
            <a:ext cx="2281341" cy="4308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mpd="sng">
            <a:solidFill>
              <a:schemeClr val="accent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/>
              <a:t>г. Тара, ул. Александровская, д. 93</a:t>
            </a:r>
          </a:p>
          <a:p>
            <a:pPr algn="ctr"/>
            <a:r>
              <a:rPr lang="ru-RU" sz="1100" dirty="0" smtClean="0"/>
              <a:t>Тел.: 8 (38171) 2-37-05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xmlns="" val="32481295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507</Words>
  <Application>Microsoft Office PowerPoint</Application>
  <PresentationFormat>Экран (4:3)</PresentationFormat>
  <Paragraphs>94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С. Сидорова</dc:creator>
  <cp:lastModifiedBy>User</cp:lastModifiedBy>
  <cp:revision>48</cp:revision>
  <dcterms:created xsi:type="dcterms:W3CDTF">2024-07-19T06:39:18Z</dcterms:created>
  <dcterms:modified xsi:type="dcterms:W3CDTF">2024-08-28T05:13:54Z</dcterms:modified>
</cp:coreProperties>
</file>